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516" r:id="rId2"/>
    <p:sldId id="526" r:id="rId3"/>
    <p:sldId id="532" r:id="rId4"/>
    <p:sldId id="579" r:id="rId5"/>
    <p:sldId id="583" r:id="rId6"/>
    <p:sldId id="585" r:id="rId7"/>
    <p:sldId id="586" r:id="rId8"/>
    <p:sldId id="587" r:id="rId9"/>
    <p:sldId id="594" r:id="rId10"/>
    <p:sldId id="595" r:id="rId11"/>
    <p:sldId id="596" r:id="rId12"/>
    <p:sldId id="600" r:id="rId13"/>
    <p:sldId id="602" r:id="rId14"/>
    <p:sldId id="603" r:id="rId15"/>
    <p:sldId id="605" r:id="rId16"/>
    <p:sldId id="606" r:id="rId17"/>
    <p:sldId id="497" r:id="rId18"/>
    <p:sldId id="498" r:id="rId19"/>
    <p:sldId id="507" r:id="rId20"/>
    <p:sldId id="549" r:id="rId21"/>
    <p:sldId id="551" r:id="rId22"/>
    <p:sldId id="552" r:id="rId23"/>
    <p:sldId id="553" r:id="rId24"/>
    <p:sldId id="556" r:id="rId25"/>
    <p:sldId id="557" r:id="rId26"/>
    <p:sldId id="563" r:id="rId27"/>
    <p:sldId id="566" r:id="rId28"/>
    <p:sldId id="567" r:id="rId29"/>
    <p:sldId id="568" r:id="rId30"/>
    <p:sldId id="572" r:id="rId31"/>
    <p:sldId id="569" r:id="rId32"/>
    <p:sldId id="570" r:id="rId33"/>
    <p:sldId id="571" r:id="rId34"/>
    <p:sldId id="578" r:id="rId35"/>
  </p:sldIdLst>
  <p:sldSz cx="9144000" cy="6858000" type="screen4x3"/>
  <p:notesSz cx="6858000" cy="9945688"/>
  <p:defaultTextStyle>
    <a:defPPr>
      <a:defRPr lang="hu-HU"/>
    </a:defPPr>
    <a:lvl1pPr algn="l" rtl="0" fontAlgn="base">
      <a:spcBef>
        <a:spcPct val="0"/>
      </a:spcBef>
      <a:spcAft>
        <a:spcPct val="0"/>
      </a:spcAft>
      <a:defRPr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3355" autoAdjust="0"/>
    <p:restoredTop sz="93230" autoAdjust="0"/>
  </p:normalViewPr>
  <p:slideViewPr>
    <p:cSldViewPr>
      <p:cViewPr varScale="1">
        <p:scale>
          <a:sx n="76" d="100"/>
          <a:sy n="76" d="100"/>
        </p:scale>
        <p:origin x="183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4C7D68FA-2AF0-46F0-A9D3-60E4EBE1F4D6}" type="datetimeFigureOut">
              <a:rPr lang="hu-HU"/>
              <a:t>2018. 11. 19.</a:t>
            </a:fld>
            <a:endParaRPr lang="hu-HU"/>
          </a:p>
        </p:txBody>
      </p:sp>
      <p:sp>
        <p:nvSpPr>
          <p:cNvPr id="4" name="Élőláb helye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pPr>
              <a:defRPr/>
            </a:pPr>
            <a:endParaRPr lang="hu-HU"/>
          </a:p>
        </p:txBody>
      </p:sp>
      <p:sp>
        <p:nvSpPr>
          <p:cNvPr id="5" name="Dia számának helye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pPr>
              <a:defRPr/>
            </a:pPr>
            <a:fld id="{1319886C-83AB-4422-9450-21A962E79E91}" type="slidenum">
              <a:rPr lang="hu-HU"/>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u-HU"/>
          </a:p>
        </p:txBody>
      </p:sp>
      <p:sp>
        <p:nvSpPr>
          <p:cNvPr id="3" name="Dátum helye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ACB1AE4-81C0-4F00-A777-23CA61010539}" type="datetimeFigureOut">
              <a:rPr lang="hu-HU"/>
              <a:t>2018. 11. 19.</a:t>
            </a:fld>
            <a:endParaRPr lang="hu-HU"/>
          </a:p>
        </p:txBody>
      </p:sp>
      <p:sp>
        <p:nvSpPr>
          <p:cNvPr id="4" name="Diakép helye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u-HU"/>
          </a:p>
        </p:txBody>
      </p:sp>
      <p:sp>
        <p:nvSpPr>
          <p:cNvPr id="7" name="Dia számának helye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B54551E-8B0D-49D6-8A6E-3EA07909807F}" type="slidenum">
              <a:rPr lang="hu-HU"/>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685800" y="2130425"/>
            <a:ext cx="7772400" cy="1470025"/>
          </a:xfrm>
        </p:spPr>
        <p:txBody>
          <a:bodyPr/>
          <a:lstStyle/>
          <a:p>
            <a:r>
              <a:rPr lang="hu-HU"/>
              <a:t>Mintacím szerkesztése</a:t>
            </a:r>
          </a:p>
        </p:txBody>
      </p:sp>
      <p:sp>
        <p:nvSpPr>
          <p:cNvPr id="3" name="Alcím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pPr>
              <a:defRPr/>
            </a:pPr>
            <a:fld id="{07CA02F8-C745-4E98-B4D3-0EA3C8EB5322}" type="datetime1">
              <a:rPr lang="hu-HU" smtClean="0"/>
              <a:t>2018. 11. 19.</a:t>
            </a:fld>
            <a:endParaRPr lang="hu-HU"/>
          </a:p>
        </p:txBody>
      </p:sp>
      <p:sp>
        <p:nvSpPr>
          <p:cNvPr id="5"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085FAE1F-3C31-4124-833C-38FA50342E79}" type="slidenum">
              <a:rPr lang="hu-HU"/>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p>
            <a:r>
              <a:rPr lang="hu-HU"/>
              <a:t>Mintacím szerkesztése</a:t>
            </a:r>
          </a:p>
        </p:txBody>
      </p:sp>
      <p:sp>
        <p:nvSpPr>
          <p:cNvPr id="3" name="Függőleges szöveg helye 2"/>
          <p:cNvSpPr>
            <a:spLocks noGrp="1"/>
          </p:cNvSpPr>
          <p:nvPr>
            <p:ph type="body" orient="vert" idx="1" hasCustomPrompt="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F4CB92D1-EC0B-4955-A25F-5779BE286B68}" type="datetime1">
              <a:rPr lang="hu-HU" smtClean="0"/>
              <a:t>2018. 11. 19.</a:t>
            </a:fld>
            <a:endParaRPr lang="hu-HU"/>
          </a:p>
        </p:txBody>
      </p:sp>
      <p:sp>
        <p:nvSpPr>
          <p:cNvPr id="5"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028876F9-6F08-43FA-A073-E3184D9D2316}" type="slidenum">
              <a:rPr lang="hu-HU"/>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hasCustomPrompt="1"/>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hasCustomPrompt="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0A067C3E-D396-4827-94CF-CC77F1FEED63}" type="datetime1">
              <a:rPr lang="hu-HU" smtClean="0"/>
              <a:t>2018. 11. 19.</a:t>
            </a:fld>
            <a:endParaRPr lang="hu-HU"/>
          </a:p>
        </p:txBody>
      </p:sp>
      <p:sp>
        <p:nvSpPr>
          <p:cNvPr id="5"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C7AACA6E-0F3A-4AEF-80A9-A9AE6A312D6A}" type="slidenum">
              <a:rPr lang="hu-HU"/>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p>
            <a:r>
              <a:rPr lang="hu-HU"/>
              <a:t>Mintacím szerkesztése</a:t>
            </a:r>
          </a:p>
        </p:txBody>
      </p:sp>
      <p:sp>
        <p:nvSpPr>
          <p:cNvPr id="3" name="Tartalom helye 2"/>
          <p:cNvSpPr>
            <a:spLocks noGrp="1"/>
          </p:cNvSpPr>
          <p:nvPr>
            <p:ph idx="1" hasCustomPrompt="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8F272B5A-016C-4F2A-9E73-B390180175F8}" type="datetime1">
              <a:rPr lang="hu-HU" smtClean="0"/>
              <a:t>2018. 11. 19.</a:t>
            </a:fld>
            <a:endParaRPr lang="hu-HU"/>
          </a:p>
        </p:txBody>
      </p:sp>
      <p:sp>
        <p:nvSpPr>
          <p:cNvPr id="5"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83545254-5A76-4237-985D-A0C519062855}" type="slidenum">
              <a:rPr lang="hu-HU"/>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fld id="{8075E926-C080-49D2-9EA8-160FF1469B88}" type="datetime1">
              <a:rPr lang="hu-HU" smtClean="0"/>
              <a:t>2018. 11. 19.</a:t>
            </a:fld>
            <a:endParaRPr lang="hu-HU"/>
          </a:p>
        </p:txBody>
      </p:sp>
      <p:sp>
        <p:nvSpPr>
          <p:cNvPr id="5"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6" name="Dia számának helye 5"/>
          <p:cNvSpPr>
            <a:spLocks noGrp="1"/>
          </p:cNvSpPr>
          <p:nvPr>
            <p:ph type="sldNum" sz="quarter" idx="12"/>
          </p:nvPr>
        </p:nvSpPr>
        <p:spPr/>
        <p:txBody>
          <a:bodyPr/>
          <a:lstStyle>
            <a:lvl1pPr>
              <a:defRPr/>
            </a:lvl1pPr>
          </a:lstStyle>
          <a:p>
            <a:pPr>
              <a:defRPr/>
            </a:pPr>
            <a:fld id="{C98F2598-2AEA-48AA-864E-44AF0B1BAC8E}" type="slidenum">
              <a:rPr lang="hu-HU"/>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p>
            <a:r>
              <a:rPr lang="hu-HU"/>
              <a:t>Mintacím szerkesztése</a:t>
            </a:r>
          </a:p>
        </p:txBody>
      </p:sp>
      <p:sp>
        <p:nvSpPr>
          <p:cNvPr id="3" name="Tartalom helye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B3DB3DFF-87B5-4126-82F1-49E74F399975}" type="datetime1">
              <a:rPr lang="hu-HU" smtClean="0"/>
              <a:t>2018. 11. 19.</a:t>
            </a:fld>
            <a:endParaRPr lang="hu-HU"/>
          </a:p>
        </p:txBody>
      </p:sp>
      <p:sp>
        <p:nvSpPr>
          <p:cNvPr id="6"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7" name="Dia számának helye 5"/>
          <p:cNvSpPr>
            <a:spLocks noGrp="1"/>
          </p:cNvSpPr>
          <p:nvPr>
            <p:ph type="sldNum" sz="quarter" idx="12"/>
          </p:nvPr>
        </p:nvSpPr>
        <p:spPr/>
        <p:txBody>
          <a:bodyPr/>
          <a:lstStyle>
            <a:lvl1pPr>
              <a:defRPr/>
            </a:lvl1pPr>
          </a:lstStyle>
          <a:p>
            <a:pPr>
              <a:defRPr/>
            </a:pPr>
            <a:fld id="{212494D1-4863-4BA9-84BB-B0AAB0AF1903}" type="slidenum">
              <a:rPr lang="hu-HU"/>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lvl1pPr>
              <a:defRPr/>
            </a:lvl1pPr>
          </a:lstStyle>
          <a:p>
            <a:r>
              <a:rPr lang="hu-HU"/>
              <a:t>Mintacím szerkesztése</a:t>
            </a:r>
          </a:p>
        </p:txBody>
      </p:sp>
      <p:sp>
        <p:nvSpPr>
          <p:cNvPr id="3" name="Szöveg hely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C7B911FA-1D1F-45A1-B612-0A9F3FDD40A2}" type="datetime1">
              <a:rPr lang="hu-HU" smtClean="0"/>
              <a:t>2018. 11. 19.</a:t>
            </a:fld>
            <a:endParaRPr lang="hu-HU"/>
          </a:p>
        </p:txBody>
      </p:sp>
      <p:sp>
        <p:nvSpPr>
          <p:cNvPr id="8"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9" name="Dia számának helye 5"/>
          <p:cNvSpPr>
            <a:spLocks noGrp="1"/>
          </p:cNvSpPr>
          <p:nvPr>
            <p:ph type="sldNum" sz="quarter" idx="12"/>
          </p:nvPr>
        </p:nvSpPr>
        <p:spPr/>
        <p:txBody>
          <a:bodyPr/>
          <a:lstStyle>
            <a:lvl1pPr>
              <a:defRPr/>
            </a:lvl1pPr>
          </a:lstStyle>
          <a:p>
            <a:pPr>
              <a:defRPr/>
            </a:pPr>
            <a:fld id="{337F75FE-2ABD-454B-B600-330DCE99D19B}" type="slidenum">
              <a:rPr lang="hu-HU"/>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fld id="{429573AE-1D4C-4686-8E6C-02A4D514620E}" type="datetime1">
              <a:rPr lang="hu-HU" smtClean="0"/>
              <a:t>2018. 11. 19.</a:t>
            </a:fld>
            <a:endParaRPr lang="hu-HU"/>
          </a:p>
        </p:txBody>
      </p:sp>
      <p:sp>
        <p:nvSpPr>
          <p:cNvPr id="4"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5" name="Dia számának helye 5"/>
          <p:cNvSpPr>
            <a:spLocks noGrp="1"/>
          </p:cNvSpPr>
          <p:nvPr>
            <p:ph type="sldNum" sz="quarter" idx="12"/>
          </p:nvPr>
        </p:nvSpPr>
        <p:spPr/>
        <p:txBody>
          <a:bodyPr/>
          <a:lstStyle>
            <a:lvl1pPr>
              <a:defRPr/>
            </a:lvl1pPr>
          </a:lstStyle>
          <a:p>
            <a:pPr>
              <a:defRPr/>
            </a:pPr>
            <a:fld id="{9EF6A6A6-3BA0-43B4-9A4C-B6D251133AF0}" type="slidenum">
              <a:rPr lang="hu-HU"/>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0EC59615-3DC7-4936-9ECB-21232A9A5A93}" type="datetime1">
              <a:rPr lang="hu-HU" smtClean="0"/>
              <a:t>2018. 11. 19.</a:t>
            </a:fld>
            <a:endParaRPr lang="hu-HU"/>
          </a:p>
        </p:txBody>
      </p:sp>
      <p:sp>
        <p:nvSpPr>
          <p:cNvPr id="3"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4" name="Dia számának helye 5"/>
          <p:cNvSpPr>
            <a:spLocks noGrp="1"/>
          </p:cNvSpPr>
          <p:nvPr>
            <p:ph type="sldNum" sz="quarter" idx="12"/>
          </p:nvPr>
        </p:nvSpPr>
        <p:spPr/>
        <p:txBody>
          <a:bodyPr/>
          <a:lstStyle>
            <a:lvl1pPr>
              <a:defRPr/>
            </a:lvl1pPr>
          </a:lstStyle>
          <a:p>
            <a:pPr>
              <a:defRPr/>
            </a:pPr>
            <a:fld id="{1D9A58F4-C18D-421C-825C-426790479AB1}" type="slidenum">
              <a:rPr lang="hu-HU"/>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33BEEC2B-EB29-4913-8A08-28F0C727DE4D}" type="datetime1">
              <a:rPr lang="hu-HU" smtClean="0"/>
              <a:t>2018. 11. 19.</a:t>
            </a:fld>
            <a:endParaRPr lang="hu-HU"/>
          </a:p>
        </p:txBody>
      </p:sp>
      <p:sp>
        <p:nvSpPr>
          <p:cNvPr id="6"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7" name="Dia számának helye 5"/>
          <p:cNvSpPr>
            <a:spLocks noGrp="1"/>
          </p:cNvSpPr>
          <p:nvPr>
            <p:ph type="sldNum" sz="quarter" idx="12"/>
          </p:nvPr>
        </p:nvSpPr>
        <p:spPr/>
        <p:txBody>
          <a:bodyPr/>
          <a:lstStyle>
            <a:lvl1pPr>
              <a:defRPr/>
            </a:lvl1pPr>
          </a:lstStyle>
          <a:p>
            <a:pPr>
              <a:defRPr/>
            </a:pPr>
            <a:fld id="{8C03CCA9-05DA-45F3-96FB-EEC69183AB5D}" type="slidenum">
              <a:rPr lang="hu-HU"/>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A11389B0-5464-412B-848B-D0ABAF756467}" type="datetime1">
              <a:rPr lang="hu-HU" smtClean="0"/>
              <a:t>2018. 11. 19.</a:t>
            </a:fld>
            <a:endParaRPr lang="hu-HU"/>
          </a:p>
        </p:txBody>
      </p:sp>
      <p:sp>
        <p:nvSpPr>
          <p:cNvPr id="6" name="Élőláb helye 4"/>
          <p:cNvSpPr>
            <a:spLocks noGrp="1"/>
          </p:cNvSpPr>
          <p:nvPr>
            <p:ph type="ftr" sz="quarter" idx="11"/>
          </p:nvPr>
        </p:nvSpPr>
        <p:spPr/>
        <p:txBody>
          <a:bodyPr/>
          <a:lstStyle>
            <a:lvl1pPr>
              <a:defRPr/>
            </a:lvl1pPr>
          </a:lstStyle>
          <a:p>
            <a:pPr>
              <a:defRPr/>
            </a:pPr>
            <a:r>
              <a:rPr lang="en-US"/>
              <a:t>M. </a:t>
            </a:r>
            <a:r>
              <a:rPr lang="en-US" err="1"/>
              <a:t>Ficsor</a:t>
            </a:r>
            <a:r>
              <a:rPr lang="en-US"/>
              <a:t>， Shanghai， 22 November 2018</a:t>
            </a:r>
            <a:endParaRPr lang="hu-HU"/>
          </a:p>
        </p:txBody>
      </p:sp>
      <p:sp>
        <p:nvSpPr>
          <p:cNvPr id="7" name="Dia számának helye 5"/>
          <p:cNvSpPr>
            <a:spLocks noGrp="1"/>
          </p:cNvSpPr>
          <p:nvPr>
            <p:ph type="sldNum" sz="quarter" idx="12"/>
          </p:nvPr>
        </p:nvSpPr>
        <p:spPr/>
        <p:txBody>
          <a:bodyPr/>
          <a:lstStyle>
            <a:lvl1pPr>
              <a:defRPr/>
            </a:lvl1pPr>
          </a:lstStyle>
          <a:p>
            <a:pPr>
              <a:defRPr/>
            </a:pPr>
            <a:fld id="{AE5F69ED-6796-4079-A310-A8AF85388485}" type="slidenum">
              <a:rPr lang="hu-HU"/>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hu-HU" altLang="hu-HU"/>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2E6F362-59AE-46DA-89AA-526664B14B7C}" type="datetime1">
              <a:rPr lang="hu-HU" smtClean="0"/>
              <a:t>2018. 11. 19.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M. </a:t>
            </a:r>
            <a:r>
              <a:rPr lang="en-US" err="1"/>
              <a:t>Ficsor</a:t>
            </a:r>
            <a:r>
              <a:rPr lang="en-US"/>
              <a:t>， Shanghai， 22 November 2018</a:t>
            </a: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8A323A-05DE-4082-9670-E65B713C4F85}" type="slidenum">
              <a:rPr lang="hu-HU"/>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lawgdog.com/?paged=113&amp;id=5"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ipr.chinadaily.com.cn/2010-10/25/content_11649818.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pPr>
              <a:defRPr/>
            </a:pPr>
            <a:fld id="{1D9A58F4-C18D-421C-825C-426790479AB1}" type="slidenum">
              <a:rPr lang="hu-HU" smtClean="0"/>
              <a:t>1</a:t>
            </a:fld>
            <a:endParaRPr lang="hu-HU" dirty="0"/>
          </a:p>
        </p:txBody>
      </p:sp>
      <p:pic>
        <p:nvPicPr>
          <p:cNvPr id="1026" name="Picture 2" descr="C:\Users\Ficsor\Pictures\IPKey-CHINA_22nov2018_s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4" y="332656"/>
            <a:ext cx="7488833"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971598" y="4282936"/>
            <a:ext cx="7056784" cy="1631216"/>
          </a:xfrm>
          <a:prstGeom prst="rect">
            <a:avLst/>
          </a:prstGeom>
          <a:solidFill>
            <a:schemeClr val="accent2">
              <a:lumMod val="50000"/>
            </a:schemeClr>
          </a:solidFill>
          <a:ln>
            <a:solidFill>
              <a:schemeClr val="accent2">
                <a:lumMod val="50000"/>
              </a:schemeClr>
            </a:solidFill>
          </a:ln>
        </p:spPr>
        <p:txBody>
          <a:bodyPr wrap="square" rtlCol="0">
            <a:spAutoFit/>
          </a:bodyPr>
          <a:lstStyle/>
          <a:p>
            <a:pPr algn="ctr"/>
            <a:r>
              <a:rPr lang="zh-CN" altLang="en-US" sz="2000" b="1" dirty="0">
                <a:solidFill>
                  <a:schemeClr val="bg1"/>
                </a:solidFill>
                <a:latin typeface="Microsoft YaHei" panose="020B0503020204020204" pitchFamily="34" charset="-122"/>
                <a:ea typeface="Microsoft YaHei" panose="020B0503020204020204" pitchFamily="34" charset="-122"/>
              </a:rPr>
              <a:t>欧盟关于向公众传播权和向公众提供权（交互式）的立法和判例法的发展情况</a:t>
            </a:r>
            <a:endParaRPr lang="en-US" altLang="zh-CN" sz="2000" b="1" dirty="0">
              <a:solidFill>
                <a:schemeClr val="bg1"/>
              </a:solidFill>
              <a:latin typeface="Microsoft YaHei" panose="020B0503020204020204" pitchFamily="34" charset="-122"/>
              <a:ea typeface="Microsoft YaHei" panose="020B0503020204020204" pitchFamily="34" charset="-122"/>
            </a:endParaRPr>
          </a:p>
          <a:p>
            <a:pPr algn="ctr"/>
            <a:r>
              <a:rPr lang="hu-HU" altLang="zh-CN" sz="2000" b="1" dirty="0">
                <a:solidFill>
                  <a:schemeClr val="bg1"/>
                </a:solidFill>
                <a:latin typeface="Microsoft YaHei" panose="020B0503020204020204" pitchFamily="34" charset="-122"/>
                <a:ea typeface="Microsoft YaHei" panose="020B0503020204020204" pitchFamily="34" charset="-122"/>
              </a:rPr>
              <a:t>Mihály </a:t>
            </a:r>
            <a:r>
              <a:rPr lang="hu-HU" altLang="zh-CN" sz="2000" b="1" dirty="0" err="1">
                <a:solidFill>
                  <a:schemeClr val="bg1"/>
                </a:solidFill>
                <a:latin typeface="Microsoft YaHei" panose="020B0503020204020204" pitchFamily="34" charset="-122"/>
                <a:ea typeface="Microsoft YaHei" panose="020B0503020204020204" pitchFamily="34" charset="-122"/>
              </a:rPr>
              <a:t>Ficsor博士</a:t>
            </a:r>
            <a:endParaRPr lang="hu-HU" altLang="zh-CN" sz="2000" b="1" dirty="0">
              <a:solidFill>
                <a:schemeClr val="bg1"/>
              </a:solidFill>
              <a:latin typeface="Microsoft YaHei" panose="020B0503020204020204" pitchFamily="34" charset="-122"/>
              <a:ea typeface="Microsoft YaHei" panose="020B0503020204020204" pitchFamily="34" charset="-122"/>
            </a:endParaRPr>
          </a:p>
          <a:p>
            <a:pPr algn="ctr"/>
            <a:r>
              <a:rPr lang="hu-HU" altLang="zh-CN" sz="2000" b="1" dirty="0" err="1">
                <a:solidFill>
                  <a:schemeClr val="bg1"/>
                </a:solidFill>
                <a:latin typeface="Microsoft YaHei" panose="020B0503020204020204" pitchFamily="34" charset="-122"/>
                <a:ea typeface="Microsoft YaHei" panose="020B0503020204020204" pitchFamily="34" charset="-122"/>
              </a:rPr>
              <a:t>匈牙利版权</a:t>
            </a:r>
            <a:r>
              <a:rPr lang="zh-CN" altLang="hu-HU" sz="2000" b="1" dirty="0">
                <a:solidFill>
                  <a:schemeClr val="bg1"/>
                </a:solidFill>
                <a:latin typeface="Microsoft YaHei" panose="020B0503020204020204" pitchFamily="34" charset="-122"/>
                <a:ea typeface="Microsoft YaHei" panose="020B0503020204020204" pitchFamily="34" charset="-122"/>
              </a:rPr>
              <a:t>理事会</a:t>
            </a:r>
            <a:r>
              <a:rPr lang="hu-HU" altLang="zh-CN" sz="2000" b="1" dirty="0" err="1">
                <a:solidFill>
                  <a:schemeClr val="bg1"/>
                </a:solidFill>
                <a:latin typeface="Microsoft YaHei" panose="020B0503020204020204" pitchFamily="34" charset="-122"/>
                <a:ea typeface="Microsoft YaHei" panose="020B0503020204020204" pitchFamily="34" charset="-122"/>
              </a:rPr>
              <a:t>成员</a:t>
            </a:r>
            <a:endParaRPr lang="hu-HU" altLang="zh-CN" sz="2000" b="1" dirty="0">
              <a:solidFill>
                <a:schemeClr val="bg1"/>
              </a:solidFill>
              <a:latin typeface="Microsoft YaHei" panose="020B0503020204020204" pitchFamily="34" charset="-122"/>
              <a:ea typeface="Microsoft YaHei" panose="020B0503020204020204" pitchFamily="34" charset="-122"/>
            </a:endParaRPr>
          </a:p>
          <a:p>
            <a:pPr algn="ctr"/>
            <a:r>
              <a:rPr lang="hu-HU" altLang="zh-CN" sz="2000" b="1" dirty="0" err="1">
                <a:solidFill>
                  <a:schemeClr val="bg1"/>
                </a:solidFill>
                <a:latin typeface="Microsoft YaHei" panose="020B0503020204020204" pitchFamily="34" charset="-122"/>
                <a:ea typeface="Microsoft YaHei" panose="020B0503020204020204" pitchFamily="34" charset="-122"/>
              </a:rPr>
              <a:t>知识产权组织前</a:t>
            </a:r>
            <a:r>
              <a:rPr lang="zh-CN" altLang="en-US" sz="2000" b="1" dirty="0">
                <a:solidFill>
                  <a:schemeClr val="bg1"/>
                </a:solidFill>
                <a:latin typeface="Microsoft YaHei" panose="020B0503020204020204" pitchFamily="34" charset="-122"/>
                <a:ea typeface="Microsoft YaHei" panose="020B0503020204020204" pitchFamily="34" charset="-122"/>
              </a:rPr>
              <a:t>助理</a:t>
            </a:r>
            <a:r>
              <a:rPr lang="hu-HU" altLang="zh-CN" sz="2000" b="1" dirty="0" err="1">
                <a:solidFill>
                  <a:schemeClr val="bg1"/>
                </a:solidFill>
                <a:latin typeface="Microsoft YaHei" panose="020B0503020204020204" pitchFamily="34" charset="-122"/>
                <a:ea typeface="Microsoft YaHei" panose="020B0503020204020204" pitchFamily="34" charset="-122"/>
              </a:rPr>
              <a:t>总干事</a:t>
            </a:r>
            <a:endParaRPr lang="hu-HU" altLang="zh-CN" sz="2000" b="1" dirty="0">
              <a:solidFill>
                <a:schemeClr val="bg1"/>
              </a:solidFill>
              <a:latin typeface="Microsoft YaHei" panose="020B0503020204020204" pitchFamily="34" charset="-122"/>
              <a:ea typeface="Microsoft YaHei" panose="020B0503020204020204" pitchFamily="34" charset="-122"/>
            </a:endParaRPr>
          </a:p>
        </p:txBody>
      </p:sp>
      <p:sp>
        <p:nvSpPr>
          <p:cNvPr id="4" name="文本框 3"/>
          <p:cNvSpPr txBox="1"/>
          <p:nvPr/>
        </p:nvSpPr>
        <p:spPr>
          <a:xfrm>
            <a:off x="2548255" y="3102610"/>
            <a:ext cx="4048125" cy="368300"/>
          </a:xfrm>
          <a:prstGeom prst="rect">
            <a:avLst/>
          </a:prstGeom>
          <a:noFill/>
        </p:spPr>
        <p:txBody>
          <a:bodyPr wrap="square" rtlCol="0">
            <a:spAutoFit/>
          </a:bodyPr>
          <a:lstStyle/>
          <a:p>
            <a:pPr algn="ctr"/>
            <a:r>
              <a:rPr lang="en-US" altLang="zh-CN" dirty="0">
                <a:solidFill>
                  <a:schemeClr val="bg1"/>
                </a:solidFill>
                <a:latin typeface="Microsoft YaHei" panose="020B0503020204020204" pitchFamily="34" charset="-122"/>
                <a:ea typeface="Microsoft YaHei" panose="020B0503020204020204" pitchFamily="34" charset="-122"/>
              </a:rPr>
              <a:t>11</a:t>
            </a:r>
            <a:r>
              <a:rPr lang="zh-CN" altLang="en-US" dirty="0">
                <a:solidFill>
                  <a:schemeClr val="bg1"/>
                </a:solidFill>
                <a:latin typeface="Microsoft YaHei" panose="020B0503020204020204" pitchFamily="34" charset="-122"/>
                <a:ea typeface="Microsoft YaHei" panose="020B0503020204020204" pitchFamily="34" charset="-122"/>
              </a:rPr>
              <a:t>月</a:t>
            </a:r>
            <a:r>
              <a:rPr lang="en-US" altLang="zh-CN" dirty="0">
                <a:solidFill>
                  <a:schemeClr val="bg1"/>
                </a:solidFill>
                <a:latin typeface="Microsoft YaHei" panose="020B0503020204020204" pitchFamily="34" charset="-122"/>
                <a:ea typeface="Microsoft YaHei" panose="020B0503020204020204" pitchFamily="34" charset="-122"/>
              </a:rPr>
              <a:t>22</a:t>
            </a:r>
            <a:r>
              <a:rPr lang="zh-CN" altLang="en-US" dirty="0">
                <a:solidFill>
                  <a:schemeClr val="bg1"/>
                </a:solidFill>
                <a:latin typeface="Microsoft YaHei" panose="020B0503020204020204" pitchFamily="34" charset="-122"/>
                <a:ea typeface="Microsoft YaHei" panose="020B0503020204020204" pitchFamily="34" charset="-122"/>
              </a:rPr>
              <a:t>日，上海</a:t>
            </a:r>
          </a:p>
        </p:txBody>
      </p:sp>
      <p:sp>
        <p:nvSpPr>
          <p:cNvPr id="6" name="文本框 5"/>
          <p:cNvSpPr txBox="1"/>
          <p:nvPr/>
        </p:nvSpPr>
        <p:spPr>
          <a:xfrm>
            <a:off x="1710055" y="1605280"/>
            <a:ext cx="5993765" cy="460375"/>
          </a:xfrm>
          <a:prstGeom prst="rect">
            <a:avLst/>
          </a:prstGeom>
          <a:noFill/>
        </p:spPr>
        <p:txBody>
          <a:bodyPr wrap="square" rtlCol="0">
            <a:spAutoFit/>
          </a:bodyPr>
          <a:lstStyle/>
          <a:p>
            <a:pPr algn="ctr"/>
            <a:r>
              <a:rPr lang="zh-CN" altLang="en-US" sz="2400" dirty="0">
                <a:solidFill>
                  <a:schemeClr val="bg1"/>
                </a:solidFill>
                <a:latin typeface="Microsoft YaHei" panose="020B0503020204020204" pitchFamily="34" charset="-122"/>
                <a:ea typeface="Microsoft YaHei" panose="020B0503020204020204" pitchFamily="34" charset="-122"/>
              </a:rPr>
              <a:t>第三届中欧知识产权学术论坛</a:t>
            </a:r>
          </a:p>
        </p:txBody>
      </p:sp>
      <p:sp>
        <p:nvSpPr>
          <p:cNvPr id="7" name="Élőláb helye 1"/>
          <p:cNvSpPr>
            <a:spLocks noGrp="1"/>
          </p:cNvSpPr>
          <p:nvPr>
            <p:ph type="ftr" sz="quarter" idx="11"/>
          </p:nvPr>
        </p:nvSpPr>
        <p:spPr/>
        <p:txBody>
          <a:bodyPr/>
          <a:lstStyle/>
          <a:p>
            <a:pPr>
              <a:defRPr/>
            </a:pPr>
            <a:r>
              <a:rPr lang="en-US">
                <a:latin typeface="Microsoft YaHei" panose="020B0503020204020204" pitchFamily="34" charset="-122"/>
                <a:ea typeface="Microsoft YaHei" panose="020B0503020204020204" pitchFamily="34" charset="-122"/>
              </a:rPr>
              <a:t>M. </a:t>
            </a:r>
            <a:r>
              <a:rPr lang="en-US" err="1">
                <a:latin typeface="Microsoft YaHei" panose="020B0503020204020204" pitchFamily="34" charset="-122"/>
                <a:ea typeface="Microsoft YaHei" panose="020B0503020204020204" pitchFamily="34" charset="-122"/>
              </a:rPr>
              <a:t>Ficsor</a:t>
            </a:r>
            <a:r>
              <a:rPr lang="hu-HU">
                <a:latin typeface="Microsoft YaHei" panose="020B0503020204020204" pitchFamily="34" charset="-122"/>
                <a:ea typeface="Microsoft YaHei" panose="020B0503020204020204" pitchFamily="34" charset="-122"/>
              </a:rPr>
              <a:t>，上海，2018年11月22日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2">
              <a:lumMod val="75000"/>
            </a:schemeClr>
          </a:solidFill>
          <a:ln>
            <a:solidFill>
              <a:schemeClr val="bg2">
                <a:lumMod val="10000"/>
              </a:schemeClr>
            </a:solidFill>
          </a:ln>
        </p:spPr>
        <p:txBody>
          <a:bodyPr/>
          <a:lstStyle/>
          <a:p>
            <a:pPr>
              <a:defRPr/>
            </a:pPr>
            <a:r>
              <a:rPr lang="en-US" altLang="zh-CN" sz="3200" b="1" dirty="0">
                <a:latin typeface="Microsoft YaHei" panose="020B0503020204020204" pitchFamily="34" charset="-122"/>
                <a:ea typeface="Microsoft YaHei" panose="020B0503020204020204" pitchFamily="34" charset="-122"/>
              </a:rPr>
              <a:t>《</a:t>
            </a:r>
            <a:r>
              <a:rPr lang="zh-CN" altLang="en-US" sz="3200" b="1" dirty="0">
                <a:latin typeface="Microsoft YaHei" panose="020B0503020204020204" pitchFamily="34" charset="-122"/>
                <a:ea typeface="Microsoft YaHei" panose="020B0503020204020204" pitchFamily="34" charset="-122"/>
              </a:rPr>
              <a:t>伯尔尼公约</a:t>
            </a:r>
            <a:r>
              <a:rPr lang="en-US" altLang="zh-CN" sz="3200" b="1" dirty="0">
                <a:latin typeface="Microsoft YaHei" panose="020B0503020204020204" pitchFamily="34" charset="-122"/>
                <a:ea typeface="Microsoft YaHei" panose="020B0503020204020204" pitchFamily="34" charset="-122"/>
              </a:rPr>
              <a:t>》</a:t>
            </a:r>
            <a:r>
              <a:rPr lang="hu-HU" sz="3200" b="1" dirty="0">
                <a:latin typeface="Microsoft YaHei" panose="020B0503020204020204" pitchFamily="34" charset="-122"/>
                <a:ea typeface="Microsoft YaHei" panose="020B0503020204020204" pitchFamily="34" charset="-122"/>
              </a:rPr>
              <a:t>：</a:t>
            </a:r>
            <a:r>
              <a:rPr lang="hu-HU" altLang="zh-CN" sz="3200" b="1" dirty="0">
                <a:latin typeface="Microsoft YaHei" panose="020B0503020204020204" pitchFamily="34" charset="-122"/>
                <a:ea typeface="Microsoft YaHei" panose="020B0503020204020204" pitchFamily="34" charset="-122"/>
              </a:rPr>
              <a:t> 在转播的情况下 </a:t>
            </a:r>
            <a:r>
              <a:rPr lang="zh-CN" altLang="en-US" sz="3200" b="1" dirty="0">
                <a:latin typeface="Microsoft YaHei" panose="020B0503020204020204" pitchFamily="34" charset="-122"/>
                <a:ea typeface="Microsoft YaHei" panose="020B0503020204020204" pitchFamily="34" charset="-122"/>
              </a:rPr>
              <a:t>“</a:t>
            </a:r>
            <a:r>
              <a:rPr lang="hu-HU" altLang="zh-CN" sz="3200" b="1" dirty="0">
                <a:latin typeface="Microsoft YaHei" panose="020B0503020204020204" pitchFamily="34" charset="-122"/>
                <a:ea typeface="Microsoft YaHei" panose="020B0503020204020204" pitchFamily="34" charset="-122"/>
              </a:rPr>
              <a:t>新公众</a:t>
            </a:r>
            <a:r>
              <a:rPr lang="zh-CN" altLang="en-US" sz="3200" b="1" dirty="0">
                <a:latin typeface="Microsoft YaHei" panose="020B0503020204020204" pitchFamily="34" charset="-122"/>
                <a:ea typeface="Microsoft YaHei" panose="020B0503020204020204" pitchFamily="34" charset="-122"/>
              </a:rPr>
              <a:t>”</a:t>
            </a:r>
            <a:r>
              <a:rPr lang="hu-HU" altLang="zh-CN" sz="3200" b="1" dirty="0">
                <a:latin typeface="Microsoft YaHei" panose="020B0503020204020204" pitchFamily="34" charset="-122"/>
                <a:ea typeface="Microsoft YaHei" panose="020B0503020204020204" pitchFamily="34" charset="-122"/>
              </a:rPr>
              <a:t> </a:t>
            </a:r>
            <a:r>
              <a:rPr lang="zh-CN" altLang="en-US" sz="3200" b="1" dirty="0">
                <a:latin typeface="Microsoft YaHei" panose="020B0503020204020204" pitchFamily="34" charset="-122"/>
                <a:ea typeface="Microsoft YaHei" panose="020B0503020204020204" pitchFamily="34" charset="-122"/>
              </a:rPr>
              <a:t>未见具体</a:t>
            </a:r>
            <a:r>
              <a:rPr lang="hu-HU" altLang="zh-CN" sz="3200" b="1" dirty="0">
                <a:latin typeface="Microsoft YaHei" panose="020B0503020204020204" pitchFamily="34" charset="-122"/>
                <a:ea typeface="Microsoft YaHei" panose="020B0503020204020204" pitchFamily="34" charset="-122"/>
              </a:rPr>
              <a:t>标准</a:t>
            </a:r>
            <a:endParaRPr lang="hu-HU" sz="3200" b="1" dirty="0">
              <a:latin typeface="Microsoft YaHei" panose="020B0503020204020204" pitchFamily="34" charset="-122"/>
              <a:ea typeface="Microsoft YaHei" panose="020B0503020204020204" pitchFamily="34" charset="-122"/>
            </a:endParaRPr>
          </a:p>
        </p:txBody>
      </p:sp>
      <p:sp>
        <p:nvSpPr>
          <p:cNvPr id="22531" name="Tartalom helye 2"/>
          <p:cNvSpPr>
            <a:spLocks noGrp="1"/>
          </p:cNvSpPr>
          <p:nvPr>
            <p:ph idx="1"/>
          </p:nvPr>
        </p:nvSpPr>
        <p:spPr/>
        <p:txBody>
          <a:bodyPr/>
          <a:lstStyle/>
          <a:p>
            <a:pPr>
              <a:buFont typeface="Wingdings" panose="05000000000000000000" pitchFamily="2" charset="2"/>
              <a:buChar char="§"/>
            </a:pP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伯尔尼公约</a:t>
            </a: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11bis</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ii</a:t>
            </a:r>
            <a:r>
              <a:rPr lang="zh-CN" altLang="en-US" sz="2000" b="1" dirty="0">
                <a:latin typeface="Microsoft YaHei" panose="020B0503020204020204" pitchFamily="34" charset="-122"/>
                <a:ea typeface="Microsoft YaHei" panose="020B0503020204020204" pitchFamily="34" charset="-122"/>
              </a:rPr>
              <a:t>） 条</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如果这种传播是由原组织以外的组织进行的，</a:t>
            </a:r>
            <a:r>
              <a:rPr lang="zh-CN" altLang="en-US" sz="2000" dirty="0">
                <a:latin typeface="Microsoft YaHei" panose="020B0503020204020204" pitchFamily="34" charset="-122"/>
                <a:ea typeface="Microsoft YaHei" panose="020B0503020204020204" pitchFamily="34" charset="-122"/>
              </a:rPr>
              <a:t>文学艺术作品的著作权人应享有专有权利，以授权：</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通过有线或转播的形式对广播作品向公众进行传播”；（强调为报告人所加）</a:t>
            </a:r>
          </a:p>
          <a:p>
            <a:pPr>
              <a:buFont typeface="Wingdings" panose="05000000000000000000" pitchFamily="2" charset="2"/>
              <a:buChar char="§"/>
            </a:pPr>
            <a:r>
              <a:rPr lang="zh-CN" altLang="en-US" sz="2000" dirty="0">
                <a:latin typeface="Microsoft YaHei" panose="020B0503020204020204" pitchFamily="34" charset="-122"/>
                <a:ea typeface="Microsoft YaHei" panose="020B0503020204020204" pitchFamily="34" charset="-122"/>
              </a:rPr>
              <a:t>可向</a:t>
            </a:r>
            <a:r>
              <a:rPr lang="zh-CN" altLang="en-US" sz="2000" b="1" dirty="0">
                <a:latin typeface="Microsoft YaHei" panose="020B0503020204020204" pitchFamily="34" charset="-122"/>
                <a:ea typeface="Microsoft YaHei" panose="020B0503020204020204" pitchFamily="34" charset="-122"/>
              </a:rPr>
              <a:t>同一公众</a:t>
            </a:r>
            <a:r>
              <a:rPr lang="zh-CN" altLang="en-US" sz="2000" dirty="0">
                <a:latin typeface="Microsoft YaHei" panose="020B0503020204020204" pitchFamily="34" charset="-122"/>
                <a:ea typeface="Microsoft YaHei" panose="020B0503020204020204" pitchFamily="34" charset="-122"/>
              </a:rPr>
              <a:t>进行转播或重播；可只向</a:t>
            </a:r>
            <a:r>
              <a:rPr lang="zh-CN" altLang="en-US" sz="2000" b="1" dirty="0">
                <a:latin typeface="Microsoft YaHei" panose="020B0503020204020204" pitchFamily="34" charset="-122"/>
                <a:ea typeface="Microsoft YaHei" panose="020B0503020204020204" pitchFamily="34" charset="-122"/>
              </a:rPr>
              <a:t>同一公众的其中一部分</a:t>
            </a:r>
            <a:r>
              <a:rPr lang="zh-CN" altLang="en-US" sz="2000" dirty="0">
                <a:latin typeface="Microsoft YaHei" panose="020B0503020204020204" pitchFamily="34" charset="-122"/>
                <a:ea typeface="Microsoft YaHei" panose="020B0503020204020204" pitchFamily="34" charset="-122"/>
              </a:rPr>
              <a:t>进行转播或重播；也可以向</a:t>
            </a:r>
            <a:r>
              <a:rPr lang="zh-CN" altLang="en-US" sz="2000" b="1" dirty="0">
                <a:latin typeface="Microsoft YaHei" panose="020B0503020204020204" pitchFamily="34" charset="-122"/>
                <a:ea typeface="Microsoft YaHei" panose="020B0503020204020204" pitchFamily="34" charset="-122"/>
              </a:rPr>
              <a:t>同一公众、其中一部分</a:t>
            </a:r>
            <a:r>
              <a:rPr lang="zh-CN" altLang="en-US" sz="2000" dirty="0">
                <a:latin typeface="Microsoft YaHei" panose="020B0503020204020204" pitchFamily="34" charset="-122"/>
                <a:ea typeface="Microsoft YaHei" panose="020B0503020204020204" pitchFamily="34" charset="-122"/>
              </a:rPr>
              <a:t>以及（原始广播）</a:t>
            </a:r>
            <a:r>
              <a:rPr lang="zh-CN" altLang="en-US" sz="2000" b="1" dirty="0">
                <a:latin typeface="Microsoft YaHei" panose="020B0503020204020204" pitchFamily="34" charset="-122"/>
                <a:ea typeface="Microsoft YaHei" panose="020B0503020204020204" pitchFamily="34" charset="-122"/>
              </a:rPr>
              <a:t>未曾覆盖的公众</a:t>
            </a:r>
            <a:r>
              <a:rPr lang="zh-CN" altLang="en-US" sz="2000" dirty="0">
                <a:latin typeface="Microsoft YaHei" panose="020B0503020204020204" pitchFamily="34" charset="-122"/>
                <a:ea typeface="Microsoft YaHei" panose="020B0503020204020204" pitchFamily="34" charset="-122"/>
              </a:rPr>
              <a:t>进行转播或重播，还可以</a:t>
            </a:r>
            <a:r>
              <a:rPr lang="zh-CN" altLang="en-US" sz="2000" b="1" dirty="0">
                <a:latin typeface="Microsoft YaHei" panose="020B0503020204020204" pitchFamily="34" charset="-122"/>
                <a:ea typeface="Microsoft YaHei" panose="020B0503020204020204" pitchFamily="34" charset="-122"/>
              </a:rPr>
              <a:t>真正向新公众</a:t>
            </a:r>
            <a:r>
              <a:rPr lang="zh-CN" altLang="en-US" sz="2000" dirty="0">
                <a:latin typeface="Microsoft YaHei" panose="020B0503020204020204" pitchFamily="34" charset="-122"/>
                <a:ea typeface="Microsoft YaHei" panose="020B0503020204020204" pitchFamily="34" charset="-122"/>
              </a:rPr>
              <a:t>进行转播或重播。</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伯尔尼公约</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第</a:t>
            </a:r>
            <a:r>
              <a:rPr lang="en-US" altLang="zh-CN" sz="2000" dirty="0">
                <a:latin typeface="Microsoft YaHei" panose="020B0503020204020204" pitchFamily="34" charset="-122"/>
                <a:ea typeface="Microsoft YaHei" panose="020B0503020204020204" pitchFamily="34" charset="-122"/>
              </a:rPr>
              <a:t>11bis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ii</a:t>
            </a:r>
            <a:r>
              <a:rPr lang="zh-CN" altLang="en-US" sz="2000" dirty="0">
                <a:latin typeface="Microsoft YaHei" panose="020B0503020204020204" pitchFamily="34" charset="-122"/>
                <a:ea typeface="Microsoft YaHei" panose="020B0503020204020204" pitchFamily="34" charset="-122"/>
              </a:rPr>
              <a:t>）条涵盖了所有这些情形。</a:t>
            </a:r>
          </a:p>
          <a:p>
            <a:pPr>
              <a:buFont typeface="Wingdings" panose="05000000000000000000" pitchFamily="2" charset="2"/>
              <a:buChar char="§"/>
            </a:pPr>
            <a:r>
              <a:rPr lang="zh-CN" altLang="en-US" sz="2000" dirty="0">
                <a:latin typeface="Microsoft YaHei" panose="020B0503020204020204" pitchFamily="34" charset="-122"/>
                <a:ea typeface="Microsoft YaHei" panose="020B0503020204020204" pitchFamily="34" charset="-122"/>
              </a:rPr>
              <a:t>这项权利涵盖任何</a:t>
            </a:r>
            <a:r>
              <a:rPr lang="zh-CN" altLang="en-US" sz="2000" b="1" dirty="0">
                <a:latin typeface="Microsoft YaHei" panose="020B0503020204020204" pitchFamily="34" charset="-122"/>
                <a:ea typeface="Microsoft YaHei" panose="020B0503020204020204" pitchFamily="34" charset="-122"/>
              </a:rPr>
              <a:t>向公众传播或转播的</a:t>
            </a:r>
            <a:r>
              <a:rPr lang="zh-CN" altLang="en-US" sz="2000" b="1" u="sng" dirty="0">
                <a:latin typeface="Microsoft YaHei" panose="020B0503020204020204" pitchFamily="34" charset="-122"/>
                <a:ea typeface="Microsoft YaHei" panose="020B0503020204020204" pitchFamily="34" charset="-122"/>
              </a:rPr>
              <a:t>新行为</a:t>
            </a:r>
            <a:r>
              <a:rPr lang="zh-CN" altLang="en-US" sz="2000" dirty="0">
                <a:latin typeface="Microsoft YaHei" panose="020B0503020204020204" pitchFamily="34" charset="-122"/>
                <a:ea typeface="Microsoft YaHei" panose="020B0503020204020204" pitchFamily="34" charset="-122"/>
              </a:rPr>
              <a:t>，而不仅仅是面向</a:t>
            </a:r>
            <a:r>
              <a:rPr lang="zh-CN" altLang="en-US" sz="2000" b="1" u="sng" dirty="0">
                <a:latin typeface="Microsoft YaHei" panose="020B0503020204020204" pitchFamily="34" charset="-122"/>
                <a:ea typeface="Microsoft YaHei" panose="020B0503020204020204" pitchFamily="34" charset="-122"/>
              </a:rPr>
              <a:t>新公</a:t>
            </a:r>
            <a:r>
              <a:rPr lang="zh-CN" altLang="en-US" sz="2000" b="1" dirty="0">
                <a:latin typeface="Microsoft YaHei" panose="020B0503020204020204" pitchFamily="34" charset="-122"/>
                <a:ea typeface="Microsoft YaHei" panose="020B0503020204020204" pitchFamily="34" charset="-122"/>
              </a:rPr>
              <a:t>众的传播或转播</a:t>
            </a:r>
            <a:r>
              <a:rPr lang="zh-CN" altLang="en-US" sz="2000" dirty="0">
                <a:latin typeface="Microsoft YaHei" panose="020B0503020204020204" pitchFamily="34" charset="-122"/>
                <a:ea typeface="Microsoft YaHei" panose="020B0503020204020204" pitchFamily="34" charset="-122"/>
              </a:rPr>
              <a:t>。</a:t>
            </a:r>
          </a:p>
          <a:p>
            <a:pPr>
              <a:buFont typeface="Wingdings" panose="05000000000000000000" pitchFamily="2" charset="2"/>
              <a:buChar char="§"/>
            </a:pPr>
            <a:endParaRPr lang="hu-HU" altLang="hu-HU" sz="2000"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AA58ED1D-8659-4F28-8EB8-6F4D8FB79C41}" type="slidenum">
              <a:rPr lang="hu-HU" smtClean="0">
                <a:latin typeface="Microsoft YaHei" panose="020B0503020204020204" pitchFamily="34" charset="-122"/>
                <a:ea typeface="Microsoft YaHei" panose="020B0503020204020204" pitchFamily="34" charset="-122"/>
              </a:rPr>
              <a:t>10</a:t>
            </a:fld>
            <a:endParaRPr lang="hu-HU">
              <a:latin typeface="Microsoft YaHei" panose="020B0503020204020204" pitchFamily="34" charset="-122"/>
              <a:ea typeface="Microsoft YaHei" panose="020B0503020204020204" pitchFamily="34" charset="-122"/>
            </a:endParaRPr>
          </a:p>
        </p:txBody>
      </p:sp>
      <p:sp>
        <p:nvSpPr>
          <p:cNvPr id="3"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3414575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bg2">
              <a:lumMod val="75000"/>
            </a:schemeClr>
          </a:solidFill>
          <a:ln>
            <a:solidFill>
              <a:schemeClr val="bg2">
                <a:lumMod val="10000"/>
              </a:schemeClr>
            </a:solidFill>
          </a:ln>
        </p:spPr>
        <p:txBody>
          <a:bodyPr/>
          <a:lstStyle/>
          <a:p>
            <a:pPr>
              <a:defRPr/>
            </a:pPr>
            <a:r>
              <a:rPr lang="zh-CN" altLang="en-US" sz="3600" b="1" dirty="0">
                <a:latin typeface="Microsoft YaHei" panose="020B0503020204020204" pitchFamily="34" charset="-122"/>
                <a:ea typeface="Microsoft YaHei" panose="020B0503020204020204" pitchFamily="34" charset="-122"/>
              </a:rPr>
              <a:t>“</a:t>
            </a:r>
            <a:r>
              <a:rPr lang="hu-HU" altLang="zh-CN" sz="3600" b="1" dirty="0">
                <a:latin typeface="Microsoft YaHei" panose="020B0503020204020204" pitchFamily="34" charset="-122"/>
                <a:ea typeface="Microsoft YaHei" panose="020B0503020204020204" pitchFamily="34" charset="-122"/>
              </a:rPr>
              <a:t>新公共</a:t>
            </a:r>
            <a:r>
              <a:rPr lang="zh-CN" altLang="en-US" sz="3600" b="1" dirty="0">
                <a:latin typeface="Microsoft YaHei" panose="020B0503020204020204" pitchFamily="34" charset="-122"/>
                <a:ea typeface="Microsoft YaHei" panose="020B0503020204020204" pitchFamily="34" charset="-122"/>
              </a:rPr>
              <a:t>”</a:t>
            </a:r>
            <a:r>
              <a:rPr lang="hu-HU" altLang="zh-CN" sz="3600" b="1" dirty="0">
                <a:latin typeface="Microsoft YaHei" panose="020B0503020204020204" pitchFamily="34" charset="-122"/>
                <a:ea typeface="Microsoft YaHei" panose="020B0503020204020204" pitchFamily="34" charset="-122"/>
              </a:rPr>
              <a:t>理论——来源 （1） </a:t>
            </a:r>
            <a:endParaRPr lang="hu-HU" sz="3600" b="1" dirty="0">
              <a:latin typeface="Microsoft YaHei" panose="020B0503020204020204" pitchFamily="34" charset="-122"/>
              <a:ea typeface="Microsoft YaHei" panose="020B0503020204020204" pitchFamily="34" charset="-122"/>
            </a:endParaRPr>
          </a:p>
        </p:txBody>
      </p:sp>
      <p:sp>
        <p:nvSpPr>
          <p:cNvPr id="23555" name="Tartalom helye 2"/>
          <p:cNvSpPr>
            <a:spLocks noGrp="1"/>
          </p:cNvSpPr>
          <p:nvPr>
            <p:ph idx="1"/>
          </p:nvPr>
        </p:nvSpPr>
        <p:spPr/>
        <p:txBody>
          <a:bodyPr/>
          <a:lstStyle/>
          <a:p>
            <a:r>
              <a:rPr lang="zh-CN" altLang="en-US" sz="1800" dirty="0">
                <a:latin typeface="Microsoft YaHei" panose="020B0503020204020204" pitchFamily="34" charset="-122"/>
                <a:ea typeface="Microsoft YaHei" panose="020B0503020204020204" pitchFamily="34" charset="-122"/>
              </a:rPr>
              <a:t>在</a:t>
            </a:r>
            <a:r>
              <a:rPr lang="en-US" altLang="zh-CN" sz="1800" b="1" dirty="0">
                <a:latin typeface="Microsoft YaHei" panose="020B0503020204020204" pitchFamily="34" charset="-122"/>
                <a:ea typeface="Microsoft YaHei" panose="020B0503020204020204" pitchFamily="34" charset="-122"/>
              </a:rPr>
              <a:t>SGAE</a:t>
            </a:r>
            <a:r>
              <a:rPr lang="zh-CN" altLang="en-US" sz="1800" b="1" dirty="0">
                <a:latin typeface="Microsoft YaHei" panose="020B0503020204020204" pitchFamily="34" charset="-122"/>
                <a:ea typeface="Microsoft YaHei" panose="020B0503020204020204" pitchFamily="34" charset="-122"/>
              </a:rPr>
              <a:t>诉讼案</a:t>
            </a:r>
            <a:r>
              <a:rPr lang="zh-CN" altLang="en-US" sz="1800" dirty="0">
                <a:latin typeface="Microsoft YaHei" panose="020B0503020204020204" pitchFamily="34" charset="-122"/>
                <a:ea typeface="Microsoft YaHei" panose="020B0503020204020204" pitchFamily="34" charset="-122"/>
              </a:rPr>
              <a:t>（案件编号：</a:t>
            </a:r>
            <a:r>
              <a:rPr lang="en-US" altLang="zh-CN" sz="1800" dirty="0">
                <a:latin typeface="Microsoft YaHei" panose="020B0503020204020204" pitchFamily="34" charset="-122"/>
                <a:ea typeface="Microsoft YaHei" panose="020B0503020204020204" pitchFamily="34" charset="-122"/>
                <a:sym typeface="+mn-ea"/>
              </a:rPr>
              <a:t>C-306/05</a:t>
            </a:r>
            <a:r>
              <a:rPr lang="zh-CN" altLang="en-US" sz="1800" dirty="0">
                <a:latin typeface="Microsoft YaHei" panose="020B0503020204020204" pitchFamily="34" charset="-122"/>
                <a:ea typeface="Microsoft YaHei" panose="020B0503020204020204" pitchFamily="34" charset="-122"/>
              </a:rPr>
              <a:t>）中，</a:t>
            </a:r>
            <a:r>
              <a:rPr lang="zh-CN" altLang="en-US" sz="1800" b="1" dirty="0">
                <a:latin typeface="Microsoft YaHei" panose="020B0503020204020204" pitchFamily="34" charset="-122"/>
                <a:ea typeface="Microsoft YaHei" panose="020B0503020204020204" pitchFamily="34" charset="-122"/>
              </a:rPr>
              <a:t>欧盟法院没有根据</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伯尔尼公约</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的文本和谈判历史</a:t>
            </a:r>
            <a:r>
              <a:rPr lang="zh-CN" altLang="en-US" sz="1800" dirty="0">
                <a:latin typeface="Microsoft YaHei" panose="020B0503020204020204" pitchFamily="34" charset="-122"/>
                <a:ea typeface="Microsoft YaHei" panose="020B0503020204020204" pitchFamily="34" charset="-122"/>
              </a:rPr>
              <a:t>（所谓的“准备工作”）来阐释该</a:t>
            </a:r>
            <a:r>
              <a:rPr lang="zh-CN" altLang="en-US" sz="1800" b="1" dirty="0">
                <a:latin typeface="Microsoft YaHei" panose="020B0503020204020204" pitchFamily="34" charset="-122"/>
                <a:ea typeface="Microsoft YaHei" panose="020B0503020204020204" pitchFamily="34" charset="-122"/>
              </a:rPr>
              <a:t>公约第</a:t>
            </a:r>
            <a:r>
              <a:rPr lang="en-US" altLang="zh-CN" sz="1800" b="1" dirty="0">
                <a:latin typeface="Microsoft YaHei" panose="020B0503020204020204" pitchFamily="34" charset="-122"/>
                <a:ea typeface="Microsoft YaHei" panose="020B0503020204020204" pitchFamily="34" charset="-122"/>
                <a:sym typeface="+mn-ea"/>
              </a:rPr>
              <a:t>11</a:t>
            </a:r>
            <a:r>
              <a:rPr lang="en-US" altLang="zh-CN" sz="1800" b="1" i="1" dirty="0">
                <a:latin typeface="Microsoft YaHei" panose="020B0503020204020204" pitchFamily="34" charset="-122"/>
                <a:ea typeface="Microsoft YaHei" panose="020B0503020204020204" pitchFamily="34" charset="-122"/>
                <a:sym typeface="+mn-ea"/>
              </a:rPr>
              <a:t>bis</a:t>
            </a:r>
            <a:r>
              <a:rPr lang="zh-CN" altLang="en-US" sz="1800" b="1" dirty="0">
                <a:latin typeface="Microsoft YaHei" panose="020B0503020204020204" pitchFamily="34" charset="-122"/>
                <a:ea typeface="Microsoft YaHei" panose="020B0503020204020204" pitchFamily="34" charset="-122"/>
                <a:sym typeface="+mn-ea"/>
              </a:rPr>
              <a:t>（</a:t>
            </a:r>
            <a:r>
              <a:rPr lang="en-US" altLang="zh-CN" sz="1800" b="1" dirty="0">
                <a:latin typeface="Microsoft YaHei" panose="020B0503020204020204" pitchFamily="34" charset="-122"/>
                <a:ea typeface="Microsoft YaHei" panose="020B0503020204020204" pitchFamily="34" charset="-122"/>
                <a:sym typeface="+mn-ea"/>
              </a:rPr>
              <a:t>1</a:t>
            </a:r>
            <a:r>
              <a:rPr lang="zh-CN" altLang="en-US" sz="1800" b="1" dirty="0">
                <a:latin typeface="Microsoft YaHei" panose="020B0503020204020204" pitchFamily="34" charset="-122"/>
                <a:ea typeface="Microsoft YaHei" panose="020B0503020204020204" pitchFamily="34" charset="-122"/>
                <a:sym typeface="+mn-ea"/>
              </a:rPr>
              <a:t>）</a:t>
            </a:r>
            <a:r>
              <a:rPr lang="zh-CN" altLang="en-US" sz="1800" b="1" dirty="0">
                <a:latin typeface="Microsoft YaHei" panose="020B0503020204020204" pitchFamily="34" charset="-122"/>
                <a:ea typeface="Microsoft YaHei" panose="020B0503020204020204" pitchFamily="34" charset="-122"/>
              </a:rPr>
              <a:t>条</a:t>
            </a:r>
            <a:r>
              <a:rPr lang="zh-CN" altLang="en-US" sz="1800" dirty="0">
                <a:latin typeface="Microsoft YaHei" panose="020B0503020204020204" pitchFamily="34" charset="-122"/>
                <a:ea typeface="Microsoft YaHei" panose="020B0503020204020204" pitchFamily="34" charset="-122"/>
              </a:rPr>
              <a:t>。</a:t>
            </a:r>
          </a:p>
          <a:p>
            <a:r>
              <a:rPr lang="zh-CN" altLang="en-US" sz="1800" b="1" dirty="0">
                <a:latin typeface="Microsoft YaHei" panose="020B0503020204020204" pitchFamily="34" charset="-122"/>
                <a:ea typeface="Microsoft YaHei" panose="020B0503020204020204" pitchFamily="34" charset="-122"/>
              </a:rPr>
              <a:t>其阐释完全基于</a:t>
            </a:r>
            <a:r>
              <a:rPr lang="en-US" altLang="zh-CN" sz="1800" b="1" dirty="0">
                <a:latin typeface="Microsoft YaHei" panose="020B0503020204020204" pitchFamily="34" charset="-122"/>
                <a:ea typeface="Microsoft YaHei" panose="020B0503020204020204" pitchFamily="34" charset="-122"/>
              </a:rPr>
              <a:t>1978</a:t>
            </a:r>
            <a:r>
              <a:rPr lang="zh-CN" altLang="en-US" sz="1800" b="1" dirty="0">
                <a:latin typeface="Microsoft YaHei" panose="020B0503020204020204" pitchFamily="34" charset="-122"/>
                <a:ea typeface="Microsoft YaHei" panose="020B0503020204020204" pitchFamily="34" charset="-122"/>
              </a:rPr>
              <a:t>年面向发展中国家出版的、过时的介绍性文件：</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世界知识产权组织指南</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序言中强调其编写风格较为简化，不能作为对</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公约</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的全面阐释。</a:t>
            </a:r>
            <a:endParaRPr lang="en-US" altLang="zh-CN" sz="1800" b="1" dirty="0">
              <a:latin typeface="Microsoft YaHei" panose="020B0503020204020204" pitchFamily="34" charset="-122"/>
              <a:ea typeface="Microsoft YaHei" panose="020B0503020204020204" pitchFamily="34" charset="-122"/>
            </a:endParaRPr>
          </a:p>
          <a:p>
            <a:r>
              <a:rPr lang="zh-CN" altLang="en-US" sz="1800" b="1" dirty="0">
                <a:latin typeface="Microsoft YaHei" panose="020B0503020204020204" pitchFamily="34" charset="-122"/>
                <a:ea typeface="Microsoft YaHei" panose="020B0503020204020204" pitchFamily="34" charset="-122"/>
              </a:rPr>
              <a:t>显然，法官们并不知情（但他们当时应该知情）</a:t>
            </a:r>
          </a:p>
          <a:p>
            <a:pPr lvl="1">
              <a:buFont typeface="Wingdings" panose="05000000000000000000" pitchFamily="2" charset="2"/>
              <a:buChar char="Ø"/>
            </a:pPr>
            <a:r>
              <a:rPr lang="zh-CN" altLang="en-US" sz="1800" dirty="0">
                <a:latin typeface="Microsoft YaHei" panose="020B0503020204020204" pitchFamily="34" charset="-122"/>
                <a:ea typeface="Microsoft YaHei" panose="020B0503020204020204" pitchFamily="34" charset="-122"/>
              </a:rPr>
              <a:t>他们把例子误解为了定义</a:t>
            </a:r>
            <a:endParaRPr lang="en-US" altLang="zh-CN" sz="1800" dirty="0">
              <a:latin typeface="Microsoft YaHei" panose="020B0503020204020204" pitchFamily="34" charset="-122"/>
              <a:ea typeface="Microsoft YaHei" panose="020B0503020204020204" pitchFamily="34" charset="-122"/>
            </a:endParaRPr>
          </a:p>
          <a:p>
            <a:pPr lvl="1">
              <a:buFont typeface="Wingdings" panose="05000000000000000000" pitchFamily="2" charset="2"/>
              <a:buChar char="Ø"/>
            </a:pPr>
            <a:r>
              <a:rPr lang="zh-CN" altLang="en-US" sz="1800" dirty="0">
                <a:latin typeface="Microsoft YaHei" panose="020B0503020204020204" pitchFamily="34" charset="-122"/>
                <a:ea typeface="Microsoft YaHei" panose="020B0503020204020204" pitchFamily="34" charset="-122"/>
              </a:rPr>
              <a:t>如果他们想根据世界知识产权组织的文件作出判断，</a:t>
            </a:r>
            <a:r>
              <a:rPr lang="zh-CN" altLang="en-US" sz="1800" b="1" dirty="0">
                <a:latin typeface="Microsoft YaHei" panose="020B0503020204020204" pitchFamily="34" charset="-122"/>
                <a:ea typeface="Microsoft YaHei" panose="020B0503020204020204" pitchFamily="34" charset="-122"/>
              </a:rPr>
              <a:t>应该使用伯尔尼联盟主管机构在</a:t>
            </a:r>
            <a:r>
              <a:rPr lang="en-US" altLang="zh-CN" sz="1800" b="1" dirty="0">
                <a:latin typeface="Microsoft YaHei" panose="020B0503020204020204" pitchFamily="34" charset="-122"/>
                <a:ea typeface="Microsoft YaHei" panose="020B0503020204020204" pitchFamily="34" charset="-122"/>
              </a:rPr>
              <a:t>1978</a:t>
            </a:r>
            <a:r>
              <a:rPr lang="zh-CN" altLang="en-US" sz="1800" b="1" dirty="0">
                <a:latin typeface="Microsoft YaHei" panose="020B0503020204020204" pitchFamily="34" charset="-122"/>
                <a:ea typeface="Microsoft YaHei" panose="020B0503020204020204" pitchFamily="34" charset="-122"/>
              </a:rPr>
              <a:t>年后通过的几项决议</a:t>
            </a:r>
            <a:r>
              <a:rPr lang="zh-CN" altLang="en-US" sz="1800" dirty="0">
                <a:latin typeface="Microsoft YaHei" panose="020B0503020204020204" pitchFamily="34" charset="-122"/>
                <a:ea typeface="Microsoft YaHei" panose="020B0503020204020204" pitchFamily="34" charset="-122"/>
              </a:rPr>
              <a:t>，并且</a:t>
            </a:r>
            <a:endParaRPr lang="en-US" altLang="zh-CN" sz="1800" dirty="0">
              <a:latin typeface="Microsoft YaHei" panose="020B0503020204020204" pitchFamily="34" charset="-122"/>
              <a:ea typeface="Microsoft YaHei" panose="020B0503020204020204" pitchFamily="34" charset="-122"/>
            </a:endParaRPr>
          </a:p>
          <a:p>
            <a:pPr lvl="1">
              <a:buFont typeface="Wingdings" panose="05000000000000000000" pitchFamily="2" charset="2"/>
              <a:buChar char="Ø"/>
            </a:pPr>
            <a:r>
              <a:rPr lang="zh-CN" altLang="en-US" sz="1800" b="1" dirty="0">
                <a:latin typeface="Microsoft YaHei" panose="020B0503020204020204" pitchFamily="34" charset="-122"/>
                <a:ea typeface="Microsoft YaHei" panose="020B0503020204020204" pitchFamily="34" charset="-122"/>
              </a:rPr>
              <a:t>如果他们仍然只想将</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世界知识产权组织指南</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用于</a:t>
            </a:r>
            <a:r>
              <a:rPr lang="en-US" altLang="zh-CN" sz="1800" b="1"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伯尔尼公约</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，他们应该使用</a:t>
            </a:r>
            <a:r>
              <a:rPr lang="en-US" altLang="zh-CN" sz="1800" b="1" dirty="0">
                <a:latin typeface="Microsoft YaHei" panose="020B0503020204020204" pitchFamily="34" charset="-122"/>
                <a:ea typeface="Microsoft YaHei" panose="020B0503020204020204" pitchFamily="34" charset="-122"/>
              </a:rPr>
              <a:t>2003</a:t>
            </a:r>
            <a:r>
              <a:rPr lang="zh-CN" altLang="en-US" sz="1800" b="1" dirty="0">
                <a:latin typeface="Microsoft YaHei" panose="020B0503020204020204" pitchFamily="34" charset="-122"/>
                <a:ea typeface="Microsoft YaHei" panose="020B0503020204020204" pitchFamily="34" charset="-122"/>
              </a:rPr>
              <a:t>年出版的新指南</a:t>
            </a:r>
            <a:r>
              <a:rPr lang="zh-CN" altLang="en-US" sz="1800" dirty="0">
                <a:latin typeface="Microsoft YaHei" panose="020B0503020204020204" pitchFamily="34" charset="-122"/>
                <a:ea typeface="Microsoft YaHei" panose="020B0503020204020204" pitchFamily="34" charset="-122"/>
              </a:rPr>
              <a:t>，也就是</a:t>
            </a:r>
            <a:r>
              <a:rPr lang="en-US" altLang="zh-CN" sz="1800" dirty="0">
                <a:latin typeface="Microsoft YaHei" panose="020B0503020204020204" pitchFamily="34" charset="-122"/>
                <a:ea typeface="Microsoft YaHei" panose="020B0503020204020204" pitchFamily="34" charset="-122"/>
              </a:rPr>
              <a:t>25</a:t>
            </a:r>
            <a:r>
              <a:rPr lang="zh-CN" altLang="en-US" sz="1800" dirty="0">
                <a:latin typeface="Microsoft YaHei" panose="020B0503020204020204" pitchFamily="34" charset="-122"/>
                <a:ea typeface="Microsoft YaHei" panose="020B0503020204020204" pitchFamily="34" charset="-122"/>
              </a:rPr>
              <a:t>年后的指南。</a:t>
            </a:r>
          </a:p>
          <a:p>
            <a:endParaRPr lang="zh-CN" altLang="en-US" sz="1800" b="1"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1C1B0762-FF59-43EE-9486-5D6554BA5638}" type="slidenum">
              <a:rPr lang="hu-HU" smtClean="0">
                <a:latin typeface="Microsoft YaHei" panose="020B0503020204020204" pitchFamily="34" charset="-122"/>
                <a:ea typeface="Microsoft YaHei" panose="020B0503020204020204" pitchFamily="34" charset="-122"/>
              </a:rPr>
              <a:t>11</a:t>
            </a:fld>
            <a:endParaRPr lang="hu-HU">
              <a:latin typeface="Microsoft YaHei" panose="020B0503020204020204" pitchFamily="34" charset="-122"/>
              <a:ea typeface="Microsoft YaHei" panose="020B0503020204020204" pitchFamily="34" charset="-122"/>
            </a:endParaRPr>
          </a:p>
        </p:txBody>
      </p:sp>
      <p:sp>
        <p:nvSpPr>
          <p:cNvPr id="3"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174519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pPr>
              <a:defRPr/>
            </a:pPr>
            <a:fld id="{2664222A-DC8C-4451-8F33-E86AF1F8A5B2}" type="slidenum">
              <a:rPr lang="hu-HU" smtClean="0">
                <a:latin typeface="Microsoft YaHei" panose="020B0503020204020204" pitchFamily="34" charset="-122"/>
                <a:ea typeface="Microsoft YaHei" panose="020B0503020204020204" pitchFamily="34" charset="-122"/>
              </a:rPr>
              <a:t>12</a:t>
            </a:fld>
            <a:endParaRPr lang="hu-HU">
              <a:latin typeface="Microsoft YaHei" panose="020B0503020204020204" pitchFamily="34" charset="-122"/>
              <a:ea typeface="Microsoft YaHei" panose="020B0503020204020204" pitchFamily="34" charset="-122"/>
            </a:endParaRPr>
          </a:p>
        </p:txBody>
      </p:sp>
      <p:pic>
        <p:nvPicPr>
          <p:cNvPr id="27652" name="Picture 5" descr="C:\Users\Ficsor\Documents\Madrid_2014\A_Guide3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553019"/>
            <a:ext cx="3600400" cy="474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zövegdoboz 3"/>
          <p:cNvSpPr txBox="1">
            <a:spLocks noChangeArrowheads="1"/>
          </p:cNvSpPr>
          <p:nvPr/>
        </p:nvSpPr>
        <p:spPr bwMode="auto">
          <a:xfrm>
            <a:off x="5292080" y="1773000"/>
            <a:ext cx="32400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800" b="1" dirty="0">
                <a:latin typeface="Microsoft YaHei" panose="020B0503020204020204" pitchFamily="34" charset="-122"/>
                <a:ea typeface="Microsoft YaHei" panose="020B0503020204020204" pitchFamily="34" charset="-122"/>
              </a:rPr>
              <a:t>2003</a:t>
            </a:r>
            <a:r>
              <a:rPr lang="zh-CN" altLang="en-US" sz="1800" b="1" dirty="0">
                <a:latin typeface="Microsoft YaHei" panose="020B0503020204020204" pitchFamily="34" charset="-122"/>
                <a:ea typeface="Microsoft YaHei" panose="020B0503020204020204" pitchFamily="34" charset="-122"/>
              </a:rPr>
              <a:t>年出版的新版</a:t>
            </a:r>
            <a:r>
              <a:rPr lang="en-US" altLang="zh-CN" sz="1800" b="1"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世界知识产权组织指南 </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（不仅仅面向发展中国家）中明确指出，就向公众传播权的应用，没有必要对 “新公众”进行界定。</a:t>
            </a:r>
          </a:p>
          <a:p>
            <a:pPr algn="ctr" eaLnBrk="1" hangingPunct="1">
              <a:spcBef>
                <a:spcPct val="0"/>
              </a:spcBef>
              <a:buFontTx/>
              <a:buNone/>
            </a:pPr>
            <a:endParaRPr lang="hu-HU" altLang="hu-HU" sz="1800" b="1" dirty="0">
              <a:latin typeface="Microsoft YaHei" panose="020B0503020204020204" pitchFamily="34" charset="-122"/>
              <a:ea typeface="Microsoft YaHei" panose="020B0503020204020204" pitchFamily="34" charset="-122"/>
            </a:endParaRPr>
          </a:p>
        </p:txBody>
      </p:sp>
      <p:sp>
        <p:nvSpPr>
          <p:cNvPr id="4" name="Szövegdoboz 3"/>
          <p:cNvSpPr txBox="1"/>
          <p:nvPr/>
        </p:nvSpPr>
        <p:spPr>
          <a:xfrm>
            <a:off x="3743" y="5492310"/>
            <a:ext cx="9006697" cy="1015663"/>
          </a:xfrm>
          <a:prstGeom prst="rect">
            <a:avLst/>
          </a:prstGeom>
          <a:noFill/>
        </p:spPr>
        <p:txBody>
          <a:bodyPr wrap="none" rtlCol="0">
            <a:spAutoFit/>
          </a:bodyPr>
          <a:lstStyle/>
          <a:p>
            <a:pPr algn="ctr"/>
            <a:r>
              <a:rPr lang="zh-CN" altLang="hu-HU" sz="2000" b="1" dirty="0">
                <a:latin typeface="Microsoft YaHei" panose="020B0503020204020204" pitchFamily="34" charset="-122"/>
                <a:ea typeface="Microsoft YaHei" panose="020B0503020204020204" pitchFamily="34" charset="-122"/>
              </a:rPr>
              <a:t>以下网址</a:t>
            </a:r>
            <a:r>
              <a:rPr lang="hu-HU" altLang="zh-CN" sz="2000" b="1" dirty="0">
                <a:latin typeface="Microsoft YaHei" panose="020B0503020204020204" pitchFamily="34" charset="-122"/>
                <a:ea typeface="Microsoft YaHei" panose="020B0503020204020204" pitchFamily="34" charset="-122"/>
              </a:rPr>
              <a:t>免费提供中文版</a:t>
            </a:r>
          </a:p>
          <a:p>
            <a:pPr algn="ctr"/>
            <a:r>
              <a:rPr lang="hu-HU" altLang="zh-CN" sz="2000" b="1" dirty="0">
                <a:latin typeface="Microsoft YaHei" panose="020B0503020204020204" pitchFamily="34" charset="-122"/>
                <a:ea typeface="Microsoft YaHei" panose="020B0503020204020204" pitchFamily="34" charset="-122"/>
              </a:rPr>
              <a:t>www.wipo.int/edocs/pubdocs/zh/copyright/891/wipo_pub_891.pdf </a:t>
            </a:r>
          </a:p>
          <a:p>
            <a:pPr algn="ctr"/>
            <a:endParaRPr lang="hu-HU" sz="2000" b="1" dirty="0">
              <a:latin typeface="Microsoft YaHei" panose="020B0503020204020204" pitchFamily="34" charset="-122"/>
              <a:ea typeface="Microsoft YaHei" panose="020B0503020204020204" pitchFamily="34" charset="-122"/>
            </a:endParaRPr>
          </a:p>
        </p:txBody>
      </p:sp>
      <p:sp>
        <p:nvSpPr>
          <p:cNvPr id="5"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134963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50000"/>
              </a:schemeClr>
            </a:solidFill>
          </a:ln>
        </p:spPr>
        <p:txBody>
          <a:bodyPr/>
          <a:lstStyle/>
          <a:p>
            <a:pPr>
              <a:defRPr/>
            </a:pPr>
            <a:r>
              <a:rPr lang="hu-HU" altLang="zh-CN" sz="2800" b="1" i="1" dirty="0">
                <a:latin typeface="Microsoft YaHei" panose="020B0503020204020204" pitchFamily="34" charset="-122"/>
                <a:ea typeface="Microsoft YaHei" panose="020B0503020204020204" pitchFamily="34" charset="-122"/>
              </a:rPr>
              <a:t>TvCatchup</a:t>
            </a:r>
            <a:r>
              <a:rPr lang="hu-HU" altLang="zh-CN" sz="2800" b="1" dirty="0">
                <a:latin typeface="Microsoft YaHei" panose="020B0503020204020204" pitchFamily="34" charset="-122"/>
                <a:ea typeface="Microsoft YaHei" panose="020B0503020204020204" pitchFamily="34" charset="-122"/>
              </a:rPr>
              <a:t>： 用“</a:t>
            </a:r>
            <a:r>
              <a:rPr lang="zh-CN" altLang="en-US" sz="2800" b="1" dirty="0">
                <a:latin typeface="Microsoft YaHei" panose="020B0503020204020204" pitchFamily="34" charset="-122"/>
                <a:ea typeface="Microsoft YaHei" panose="020B0503020204020204" pitchFamily="34" charset="-122"/>
              </a:rPr>
              <a:t>特殊技术手段</a:t>
            </a:r>
            <a:r>
              <a:rPr lang="hu-HU" altLang="zh-CN" sz="2800" b="1" dirty="0">
                <a:latin typeface="Microsoft YaHei" panose="020B0503020204020204" pitchFamily="34" charset="-122"/>
                <a:ea typeface="Microsoft YaHei" panose="020B0503020204020204" pitchFamily="34" charset="-122"/>
              </a:rPr>
              <a:t>”理论进行修正的诚实尝试——但与</a:t>
            </a:r>
            <a:r>
              <a:rPr lang="en-US" altLang="zh-CN"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伯尔尼公约</a:t>
            </a:r>
            <a:r>
              <a:rPr lang="en-US" altLang="zh-CN" sz="2800" b="1" dirty="0">
                <a:latin typeface="Microsoft YaHei" panose="020B0503020204020204" pitchFamily="34" charset="-122"/>
                <a:ea typeface="Microsoft YaHei" panose="020B0503020204020204" pitchFamily="34" charset="-122"/>
              </a:rPr>
              <a:t>》</a:t>
            </a:r>
            <a:r>
              <a:rPr lang="hu-HU" altLang="zh-CN" sz="2800" b="1" dirty="0">
                <a:latin typeface="Microsoft YaHei" panose="020B0503020204020204" pitchFamily="34" charset="-122"/>
                <a:ea typeface="Microsoft YaHei" panose="020B0503020204020204" pitchFamily="34" charset="-122"/>
              </a:rPr>
              <a:t>相矛盾</a:t>
            </a:r>
            <a:endParaRPr lang="hu-HU" sz="2800" b="1"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a:xfrm>
            <a:off x="250825" y="1600200"/>
            <a:ext cx="8642350" cy="4525963"/>
          </a:xfrm>
          <a:ln>
            <a:solidFill>
              <a:schemeClr val="bg1"/>
            </a:solidFill>
          </a:ln>
        </p:spPr>
        <p:txBody>
          <a:bodyPr/>
          <a:lstStyle/>
          <a:p>
            <a:pPr marL="0" indent="0">
              <a:buNone/>
              <a:defRPr/>
            </a:pPr>
            <a:r>
              <a:rPr lang="hu-HU" altLang="hu-HU" sz="1800" dirty="0">
                <a:latin typeface="Microsoft YaHei" panose="020B0503020204020204" pitchFamily="34" charset="-122"/>
                <a:ea typeface="Microsoft YaHei" panose="020B0503020204020204" pitchFamily="34" charset="-122"/>
              </a:rPr>
              <a:t>欧盟法院在</a:t>
            </a:r>
            <a:r>
              <a:rPr lang="en-US" altLang="hu-HU" sz="1800" b="1" i="1" dirty="0" err="1">
                <a:latin typeface="Microsoft YaHei" panose="020B0503020204020204" pitchFamily="34" charset="-122"/>
                <a:ea typeface="Microsoft YaHei" panose="020B0503020204020204" pitchFamily="34" charset="-122"/>
                <a:sym typeface="+mn-ea"/>
              </a:rPr>
              <a:t>TvCatchup</a:t>
            </a:r>
            <a:r>
              <a:rPr lang="zh-CN" altLang="en-US" sz="1800" dirty="0">
                <a:latin typeface="Microsoft YaHei" panose="020B0503020204020204" pitchFamily="34" charset="-122"/>
                <a:ea typeface="Microsoft YaHei" panose="020B0503020204020204" pitchFamily="34" charset="-122"/>
                <a:sym typeface="+mn-ea"/>
              </a:rPr>
              <a:t>诉讼</a:t>
            </a:r>
            <a:r>
              <a:rPr lang="hu-HU" altLang="hu-HU" sz="1800" dirty="0">
                <a:latin typeface="Microsoft YaHei" panose="020B0503020204020204" pitchFamily="34" charset="-122"/>
                <a:ea typeface="Microsoft YaHei" panose="020B0503020204020204" pitchFamily="34" charset="-122"/>
              </a:rPr>
              <a:t>案（</a:t>
            </a:r>
            <a:r>
              <a:rPr lang="zh-CN" altLang="en-US" sz="1800" dirty="0">
                <a:latin typeface="Microsoft YaHei" panose="020B0503020204020204" pitchFamily="34" charset="-122"/>
                <a:ea typeface="Microsoft YaHei" panose="020B0503020204020204" pitchFamily="34" charset="-122"/>
              </a:rPr>
              <a:t>案件编号：</a:t>
            </a:r>
            <a:r>
              <a:rPr lang="en-US" altLang="hu-HU" sz="1800" dirty="0">
                <a:latin typeface="Microsoft YaHei" panose="020B0503020204020204" pitchFamily="34" charset="-122"/>
                <a:ea typeface="Microsoft YaHei" panose="020B0503020204020204" pitchFamily="34" charset="-122"/>
                <a:sym typeface="+mn-ea"/>
              </a:rPr>
              <a:t>C-607/11</a:t>
            </a:r>
            <a:r>
              <a:rPr lang="hu-HU" altLang="hu-HU" sz="1800" dirty="0">
                <a:latin typeface="Microsoft YaHei" panose="020B0503020204020204" pitchFamily="34" charset="-122"/>
                <a:ea typeface="Microsoft YaHei" panose="020B0503020204020204" pitchFamily="34" charset="-122"/>
              </a:rPr>
              <a:t>）判决中声明如下：</a:t>
            </a:r>
          </a:p>
          <a:p>
            <a:pPr marL="400050" lvl="1" indent="0">
              <a:buNone/>
              <a:defRPr/>
            </a:pPr>
            <a:r>
              <a:rPr lang="en-US" altLang="zh-CN" sz="1800" b="1" dirty="0">
                <a:latin typeface="Microsoft YaHei" panose="020B0503020204020204" pitchFamily="34" charset="-122"/>
                <a:ea typeface="Microsoft YaHei" panose="020B0503020204020204" pitchFamily="34" charset="-122"/>
              </a:rPr>
              <a:t>向</a:t>
            </a:r>
            <a:r>
              <a:rPr lang="zh-CN" altLang="en-US"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公众传播</a:t>
            </a:r>
            <a:r>
              <a:rPr lang="zh-CN" altLang="en-US" sz="1800" b="1" dirty="0">
                <a:latin typeface="Microsoft YaHei" panose="020B0503020204020204" pitchFamily="34" charset="-122"/>
                <a:ea typeface="Microsoft YaHei" panose="020B0503020204020204" pitchFamily="34" charset="-122"/>
              </a:rPr>
              <a:t>”</a:t>
            </a:r>
            <a:r>
              <a:rPr lang="en-US" altLang="zh-CN" sz="1800" b="1"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这一</a:t>
            </a:r>
            <a:r>
              <a:rPr lang="en-US" altLang="zh-CN" sz="1800" b="1" dirty="0" err="1">
                <a:latin typeface="Microsoft YaHei" panose="020B0503020204020204" pitchFamily="34" charset="-122"/>
                <a:ea typeface="Microsoft YaHei" panose="020B0503020204020204" pitchFamily="34" charset="-122"/>
              </a:rPr>
              <a:t>概念</a:t>
            </a:r>
            <a:r>
              <a:rPr lang="en-US" altLang="zh-CN"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必须被</a:t>
            </a:r>
            <a:r>
              <a:rPr lang="zh-CN" altLang="en-US" sz="1800" b="1" dirty="0">
                <a:latin typeface="Microsoft YaHei" panose="020B0503020204020204" pitchFamily="34" charset="-122"/>
                <a:ea typeface="Microsoft YaHei" panose="020B0503020204020204" pitchFamily="34" charset="-122"/>
              </a:rPr>
              <a:t>阐释</a:t>
            </a:r>
            <a:r>
              <a:rPr lang="en-US" altLang="zh-CN" sz="1800" b="1" dirty="0" err="1">
                <a:latin typeface="Microsoft YaHei" panose="020B0503020204020204" pitchFamily="34" charset="-122"/>
                <a:ea typeface="Microsoft YaHei" panose="020B0503020204020204" pitchFamily="34" charset="-122"/>
              </a:rPr>
              <a:t>为包括对地面电视广播中</a:t>
            </a:r>
            <a:r>
              <a:rPr lang="zh-CN" altLang="en-US" sz="1800" b="1" dirty="0">
                <a:latin typeface="Microsoft YaHei" panose="020B0503020204020204" pitchFamily="34" charset="-122"/>
                <a:ea typeface="Microsoft YaHei" panose="020B0503020204020204" pitchFamily="34" charset="-122"/>
              </a:rPr>
              <a:t>所</a:t>
            </a:r>
            <a:r>
              <a:rPr lang="en-US" altLang="zh-CN" sz="1800" b="1" dirty="0" err="1">
                <a:latin typeface="Microsoft YaHei" panose="020B0503020204020204" pitchFamily="34" charset="-122"/>
                <a:ea typeface="Microsoft YaHei" panose="020B0503020204020204" pitchFamily="34" charset="-122"/>
              </a:rPr>
              <a:t>包含的作品的转播</a:t>
            </a:r>
            <a:endParaRPr lang="en-US" altLang="zh-CN" sz="1800" b="1" dirty="0">
              <a:latin typeface="Microsoft YaHei" panose="020B0503020204020204" pitchFamily="34" charset="-122"/>
              <a:ea typeface="Microsoft YaHei" panose="020B0503020204020204" pitchFamily="34" charset="-122"/>
            </a:endParaRPr>
          </a:p>
          <a:p>
            <a:pPr marL="400050" lvl="1" indent="0">
              <a:buNone/>
              <a:defRPr/>
            </a:pPr>
            <a:r>
              <a:rPr lang="en-US" altLang="zh-CN" sz="1800"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 </a:t>
            </a:r>
            <a:r>
              <a:rPr lang="en-US" altLang="zh-CN" sz="1800" dirty="0" err="1">
                <a:latin typeface="Microsoft YaHei" panose="020B0503020204020204" pitchFamily="34" charset="-122"/>
                <a:ea typeface="Microsoft YaHei" panose="020B0503020204020204" pitchFamily="34" charset="-122"/>
              </a:rPr>
              <a:t>由</a:t>
            </a:r>
            <a:r>
              <a:rPr lang="en-US" altLang="zh-CN" sz="1800" b="1" dirty="0" err="1">
                <a:latin typeface="Microsoft YaHei" panose="020B0503020204020204" pitchFamily="34" charset="-122"/>
                <a:ea typeface="Microsoft YaHei" panose="020B0503020204020204" pitchFamily="34" charset="-122"/>
              </a:rPr>
              <a:t>原始广播公司以外的组织</a:t>
            </a:r>
            <a:r>
              <a:rPr lang="zh-CN" altLang="en-US" sz="1800" dirty="0">
                <a:latin typeface="Microsoft YaHei" panose="020B0503020204020204" pitchFamily="34" charset="-122"/>
                <a:ea typeface="Microsoft YaHei" panose="020B0503020204020204" pitchFamily="34" charset="-122"/>
              </a:rPr>
              <a:t>进行</a:t>
            </a:r>
            <a:r>
              <a:rPr lang="en-US" altLang="zh-CN" sz="1800" dirty="0" err="1">
                <a:latin typeface="Microsoft YaHei" panose="020B0503020204020204" pitchFamily="34" charset="-122"/>
                <a:ea typeface="Microsoft YaHei" panose="020B0503020204020204" pitchFamily="34" charset="-122"/>
                <a:sym typeface="+mn-ea"/>
              </a:rPr>
              <a:t>转播</a:t>
            </a:r>
            <a:r>
              <a:rPr lang="en-US" altLang="zh-CN" sz="1800" dirty="0">
                <a:latin typeface="Microsoft YaHei" panose="020B0503020204020204" pitchFamily="34" charset="-122"/>
                <a:ea typeface="Microsoft YaHei" panose="020B0503020204020204" pitchFamily="34" charset="-122"/>
              </a:rPr>
              <a:t>，</a:t>
            </a:r>
          </a:p>
          <a:p>
            <a:pPr marL="400050" lvl="1" indent="0">
              <a:buNone/>
              <a:defRPr/>
            </a:pPr>
            <a:r>
              <a:rPr lang="en-US" altLang="zh-CN" sz="1800" dirty="0">
                <a:latin typeface="Microsoft YaHei" panose="020B0503020204020204" pitchFamily="34" charset="-122"/>
                <a:ea typeface="Microsoft YaHei" panose="020B0503020204020204" pitchFamily="34" charset="-122"/>
              </a:rPr>
              <a:t>– </a:t>
            </a:r>
            <a:r>
              <a:rPr lang="en-US" altLang="zh-CN" sz="1800" b="1" dirty="0" err="1">
                <a:latin typeface="Microsoft YaHei" panose="020B0503020204020204" pitchFamily="34" charset="-122"/>
                <a:ea typeface="Microsoft YaHei" panose="020B0503020204020204" pitchFamily="34" charset="-122"/>
              </a:rPr>
              <a:t>通过</a:t>
            </a:r>
            <a:r>
              <a:rPr lang="en-US" altLang="zh-CN" sz="1800" b="1" dirty="0" err="1">
                <a:latin typeface="Microsoft YaHei" panose="020B0503020204020204" pitchFamily="34" charset="-122"/>
                <a:ea typeface="Microsoft YaHei" panose="020B0503020204020204" pitchFamily="34" charset="-122"/>
                <a:sym typeface="+mn-ea"/>
              </a:rPr>
              <a:t>互联网流</a:t>
            </a:r>
            <a:r>
              <a:rPr lang="en-US" altLang="zh-CN" sz="1800" dirty="0" err="1">
                <a:latin typeface="Microsoft YaHei" panose="020B0503020204020204" pitchFamily="34" charset="-122"/>
                <a:ea typeface="Microsoft YaHei" panose="020B0503020204020204" pitchFamily="34" charset="-122"/>
              </a:rPr>
              <a:t>提供</a:t>
            </a:r>
            <a:r>
              <a:rPr lang="zh-CN" altLang="en-US" sz="1800" dirty="0">
                <a:latin typeface="Microsoft YaHei" panose="020B0503020204020204" pitchFamily="34" charset="-122"/>
                <a:ea typeface="Microsoft YaHei" panose="020B0503020204020204" pitchFamily="34" charset="-122"/>
              </a:rPr>
              <a:t>至</a:t>
            </a:r>
            <a:r>
              <a:rPr lang="en-US" altLang="zh-CN" sz="1800" dirty="0" err="1">
                <a:latin typeface="Microsoft YaHei" panose="020B0503020204020204" pitchFamily="34" charset="-122"/>
                <a:ea typeface="Microsoft YaHei" panose="020B0503020204020204" pitchFamily="34" charset="-122"/>
              </a:rPr>
              <a:t>其他组织的用户，这些用户可以通过登录服务器来接收转播</a:t>
            </a:r>
            <a:r>
              <a:rPr lang="en-US" altLang="zh-CN" sz="1800" dirty="0">
                <a:latin typeface="Microsoft YaHei" panose="020B0503020204020204" pitchFamily="34" charset="-122"/>
                <a:ea typeface="Microsoft YaHei" panose="020B0503020204020204" pitchFamily="34" charset="-122"/>
              </a:rPr>
              <a:t>，</a:t>
            </a:r>
            <a:r>
              <a:rPr lang="en-US" altLang="zh-CN"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因为</a:t>
            </a:r>
            <a:r>
              <a:rPr lang="zh-CN" altLang="en-US" sz="1800" b="1" dirty="0">
                <a:latin typeface="Microsoft YaHei" panose="020B0503020204020204" pitchFamily="34" charset="-122"/>
                <a:ea typeface="Microsoft YaHei" panose="020B0503020204020204" pitchFamily="34" charset="-122"/>
              </a:rPr>
              <a:t>这</a:t>
            </a:r>
            <a:r>
              <a:rPr lang="en-US" altLang="zh-CN" sz="1800" b="1" dirty="0" err="1">
                <a:latin typeface="Microsoft YaHei" panose="020B0503020204020204" pitchFamily="34" charset="-122"/>
                <a:ea typeface="Microsoft YaHei" panose="020B0503020204020204" pitchFamily="34" charset="-122"/>
              </a:rPr>
              <a:t>是通过另一</a:t>
            </a:r>
            <a:r>
              <a:rPr lang="zh-CN" altLang="en-US"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特定技术手</a:t>
            </a:r>
            <a:r>
              <a:rPr lang="zh-CN" altLang="en-US" sz="1800" b="1" dirty="0">
                <a:latin typeface="Microsoft YaHei" panose="020B0503020204020204" pitchFamily="34" charset="-122"/>
                <a:ea typeface="Microsoft YaHei" panose="020B0503020204020204" pitchFamily="34" charset="-122"/>
              </a:rPr>
              <a:t>段”进行的</a:t>
            </a:r>
            <a:r>
              <a:rPr lang="en-US" altLang="zh-CN" sz="1800" b="1" dirty="0" err="1">
                <a:latin typeface="Microsoft YaHei" panose="020B0503020204020204" pitchFamily="34" charset="-122"/>
                <a:ea typeface="Microsoft YaHei" panose="020B0503020204020204" pitchFamily="34" charset="-122"/>
              </a:rPr>
              <a:t>转播</a:t>
            </a:r>
            <a:r>
              <a:rPr lang="en-US" altLang="zh-CN" sz="1800" b="1" dirty="0">
                <a:latin typeface="Microsoft YaHei" panose="020B0503020204020204" pitchFamily="34" charset="-122"/>
                <a:ea typeface="Microsoft YaHei" panose="020B0503020204020204" pitchFamily="34" charset="-122"/>
              </a:rPr>
              <a:t>]</a:t>
            </a:r>
          </a:p>
          <a:p>
            <a:pPr marL="400050" lvl="1" indent="0">
              <a:buNone/>
              <a:defRPr/>
            </a:pPr>
            <a:r>
              <a:rPr lang="en-US" altLang="zh-CN" sz="1800" dirty="0">
                <a:latin typeface="Microsoft YaHei" panose="020B0503020204020204" pitchFamily="34" charset="-122"/>
                <a:ea typeface="Microsoft YaHei" panose="020B0503020204020204" pitchFamily="34" charset="-122"/>
              </a:rPr>
              <a:t>– </a:t>
            </a:r>
            <a:r>
              <a:rPr lang="en-US" altLang="zh-CN" sz="1800" b="1" dirty="0" err="1">
                <a:latin typeface="Microsoft YaHei" panose="020B0503020204020204" pitchFamily="34" charset="-122"/>
                <a:ea typeface="Microsoft YaHei" panose="020B0503020204020204" pitchFamily="34" charset="-122"/>
              </a:rPr>
              <a:t>即使用户在该地面电视广播的接收区域内</a:t>
            </a:r>
            <a:r>
              <a:rPr lang="zh-CN" altLang="en-US"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并且可以合法地在电视接收机上接收</a:t>
            </a:r>
            <a:r>
              <a:rPr lang="zh-CN" altLang="en-US" sz="1800" b="1" dirty="0">
                <a:latin typeface="Microsoft YaHei" panose="020B0503020204020204" pitchFamily="34" charset="-122"/>
                <a:ea typeface="Microsoft YaHei" panose="020B0503020204020204" pitchFamily="34" charset="-122"/>
              </a:rPr>
              <a:t>该</a:t>
            </a:r>
            <a:r>
              <a:rPr lang="en-US" altLang="zh-CN" sz="1800" b="1" dirty="0" err="1">
                <a:latin typeface="Microsoft YaHei" panose="020B0503020204020204" pitchFamily="34" charset="-122"/>
                <a:ea typeface="Microsoft YaHei" panose="020B0503020204020204" pitchFamily="34" charset="-122"/>
              </a:rPr>
              <a:t>广播</a:t>
            </a:r>
            <a:r>
              <a:rPr lang="en-US" altLang="zh-CN" sz="1800" dirty="0">
                <a:latin typeface="Microsoft YaHei" panose="020B0503020204020204" pitchFamily="34" charset="-122"/>
                <a:ea typeface="Microsoft YaHei" panose="020B0503020204020204" pitchFamily="34" charset="-122"/>
              </a:rPr>
              <a:t>。[</a:t>
            </a:r>
            <a:r>
              <a:rPr lang="en-US" altLang="zh-CN" sz="1800" dirty="0" err="1">
                <a:latin typeface="Microsoft YaHei" panose="020B0503020204020204" pitchFamily="34" charset="-122"/>
                <a:ea typeface="Microsoft YaHei" panose="020B0503020204020204" pitchFamily="34" charset="-122"/>
              </a:rPr>
              <a:t>也就是说</a:t>
            </a:r>
            <a:r>
              <a:rPr lang="en-US" altLang="zh-CN" sz="1800"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不存在</a:t>
            </a:r>
            <a:r>
              <a:rPr lang="zh-CN" altLang="en-US" sz="1800" dirty="0">
                <a:latin typeface="Microsoft YaHei" panose="020B0503020204020204" pitchFamily="34" charset="-122"/>
                <a:ea typeface="Microsoft YaHei" panose="020B0503020204020204" pitchFamily="34" charset="-122"/>
              </a:rPr>
              <a:t>“ </a:t>
            </a:r>
            <a:r>
              <a:rPr lang="en-US" altLang="zh-CN" sz="1800" b="1" dirty="0" err="1">
                <a:latin typeface="Microsoft YaHei" panose="020B0503020204020204" pitchFamily="34" charset="-122"/>
                <a:ea typeface="Microsoft YaHei" panose="020B0503020204020204" pitchFamily="34" charset="-122"/>
              </a:rPr>
              <a:t>新公众</a:t>
            </a: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 （强调为报告人所加）</a:t>
            </a:r>
          </a:p>
          <a:p>
            <a:pPr lvl="1">
              <a:buFont typeface="Wingdings" panose="05000000000000000000" pitchFamily="2" charset="2"/>
              <a:buChar char="Ø"/>
              <a:defRPr/>
            </a:pPr>
            <a:r>
              <a:rPr lang="en-US" altLang="zh-CN" sz="1800" b="1" dirty="0" err="1">
                <a:latin typeface="Microsoft YaHei" panose="020B0503020204020204" pitchFamily="34" charset="-122"/>
                <a:ea typeface="Microsoft YaHei" panose="020B0503020204020204" pitchFamily="34" charset="-122"/>
              </a:rPr>
              <a:t>但是</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伯尔尼公约</a:t>
            </a:r>
            <a:r>
              <a:rPr lang="en-US" altLang="zh-CN"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清楚地</a:t>
            </a:r>
            <a:r>
              <a:rPr lang="zh-CN" altLang="en-US" sz="1800" b="1" dirty="0">
                <a:latin typeface="Microsoft YaHei" panose="020B0503020204020204" pitchFamily="34" charset="-122"/>
                <a:ea typeface="Microsoft YaHei" panose="020B0503020204020204" pitchFamily="34" charset="-122"/>
              </a:rPr>
              <a:t>指出</a:t>
            </a:r>
            <a:r>
              <a:rPr lang="en-US" altLang="zh-CN"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通过相同的技术手段向</a:t>
            </a:r>
            <a:r>
              <a:rPr lang="zh-CN" altLang="en-US" sz="1800" b="1" dirty="0">
                <a:latin typeface="Microsoft YaHei" panose="020B0503020204020204" pitchFamily="34" charset="-122"/>
                <a:ea typeface="Microsoft YaHei" panose="020B0503020204020204" pitchFamily="34" charset="-122"/>
              </a:rPr>
              <a:t>同一</a:t>
            </a:r>
            <a:r>
              <a:rPr lang="en-US" altLang="zh-CN" sz="1800" b="1" dirty="0" err="1">
                <a:latin typeface="Microsoft YaHei" panose="020B0503020204020204" pitchFamily="34" charset="-122"/>
                <a:ea typeface="Microsoft YaHei" panose="020B0503020204020204" pitchFamily="34" charset="-122"/>
              </a:rPr>
              <a:t>公众转播</a:t>
            </a:r>
            <a:r>
              <a:rPr lang="en-US" altLang="zh-CN" sz="1800"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未必</a:t>
            </a:r>
            <a:r>
              <a:rPr lang="en-US" altLang="zh-CN" sz="1800" dirty="0" err="1">
                <a:latin typeface="Microsoft YaHei" panose="020B0503020204020204" pitchFamily="34" charset="-122"/>
                <a:ea typeface="Microsoft YaHei" panose="020B0503020204020204" pitchFamily="34" charset="-122"/>
              </a:rPr>
              <a:t>是</a:t>
            </a:r>
            <a:r>
              <a:rPr lang="zh-CN" altLang="en-US" sz="1800" dirty="0">
                <a:latin typeface="Microsoft YaHei" panose="020B0503020204020204" pitchFamily="34" charset="-122"/>
                <a:ea typeface="Microsoft YaHei" panose="020B0503020204020204" pitchFamily="34" charset="-122"/>
              </a:rPr>
              <a:t>当前的</a:t>
            </a:r>
            <a:r>
              <a:rPr lang="en-US" altLang="zh-CN" sz="1800" dirty="0" err="1">
                <a:latin typeface="Microsoft YaHei" panose="020B0503020204020204" pitchFamily="34" charset="-122"/>
                <a:ea typeface="Microsoft YaHei" panose="020B0503020204020204" pitchFamily="34" charset="-122"/>
              </a:rPr>
              <a:t>转播</a:t>
            </a:r>
            <a:r>
              <a:rPr lang="en-US" altLang="zh-CN" sz="1800"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同样也</a:t>
            </a:r>
            <a:r>
              <a:rPr lang="zh-CN" altLang="en-US" sz="1800" b="1" dirty="0">
                <a:latin typeface="Microsoft YaHei" panose="020B0503020204020204" pitchFamily="34" charset="-122"/>
                <a:ea typeface="Microsoft YaHei" panose="020B0503020204020204" pitchFamily="34" charset="-122"/>
              </a:rPr>
              <a:t>被</a:t>
            </a:r>
            <a:r>
              <a:rPr lang="en-US" altLang="zh-CN" sz="1800" b="1" dirty="0" err="1">
                <a:latin typeface="Microsoft YaHei" panose="020B0503020204020204" pitchFamily="34" charset="-122"/>
                <a:ea typeface="Microsoft YaHei" panose="020B0503020204020204" pitchFamily="34" charset="-122"/>
              </a:rPr>
              <a:t>包括在内</a:t>
            </a:r>
            <a:r>
              <a:rPr lang="zh-CN" altLang="en-US" sz="1800" b="1"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即</a:t>
            </a:r>
            <a:r>
              <a:rPr lang="en-US" altLang="zh-CN" sz="1800" dirty="0">
                <a:latin typeface="Microsoft YaHei" panose="020B0503020204020204" pitchFamily="34" charset="-122"/>
                <a:ea typeface="Microsoft YaHei" panose="020B0503020204020204" pitchFamily="34" charset="-122"/>
              </a:rPr>
              <a:t>根据第</a:t>
            </a:r>
            <a:r>
              <a:rPr lang="en-US" altLang="zh-CN" sz="1800" dirty="0">
                <a:latin typeface="Microsoft YaHei" panose="020B0503020204020204" pitchFamily="34" charset="-122"/>
                <a:ea typeface="Microsoft YaHei" panose="020B0503020204020204" pitchFamily="34" charset="-122"/>
                <a:sym typeface="+mn-ea"/>
              </a:rPr>
              <a:t>11</a:t>
            </a:r>
            <a:r>
              <a:rPr lang="en-US" altLang="zh-CN" sz="1800" i="1" dirty="0">
                <a:latin typeface="Microsoft YaHei" panose="020B0503020204020204" pitchFamily="34" charset="-122"/>
                <a:ea typeface="Microsoft YaHei" panose="020B0503020204020204" pitchFamily="34" charset="-122"/>
                <a:sym typeface="+mn-ea"/>
              </a:rPr>
              <a:t>bis</a:t>
            </a:r>
            <a:r>
              <a:rPr lang="en-US" altLang="zh-CN" sz="1800" dirty="0">
                <a:latin typeface="Microsoft YaHei" panose="020B0503020204020204" pitchFamily="34" charset="-122"/>
                <a:ea typeface="Microsoft YaHei" panose="020B0503020204020204" pitchFamily="34" charset="-122"/>
                <a:sym typeface="+mn-ea"/>
              </a:rPr>
              <a:t>（1）（</a:t>
            </a:r>
            <a:r>
              <a:rPr lang="en-US" altLang="zh-CN" sz="1800" dirty="0" err="1">
                <a:latin typeface="Microsoft YaHei" panose="020B0503020204020204" pitchFamily="34" charset="-122"/>
                <a:ea typeface="Microsoft YaHei" panose="020B0503020204020204" pitchFamily="34" charset="-122"/>
                <a:sym typeface="+mn-ea"/>
              </a:rPr>
              <a:t>ii）</a:t>
            </a:r>
            <a:r>
              <a:rPr lang="en-US" altLang="zh-CN" sz="1800" dirty="0" err="1">
                <a:latin typeface="Microsoft YaHei" panose="020B0503020204020204" pitchFamily="34" charset="-122"/>
                <a:ea typeface="Microsoft YaHei" panose="020B0503020204020204" pitchFamily="34" charset="-122"/>
              </a:rPr>
              <a:t>条</a:t>
            </a:r>
            <a:r>
              <a:rPr lang="en-US" altLang="zh-CN" sz="1800"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对</a:t>
            </a:r>
            <a:r>
              <a:rPr lang="en-US" altLang="zh-CN" sz="1800" dirty="0" err="1">
                <a:latin typeface="Microsoft YaHei" panose="020B0503020204020204" pitchFamily="34" charset="-122"/>
                <a:ea typeface="Microsoft YaHei" panose="020B0503020204020204" pitchFamily="34" charset="-122"/>
              </a:rPr>
              <a:t>重播</a:t>
            </a:r>
            <a:r>
              <a:rPr lang="zh-CN" altLang="en-US" sz="1800" dirty="0">
                <a:latin typeface="Microsoft YaHei" panose="020B0503020204020204" pitchFamily="34" charset="-122"/>
                <a:ea typeface="Microsoft YaHei" panose="020B0503020204020204" pitchFamily="34" charset="-122"/>
              </a:rPr>
              <a:t>存在专有权利</a:t>
            </a:r>
            <a:r>
              <a:rPr lang="en-US" altLang="zh-CN" sz="1800" dirty="0">
                <a:latin typeface="Microsoft YaHei" panose="020B0503020204020204" pitchFamily="34" charset="-122"/>
                <a:ea typeface="Microsoft YaHei" panose="020B0503020204020204" pitchFamily="34" charset="-122"/>
              </a:rPr>
              <a:t>（</a:t>
            </a:r>
            <a:r>
              <a:rPr lang="en-US" altLang="zh-CN" sz="1800" dirty="0" err="1">
                <a:latin typeface="Microsoft YaHei" panose="020B0503020204020204" pitchFamily="34" charset="-122"/>
                <a:ea typeface="Microsoft YaHei" panose="020B0503020204020204" pitchFamily="34" charset="-122"/>
              </a:rPr>
              <a:t>显然</a:t>
            </a:r>
            <a:r>
              <a:rPr lang="zh-CN" altLang="en-US" sz="1800" dirty="0">
                <a:latin typeface="Microsoft YaHei" panose="020B0503020204020204" pitchFamily="34" charset="-122"/>
                <a:ea typeface="Microsoft YaHei" panose="020B0503020204020204" pitchFamily="34" charset="-122"/>
              </a:rPr>
              <a:t>指</a:t>
            </a:r>
            <a:r>
              <a:rPr lang="en-US" altLang="zh-CN" sz="1800" dirty="0" err="1">
                <a:latin typeface="Microsoft YaHei" panose="020B0503020204020204" pitchFamily="34" charset="-122"/>
                <a:ea typeface="Microsoft YaHei" panose="020B0503020204020204" pitchFamily="34" charset="-122"/>
              </a:rPr>
              <a:t>通过</a:t>
            </a:r>
            <a:r>
              <a:rPr lang="en-US" altLang="zh-CN" sz="1800" b="1" dirty="0" err="1">
                <a:latin typeface="Microsoft YaHei" panose="020B0503020204020204" pitchFamily="34" charset="-122"/>
                <a:ea typeface="Microsoft YaHei" panose="020B0503020204020204" pitchFamily="34" charset="-122"/>
              </a:rPr>
              <a:t>与广播相同的技术手段</a:t>
            </a:r>
            <a:r>
              <a:rPr lang="en-US" altLang="zh-CN" sz="1800" dirty="0">
                <a:latin typeface="Microsoft YaHei" panose="020B0503020204020204" pitchFamily="34" charset="-122"/>
                <a:ea typeface="Microsoft YaHei" panose="020B0503020204020204" pitchFamily="34" charset="-122"/>
              </a:rPr>
              <a:t>）。</a:t>
            </a:r>
          </a:p>
          <a:p>
            <a:pPr lvl="1">
              <a:buFont typeface="Wingdings" panose="05000000000000000000" pitchFamily="2" charset="2"/>
              <a:buChar char="Ø"/>
              <a:defRPr/>
            </a:pPr>
            <a:endParaRPr lang="en-US" sz="1800"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961C1B3D-208B-4A27-8BE9-082579DFD523}" type="slidenum">
              <a:rPr lang="hu-HU" smtClean="0">
                <a:latin typeface="Microsoft YaHei" panose="020B0503020204020204" pitchFamily="34" charset="-122"/>
                <a:ea typeface="Microsoft YaHei" panose="020B0503020204020204" pitchFamily="34" charset="-122"/>
              </a:rPr>
              <a:t>13</a:t>
            </a:fld>
            <a:endParaRPr lang="hu-HU">
              <a:latin typeface="Microsoft YaHei" panose="020B0503020204020204" pitchFamily="34" charset="-122"/>
              <a:ea typeface="Microsoft YaHei" panose="020B0503020204020204" pitchFamily="34" charset="-122"/>
            </a:endParaRPr>
          </a:p>
        </p:txBody>
      </p:sp>
      <p:sp>
        <p:nvSpPr>
          <p:cNvPr id="6"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3395691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C000"/>
          </a:solidFill>
          <a:ln>
            <a:solidFill>
              <a:schemeClr val="accent6">
                <a:lumMod val="50000"/>
              </a:schemeClr>
            </a:solidFill>
          </a:ln>
        </p:spPr>
        <p:txBody>
          <a:bodyPr/>
          <a:lstStyle/>
          <a:p>
            <a:pPr>
              <a:defRPr/>
            </a:pPr>
            <a:r>
              <a:rPr lang="hu-HU" altLang="zh-CN" sz="2800" b="1" i="1" dirty="0">
                <a:latin typeface="Microsoft YaHei" panose="020B0503020204020204" pitchFamily="34" charset="-122"/>
                <a:ea typeface="Microsoft YaHei" panose="020B0503020204020204" pitchFamily="34" charset="-122"/>
              </a:rPr>
              <a:t>Svensson</a:t>
            </a:r>
            <a:r>
              <a:rPr lang="hu-HU" altLang="zh-CN" sz="2800" b="1" dirty="0">
                <a:latin typeface="Microsoft YaHei" panose="020B0503020204020204" pitchFamily="34" charset="-122"/>
                <a:ea typeface="Microsoft YaHei" panose="020B0503020204020204" pitchFamily="34" charset="-122"/>
              </a:rPr>
              <a:t>： </a:t>
            </a:r>
            <a:r>
              <a:rPr lang="zh-CN" altLang="en-US" sz="2800" b="1" dirty="0">
                <a:latin typeface="Microsoft YaHei" panose="020B0503020204020204" pitchFamily="34" charset="-122"/>
                <a:ea typeface="Microsoft YaHei" panose="020B0503020204020204" pitchFamily="34" charset="-122"/>
              </a:rPr>
              <a:t>“保护”</a:t>
            </a:r>
            <a:r>
              <a:rPr lang="hu-HU" altLang="zh-CN" sz="2800" b="1" dirty="0">
                <a:latin typeface="Microsoft YaHei" panose="020B0503020204020204" pitchFamily="34" charset="-122"/>
                <a:ea typeface="Microsoft YaHei" panose="020B0503020204020204" pitchFamily="34" charset="-122"/>
              </a:rPr>
              <a:t>版权和互联网——通过引入一种</a:t>
            </a:r>
            <a:r>
              <a:rPr lang="zh-CN" altLang="en-US" sz="2800" b="1" dirty="0">
                <a:latin typeface="Microsoft YaHei" panose="020B0503020204020204" pitchFamily="34" charset="-122"/>
                <a:ea typeface="Microsoft YaHei" panose="020B0503020204020204" pitchFamily="34" charset="-122"/>
              </a:rPr>
              <a:t>程序</a:t>
            </a:r>
            <a:r>
              <a:rPr lang="zh-CN" altLang="hu-HU" sz="2800" b="1" dirty="0">
                <a:latin typeface="Microsoft YaHei" panose="020B0503020204020204" pitchFamily="34" charset="-122"/>
                <a:ea typeface="Microsoft YaHei" panose="020B0503020204020204" pitchFamily="34" charset="-122"/>
              </a:rPr>
              <a:t>的</a:t>
            </a:r>
            <a:r>
              <a:rPr lang="hu-HU" altLang="zh-CN" sz="2800" b="1" dirty="0">
                <a:latin typeface="Microsoft YaHei" panose="020B0503020204020204" pitchFamily="34" charset="-122"/>
                <a:ea typeface="Microsoft YaHei" panose="020B0503020204020204" pitchFamily="34" charset="-122"/>
                <a:sym typeface="+mn-ea"/>
              </a:rPr>
              <a:t>诚实</a:t>
            </a:r>
            <a:r>
              <a:rPr lang="zh-CN" altLang="hu-HU" sz="2800" b="1" dirty="0">
                <a:latin typeface="Microsoft YaHei" panose="020B0503020204020204" pitchFamily="34" charset="-122"/>
                <a:ea typeface="Microsoft YaHei" panose="020B0503020204020204" pitchFamily="34" charset="-122"/>
                <a:sym typeface="+mn-ea"/>
              </a:rPr>
              <a:t>尝试</a:t>
            </a:r>
            <a:r>
              <a:rPr lang="en-US" altLang="zh-CN" sz="2800" b="1" dirty="0">
                <a:latin typeface="Microsoft YaHei" panose="020B0503020204020204" pitchFamily="34" charset="-122"/>
                <a:ea typeface="Microsoft YaHei" panose="020B0503020204020204" pitchFamily="34" charset="-122"/>
                <a:sym typeface="+mn-ea"/>
              </a:rPr>
              <a:t> </a:t>
            </a:r>
            <a:endParaRPr lang="zh-CN" altLang="hu-HU" sz="2800" b="1" dirty="0">
              <a:latin typeface="Microsoft YaHei" panose="020B0503020204020204" pitchFamily="34" charset="-122"/>
              <a:ea typeface="Microsoft YaHei" panose="020B0503020204020204" pitchFamily="34" charset="-122"/>
              <a:sym typeface="+mn-ea"/>
            </a:endParaRPr>
          </a:p>
        </p:txBody>
      </p:sp>
      <p:sp>
        <p:nvSpPr>
          <p:cNvPr id="35843" name="Tartalom helye 2"/>
          <p:cNvSpPr>
            <a:spLocks noGrp="1"/>
          </p:cNvSpPr>
          <p:nvPr>
            <p:ph idx="1"/>
          </p:nvPr>
        </p:nvSpPr>
        <p:spPr/>
        <p:txBody>
          <a:bodyPr/>
          <a:lstStyle/>
          <a:p>
            <a:pPr marL="0" indent="0" algn="just">
              <a:buFont typeface="Arial" panose="020B0604020202020204" pitchFamily="34" charset="0"/>
              <a:buNone/>
              <a:defRPr/>
            </a:pPr>
            <a:endParaRPr lang="hu-HU" sz="800" dirty="0">
              <a:latin typeface="Microsoft YaHei" panose="020B0503020204020204" pitchFamily="34" charset="-122"/>
              <a:ea typeface="Microsoft YaHei" panose="020B0503020204020204" pitchFamily="34" charset="-122"/>
            </a:endParaRPr>
          </a:p>
          <a:p>
            <a:pPr marL="0" indent="0" algn="just">
              <a:buNone/>
              <a:defRPr/>
            </a:pPr>
            <a:r>
              <a:rPr lang="hu-HU" altLang="hu-HU" sz="1800" dirty="0">
                <a:latin typeface="Microsoft YaHei" panose="020B0503020204020204" pitchFamily="34" charset="-122"/>
                <a:ea typeface="Microsoft YaHei" panose="020B0503020204020204" pitchFamily="34" charset="-122"/>
              </a:rPr>
              <a:t>在</a:t>
            </a:r>
            <a:r>
              <a:rPr lang="hu-HU" altLang="hu-HU" sz="1800" b="1" i="1" dirty="0">
                <a:latin typeface="Microsoft YaHei" panose="020B0503020204020204" pitchFamily="34" charset="-122"/>
                <a:ea typeface="Microsoft YaHei" panose="020B0503020204020204" pitchFamily="34" charset="-122"/>
              </a:rPr>
              <a:t>Svensson</a:t>
            </a:r>
            <a:r>
              <a:rPr lang="zh-CN" altLang="en-US" sz="1800" dirty="0">
                <a:latin typeface="Microsoft YaHei" panose="020B0503020204020204" pitchFamily="34" charset="-122"/>
                <a:ea typeface="Microsoft YaHei" panose="020B0503020204020204" pitchFamily="34" charset="-122"/>
              </a:rPr>
              <a:t>诉讼</a:t>
            </a:r>
            <a:r>
              <a:rPr lang="hu-HU" altLang="hu-HU" sz="1800" dirty="0">
                <a:latin typeface="Microsoft YaHei" panose="020B0503020204020204" pitchFamily="34" charset="-122"/>
                <a:ea typeface="Microsoft YaHei" panose="020B0503020204020204" pitchFamily="34" charset="-122"/>
              </a:rPr>
              <a:t>案</a:t>
            </a:r>
            <a:r>
              <a:rPr lang="zh-CN" altLang="en-US" sz="1800" dirty="0">
                <a:latin typeface="Microsoft YaHei" panose="020B0503020204020204" pitchFamily="34" charset="-122"/>
                <a:ea typeface="Microsoft YaHei" panose="020B0503020204020204" pitchFamily="34" charset="-122"/>
              </a:rPr>
              <a:t> （案件编号：</a:t>
            </a:r>
            <a:r>
              <a:rPr lang="hu-HU" altLang="hu-HU" sz="1800" dirty="0">
                <a:latin typeface="Microsoft YaHei" panose="020B0503020204020204" pitchFamily="34" charset="-122"/>
                <a:ea typeface="Microsoft YaHei" panose="020B0503020204020204" pitchFamily="34" charset="-122"/>
                <a:sym typeface="+mn-ea"/>
              </a:rPr>
              <a:t>C-466/12</a:t>
            </a:r>
            <a:r>
              <a:rPr lang="hu-HU" altLang="hu-HU" sz="1800"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中，欧洲法院裁定如下</a:t>
            </a:r>
            <a:r>
              <a:rPr lang="hu-HU" altLang="hu-HU" sz="1800" dirty="0">
                <a:latin typeface="Microsoft YaHei" panose="020B0503020204020204" pitchFamily="34" charset="-122"/>
                <a:ea typeface="Microsoft YaHei" panose="020B0503020204020204" pitchFamily="34" charset="-122"/>
              </a:rPr>
              <a:t>：</a:t>
            </a:r>
          </a:p>
          <a:p>
            <a:pPr marL="400050" lvl="1" indent="0" algn="just">
              <a:buNone/>
              <a:defRPr/>
            </a:pPr>
            <a:r>
              <a:rPr lang="en-US" altLang="zh-CN" sz="1800" b="1" dirty="0">
                <a:latin typeface="Microsoft YaHei" panose="020B0503020204020204" pitchFamily="34" charset="-122"/>
                <a:ea typeface="Microsoft YaHei" panose="020B0503020204020204" pitchFamily="34" charset="-122"/>
                <a:sym typeface="+mn-ea"/>
              </a:rPr>
              <a:t>《</a:t>
            </a:r>
            <a:r>
              <a:rPr lang="zh-CN" altLang="en-US" sz="1800" b="1" dirty="0">
                <a:latin typeface="Microsoft YaHei" panose="020B0503020204020204" pitchFamily="34" charset="-122"/>
                <a:ea typeface="Microsoft YaHei" panose="020B0503020204020204" pitchFamily="34" charset="-122"/>
                <a:sym typeface="+mn-ea"/>
              </a:rPr>
              <a:t>第</a:t>
            </a:r>
            <a:r>
              <a:rPr lang="en-US" altLang="zh-CN" sz="1800" b="1" dirty="0">
                <a:latin typeface="Microsoft YaHei" panose="020B0503020204020204" pitchFamily="34" charset="-122"/>
                <a:ea typeface="Microsoft YaHei" panose="020B0503020204020204" pitchFamily="34" charset="-122"/>
                <a:sym typeface="+mn-ea"/>
              </a:rPr>
              <a:t>2001/29/EC</a:t>
            </a:r>
            <a:r>
              <a:rPr lang="zh-CN" altLang="en-US" sz="1800" b="1" dirty="0">
                <a:latin typeface="Microsoft YaHei" panose="020B0503020204020204" pitchFamily="34" charset="-122"/>
                <a:ea typeface="Microsoft YaHei" panose="020B0503020204020204" pitchFamily="34" charset="-122"/>
                <a:sym typeface="+mn-ea"/>
              </a:rPr>
              <a:t>号</a:t>
            </a:r>
            <a:r>
              <a:rPr lang="en-US" altLang="zh-CN" sz="1800" b="1" dirty="0">
                <a:latin typeface="Microsoft YaHei" panose="020B0503020204020204" pitchFamily="34" charset="-122"/>
                <a:ea typeface="Microsoft YaHei" panose="020B0503020204020204" pitchFamily="34" charset="-122"/>
              </a:rPr>
              <a:t>指令</a:t>
            </a:r>
            <a:r>
              <a:rPr lang="en-US" altLang="zh-CN" sz="1800" b="1" dirty="0">
                <a:latin typeface="Microsoft YaHei" panose="020B0503020204020204" pitchFamily="34" charset="-122"/>
                <a:ea typeface="Microsoft YaHei" panose="020B0503020204020204" pitchFamily="34" charset="-122"/>
                <a:sym typeface="+mn-ea"/>
              </a:rPr>
              <a:t>》</a:t>
            </a:r>
            <a:r>
              <a:rPr lang="en-US" altLang="zh-CN" sz="1800" b="1" dirty="0">
                <a:latin typeface="Microsoft YaHei" panose="020B0503020204020204" pitchFamily="34" charset="-122"/>
                <a:ea typeface="Microsoft YaHei" panose="020B0503020204020204" pitchFamily="34" charset="-122"/>
              </a:rPr>
              <a:t>第3（1）条……[</a:t>
            </a:r>
            <a:r>
              <a:rPr lang="en-US" altLang="zh-CN" sz="1800" b="1" dirty="0" err="1">
                <a:latin typeface="Microsoft YaHei" panose="020B0503020204020204" pitchFamily="34" charset="-122"/>
                <a:ea typeface="Microsoft YaHei" panose="020B0503020204020204" pitchFamily="34" charset="-122"/>
              </a:rPr>
              <a:t>关于向公众传播</a:t>
            </a:r>
            <a:r>
              <a:rPr lang="zh-CN" altLang="en-US" sz="1800" b="1" dirty="0">
                <a:latin typeface="Microsoft YaHei" panose="020B0503020204020204" pitchFamily="34" charset="-122"/>
                <a:ea typeface="Microsoft YaHei" panose="020B0503020204020204" pitchFamily="34" charset="-122"/>
              </a:rPr>
              <a:t>权</a:t>
            </a:r>
            <a:r>
              <a:rPr lang="en-US" altLang="zh-CN" sz="1800" b="1" dirty="0">
                <a:latin typeface="Microsoft YaHei" panose="020B0503020204020204" pitchFamily="34" charset="-122"/>
                <a:ea typeface="Microsoft YaHei" panose="020B0503020204020204" pitchFamily="34" charset="-122"/>
              </a:rPr>
              <a:t>和</a:t>
            </a:r>
            <a:r>
              <a:rPr lang="zh-CN" altLang="en-US" sz="1800" b="1" dirty="0">
                <a:latin typeface="Microsoft YaHei" panose="020B0503020204020204" pitchFamily="34" charset="-122"/>
                <a:ea typeface="Microsoft YaHei" panose="020B0503020204020204" pitchFamily="34" charset="-122"/>
              </a:rPr>
              <a:t>向公众提供权</a:t>
            </a:r>
            <a:r>
              <a:rPr lang="en-US" altLang="zh-CN" sz="1800" b="1"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 </a:t>
            </a:r>
            <a:r>
              <a:rPr lang="zh-CN" altLang="en-US" sz="1800" dirty="0">
                <a:latin typeface="Microsoft YaHei" panose="020B0503020204020204" pitchFamily="34" charset="-122"/>
                <a:ea typeface="Microsoft YaHei" panose="020B0503020204020204" pitchFamily="34" charset="-122"/>
              </a:rPr>
              <a:t>关于协调</a:t>
            </a:r>
            <a:r>
              <a:rPr lang="en-US" altLang="zh-CN" sz="1800" dirty="0" err="1">
                <a:latin typeface="Microsoft YaHei" panose="020B0503020204020204" pitchFamily="34" charset="-122"/>
                <a:ea typeface="Microsoft YaHei" panose="020B0503020204020204" pitchFamily="34" charset="-122"/>
              </a:rPr>
              <a:t>信息社会</a:t>
            </a:r>
            <a:r>
              <a:rPr lang="zh-CN" altLang="en-US" sz="1800" dirty="0">
                <a:latin typeface="Microsoft YaHei" panose="020B0503020204020204" pitchFamily="34" charset="-122"/>
                <a:ea typeface="Microsoft YaHei" panose="020B0503020204020204" pitchFamily="34" charset="-122"/>
              </a:rPr>
              <a:t>中</a:t>
            </a:r>
            <a:r>
              <a:rPr lang="en-US" altLang="zh-CN" sz="1800" dirty="0" err="1">
                <a:latin typeface="Microsoft YaHei" panose="020B0503020204020204" pitchFamily="34" charset="-122"/>
                <a:ea typeface="Microsoft YaHei" panose="020B0503020204020204" pitchFamily="34" charset="-122"/>
              </a:rPr>
              <a:t>版权</a:t>
            </a:r>
            <a:r>
              <a:rPr lang="zh-CN" altLang="en-US" sz="1800" dirty="0">
                <a:latin typeface="Microsoft YaHei" panose="020B0503020204020204" pitchFamily="34" charset="-122"/>
                <a:ea typeface="Microsoft YaHei" panose="020B0503020204020204" pitchFamily="34" charset="-122"/>
              </a:rPr>
              <a:t>与</a:t>
            </a:r>
            <a:r>
              <a:rPr lang="en-US" altLang="zh-CN" sz="1800" dirty="0" err="1">
                <a:latin typeface="Microsoft YaHei" panose="020B0503020204020204" pitchFamily="34" charset="-122"/>
                <a:ea typeface="Microsoft YaHei" panose="020B0503020204020204" pitchFamily="34" charset="-122"/>
              </a:rPr>
              <a:t>相关权某些方面</a:t>
            </a:r>
            <a:r>
              <a:rPr lang="zh-CN" altLang="en-US" sz="1800" dirty="0">
                <a:latin typeface="Microsoft YaHei" panose="020B0503020204020204" pitchFamily="34" charset="-122"/>
                <a:ea typeface="Microsoft YaHei" panose="020B0503020204020204" pitchFamily="34" charset="-122"/>
              </a:rPr>
              <a:t>的指令建议</a:t>
            </a:r>
            <a:r>
              <a:rPr lang="en-US" altLang="zh-CN" sz="1800"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必须</a:t>
            </a:r>
            <a:r>
              <a:rPr lang="zh-CN" altLang="en-US" sz="1800" b="1" dirty="0">
                <a:latin typeface="Microsoft YaHei" panose="020B0503020204020204" pitchFamily="34" charset="-122"/>
                <a:ea typeface="Microsoft YaHei" panose="020B0503020204020204" pitchFamily="34" charset="-122"/>
              </a:rPr>
              <a:t>阐释</a:t>
            </a:r>
            <a:r>
              <a:rPr lang="en-US" altLang="zh-CN" sz="1800" b="1" dirty="0" err="1">
                <a:latin typeface="Microsoft YaHei" panose="020B0503020204020204" pitchFamily="34" charset="-122"/>
                <a:ea typeface="Microsoft YaHei" panose="020B0503020204020204" pitchFamily="34" charset="-122"/>
              </a:rPr>
              <a:t>为</a:t>
            </a:r>
            <a:r>
              <a:rPr lang="zh-CN" altLang="en-US" sz="1800" b="1" dirty="0">
                <a:latin typeface="Microsoft YaHei" panose="020B0503020204020204" pitchFamily="34" charset="-122"/>
                <a:ea typeface="Microsoft YaHei" panose="020B0503020204020204" pitchFamily="34" charset="-122"/>
              </a:rPr>
              <a:t>在网站上提供可点击链接，以指向另一个网站上免费提供的作品的行为，并不构成“向公众传播的行为”</a:t>
            </a:r>
            <a:r>
              <a:rPr lang="en-US" altLang="zh-CN" sz="1800" b="1" dirty="0">
                <a:latin typeface="Microsoft YaHei" panose="020B0503020204020204" pitchFamily="34" charset="-122"/>
                <a:ea typeface="Microsoft YaHei" panose="020B0503020204020204" pitchFamily="34" charset="-122"/>
              </a:rPr>
              <a:t>。</a:t>
            </a:r>
          </a:p>
          <a:p>
            <a:pPr algn="just">
              <a:buFont typeface="Wingdings" panose="05000000000000000000" pitchFamily="2" charset="2"/>
              <a:buChar char="Ø"/>
              <a:defRPr/>
            </a:pPr>
            <a:r>
              <a:rPr lang="zh-CN" altLang="en-US" sz="1800" dirty="0">
                <a:latin typeface="Microsoft YaHei" panose="020B0503020204020204" pitchFamily="34" charset="-122"/>
                <a:ea typeface="Microsoft YaHei" panose="020B0503020204020204" pitchFamily="34" charset="-122"/>
              </a:rPr>
              <a:t>在这种情况下，</a:t>
            </a:r>
            <a:r>
              <a:rPr lang="zh-CN" altLang="en-US" sz="1800" b="1" dirty="0">
                <a:latin typeface="Microsoft YaHei" panose="020B0503020204020204" pitchFamily="34" charset="-122"/>
                <a:ea typeface="Microsoft YaHei" panose="020B0503020204020204" pitchFamily="34" charset="-122"/>
              </a:rPr>
              <a:t>“新公众”和“特殊技术手段”理论的应用将导致现有的传播权的废除。</a:t>
            </a:r>
            <a:r>
              <a:rPr lang="zh-CN" altLang="en-US" sz="1800" dirty="0">
                <a:latin typeface="Microsoft YaHei" panose="020B0503020204020204" pitchFamily="34" charset="-122"/>
                <a:ea typeface="Microsoft YaHei" panose="020B0503020204020204" pitchFamily="34" charset="-122"/>
              </a:rPr>
              <a:t>欧盟法院</a:t>
            </a:r>
            <a:r>
              <a:rPr lang="zh-CN" altLang="en-US" sz="1800" b="1" dirty="0">
                <a:latin typeface="Microsoft YaHei" panose="020B0503020204020204" pitchFamily="34" charset="-122"/>
                <a:ea typeface="Microsoft YaHei" panose="020B0503020204020204" pitchFamily="34" charset="-122"/>
              </a:rPr>
              <a:t>试图通过“限制获取”理论来避免这种情况的发生</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据此引入（</a:t>
            </a:r>
            <a:r>
              <a:rPr lang="zh-CN" altLang="en-US" sz="1800" dirty="0">
                <a:latin typeface="Microsoft YaHei" panose="020B0503020204020204" pitchFamily="34" charset="-122"/>
                <a:ea typeface="Microsoft YaHei" panose="020B0503020204020204" pitchFamily="34" charset="-122"/>
              </a:rPr>
              <a:t>禁止性</a:t>
            </a:r>
            <a:r>
              <a:rPr lang="zh-CN" altLang="en-US" sz="1800" b="1" dirty="0">
                <a:latin typeface="Microsoft YaHei" panose="020B0503020204020204" pitchFamily="34" charset="-122"/>
                <a:ea typeface="Microsoft YaHei" panose="020B0503020204020204" pitchFamily="34" charset="-122"/>
              </a:rPr>
              <a:t>）保护程序和提供权利穷竭</a:t>
            </a:r>
            <a:r>
              <a:rPr lang="zh-CN" altLang="en-US" sz="1800" dirty="0">
                <a:latin typeface="Microsoft YaHei" panose="020B0503020204020204" pitchFamily="34" charset="-122"/>
                <a:ea typeface="Microsoft YaHei" panose="020B0503020204020204" pitchFamily="34" charset="-122"/>
              </a:rPr>
              <a:t>（被法律和公约所禁止）</a:t>
            </a:r>
            <a:r>
              <a:rPr lang="zh-CN" altLang="en-US" sz="1800" b="1" dirty="0">
                <a:latin typeface="Microsoft YaHei" panose="020B0503020204020204" pitchFamily="34" charset="-122"/>
                <a:ea typeface="Microsoft YaHei" panose="020B0503020204020204" pitchFamily="34" charset="-122"/>
              </a:rPr>
              <a:t>。</a:t>
            </a:r>
          </a:p>
          <a:p>
            <a:pPr algn="just">
              <a:buFont typeface="Wingdings" panose="05000000000000000000" pitchFamily="2" charset="2"/>
              <a:buChar char="Ø"/>
              <a:defRPr/>
            </a:pPr>
            <a:r>
              <a:rPr lang="zh-CN" altLang="en-US" sz="1800" dirty="0">
                <a:latin typeface="Microsoft YaHei" panose="020B0503020204020204" pitchFamily="34" charset="-122"/>
                <a:ea typeface="Microsoft YaHei" panose="020B0503020204020204" pitchFamily="34" charset="-122"/>
              </a:rPr>
              <a:t>因此，</a:t>
            </a:r>
            <a:r>
              <a:rPr lang="zh-CN" altLang="en-US" sz="1800" b="1" dirty="0">
                <a:latin typeface="Microsoft YaHei" panose="020B0503020204020204" pitchFamily="34" charset="-122"/>
                <a:ea typeface="Microsoft YaHei" panose="020B0503020204020204" pitchFamily="34" charset="-122"/>
              </a:rPr>
              <a:t>只能通过限制性获取，而不是采用任何其他商业方法来获取作品（该概念以前未能充分阐明）</a:t>
            </a:r>
            <a:r>
              <a:rPr lang="zh-CN" altLang="en-US" sz="1800" dirty="0">
                <a:latin typeface="Microsoft YaHei" panose="020B0503020204020204" pitchFamily="34" charset="-122"/>
                <a:ea typeface="Microsoft YaHei" panose="020B0503020204020204" pitchFamily="34" charset="-122"/>
              </a:rPr>
              <a:t>。</a:t>
            </a:r>
          </a:p>
        </p:txBody>
      </p:sp>
      <p:sp>
        <p:nvSpPr>
          <p:cNvPr id="5" name="Dia számának helye 4"/>
          <p:cNvSpPr>
            <a:spLocks noGrp="1"/>
          </p:cNvSpPr>
          <p:nvPr>
            <p:ph type="sldNum" sz="quarter" idx="12"/>
          </p:nvPr>
        </p:nvSpPr>
        <p:spPr/>
        <p:txBody>
          <a:bodyPr/>
          <a:lstStyle/>
          <a:p>
            <a:pPr>
              <a:defRPr/>
            </a:pPr>
            <a:fld id="{AC5ED4BB-43C6-46B1-8D8F-173F29D93AB9}" type="slidenum">
              <a:rPr lang="hu-HU" smtClean="0">
                <a:latin typeface="Microsoft YaHei" panose="020B0503020204020204" pitchFamily="34" charset="-122"/>
                <a:ea typeface="Microsoft YaHei" panose="020B0503020204020204" pitchFamily="34" charset="-122"/>
              </a:rPr>
              <a:t>14</a:t>
            </a:fld>
            <a:endParaRPr lang="hu-HU" dirty="0">
              <a:latin typeface="Microsoft YaHei" panose="020B0503020204020204" pitchFamily="34" charset="-122"/>
              <a:ea typeface="Microsoft YaHei" panose="020B0503020204020204" pitchFamily="34" charset="-122"/>
            </a:endParaRPr>
          </a:p>
        </p:txBody>
      </p:sp>
      <p:sp>
        <p:nvSpPr>
          <p:cNvPr id="3"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190424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50000"/>
              </a:schemeClr>
            </a:solidFill>
          </a:ln>
        </p:spPr>
        <p:txBody>
          <a:bodyPr/>
          <a:lstStyle/>
          <a:p>
            <a:pPr>
              <a:defRPr/>
            </a:pPr>
            <a:r>
              <a:rPr lang="hu-HU" sz="3600" b="1" dirty="0">
                <a:latin typeface="Microsoft YaHei" panose="020B0503020204020204" pitchFamily="34" charset="-122"/>
                <a:ea typeface="Microsoft YaHei" panose="020B0503020204020204" pitchFamily="34" charset="-122"/>
              </a:rPr>
              <a:t>GS Media</a:t>
            </a:r>
            <a:r>
              <a:rPr lang="zh-CN" altLang="en-US" sz="3600" b="1" dirty="0">
                <a:latin typeface="Microsoft YaHei" panose="020B0503020204020204" pitchFamily="34" charset="-122"/>
                <a:ea typeface="Microsoft YaHei" panose="020B0503020204020204" pitchFamily="34" charset="-122"/>
              </a:rPr>
              <a:t>的纠正</a:t>
            </a:r>
            <a:endParaRPr lang="hu-HU" sz="3600" b="1" dirty="0">
              <a:latin typeface="Microsoft YaHei" panose="020B0503020204020204" pitchFamily="34" charset="-122"/>
              <a:ea typeface="Microsoft YaHei" panose="020B0503020204020204" pitchFamily="34" charset="-122"/>
            </a:endParaRPr>
          </a:p>
        </p:txBody>
      </p:sp>
      <p:sp>
        <p:nvSpPr>
          <p:cNvPr id="33795" name="Tartalom helye 2"/>
          <p:cNvSpPr>
            <a:spLocks noGrp="1"/>
          </p:cNvSpPr>
          <p:nvPr>
            <p:ph idx="1"/>
          </p:nvPr>
        </p:nvSpPr>
        <p:spPr/>
        <p:txBody>
          <a:bodyPr/>
          <a:lstStyle/>
          <a:p>
            <a:pPr marL="0" indent="0">
              <a:buFont typeface="Arial" panose="020B0604020202020204" pitchFamily="34" charset="0"/>
              <a:buNone/>
            </a:pPr>
            <a:endParaRPr lang="hu-HU" altLang="hu-HU" sz="800" b="1" dirty="0">
              <a:latin typeface="Microsoft YaHei" panose="020B0503020204020204" pitchFamily="34" charset="-122"/>
              <a:ea typeface="Microsoft YaHei" panose="020B0503020204020204" pitchFamily="34" charset="-122"/>
            </a:endParaRPr>
          </a:p>
          <a:p>
            <a:pPr marL="0" indent="0">
              <a:buNone/>
            </a:pPr>
            <a:r>
              <a:rPr lang="zh-CN" altLang="en-US" sz="2000" b="1" dirty="0">
                <a:latin typeface="Microsoft YaHei" panose="020B0503020204020204" pitchFamily="34" charset="-122"/>
                <a:ea typeface="Microsoft YaHei" panose="020B0503020204020204" pitchFamily="34" charset="-122"/>
              </a:rPr>
              <a:t>在</a:t>
            </a:r>
            <a:r>
              <a:rPr lang="en-US" altLang="zh-CN" sz="2000" b="1" dirty="0">
                <a:latin typeface="Microsoft YaHei" panose="020B0503020204020204" pitchFamily="34" charset="-122"/>
                <a:ea typeface="Microsoft YaHei" panose="020B0503020204020204" pitchFamily="34" charset="-122"/>
              </a:rPr>
              <a:t>GS Media</a:t>
            </a:r>
            <a:r>
              <a:rPr lang="zh-CN" altLang="en-US" sz="2000" b="1" dirty="0">
                <a:latin typeface="Microsoft YaHei" panose="020B0503020204020204" pitchFamily="34" charset="-122"/>
                <a:ea typeface="Microsoft YaHei" panose="020B0503020204020204" pitchFamily="34" charset="-122"/>
              </a:rPr>
              <a:t>诉讼案（案件编号：</a:t>
            </a:r>
            <a:r>
              <a:rPr lang="en-US" altLang="zh-CN" sz="2000" b="1" dirty="0">
                <a:latin typeface="Microsoft YaHei" panose="020B0503020204020204" pitchFamily="34" charset="-122"/>
                <a:ea typeface="Microsoft YaHei" panose="020B0503020204020204" pitchFamily="34" charset="-122"/>
              </a:rPr>
              <a:t>C-160/15</a:t>
            </a:r>
            <a:r>
              <a:rPr lang="zh-CN" altLang="en-US" sz="2000" b="1" dirty="0">
                <a:latin typeface="Microsoft YaHei" panose="020B0503020204020204" pitchFamily="34" charset="-122"/>
                <a:ea typeface="Microsoft YaHei" panose="020B0503020204020204" pitchFamily="34" charset="-122"/>
              </a:rPr>
              <a:t>）中，</a:t>
            </a:r>
            <a:r>
              <a:rPr lang="zh-CN" altLang="en-US" sz="2000" dirty="0">
                <a:latin typeface="Microsoft YaHei" panose="020B0503020204020204" pitchFamily="34" charset="-122"/>
                <a:ea typeface="Microsoft YaHei" panose="020B0503020204020204" pitchFamily="34" charset="-122"/>
              </a:rPr>
              <a:t>欧盟法院的一个分庭对</a:t>
            </a:r>
            <a:r>
              <a:rPr lang="zh-CN" altLang="en-US" sz="2000" b="1" dirty="0">
                <a:latin typeface="Microsoft YaHei" panose="020B0503020204020204" pitchFamily="34" charset="-122"/>
                <a:ea typeface="Microsoft YaHei" panose="020B0503020204020204" pitchFamily="34" charset="-122"/>
              </a:rPr>
              <a:t>法院以前的判例法作了某些纠正</a:t>
            </a:r>
            <a:r>
              <a:rPr lang="zh-CN" altLang="en-US" sz="2000" dirty="0">
                <a:latin typeface="Microsoft YaHei" panose="020B0503020204020204" pitchFamily="34" charset="-122"/>
                <a:ea typeface="Microsoft YaHei" panose="020B0503020204020204" pitchFamily="34" charset="-122"/>
              </a:rPr>
              <a:t>。判决书摘要如下：</a:t>
            </a:r>
          </a:p>
          <a:p>
            <a:pPr marL="0" indent="0">
              <a:buNone/>
            </a:pPr>
            <a:r>
              <a:rPr lang="en-US" altLang="zh-CN" sz="2000" dirty="0">
                <a:latin typeface="Microsoft YaHei" panose="020B0503020204020204" pitchFamily="34" charset="-122"/>
                <a:ea typeface="Microsoft YaHei" panose="020B0503020204020204" pitchFamily="34" charset="-122"/>
                <a:sym typeface="+mn-ea"/>
              </a:rPr>
              <a:t>《</a:t>
            </a:r>
            <a:r>
              <a:rPr lang="zh-CN" altLang="en-US" sz="2000" dirty="0">
                <a:latin typeface="Microsoft YaHei" panose="020B0503020204020204" pitchFamily="34" charset="-122"/>
                <a:ea typeface="Microsoft YaHei" panose="020B0503020204020204" pitchFamily="34" charset="-122"/>
                <a:sym typeface="+mn-ea"/>
              </a:rPr>
              <a:t>第</a:t>
            </a:r>
            <a:r>
              <a:rPr lang="en-US" altLang="zh-CN" sz="2000" dirty="0">
                <a:latin typeface="Microsoft YaHei" panose="020B0503020204020204" pitchFamily="34" charset="-122"/>
                <a:ea typeface="Microsoft YaHei" panose="020B0503020204020204" pitchFamily="34" charset="-122"/>
                <a:sym typeface="+mn-ea"/>
              </a:rPr>
              <a:t>2001/29/EC</a:t>
            </a:r>
            <a:r>
              <a:rPr lang="zh-CN" altLang="en-US" sz="2000" dirty="0">
                <a:latin typeface="Microsoft YaHei" panose="020B0503020204020204" pitchFamily="34" charset="-122"/>
                <a:ea typeface="Microsoft YaHei" panose="020B0503020204020204" pitchFamily="34" charset="-122"/>
                <a:sym typeface="+mn-ea"/>
              </a:rPr>
              <a:t>号</a:t>
            </a:r>
            <a:r>
              <a:rPr lang="en-US" altLang="zh-CN" sz="2000" dirty="0" err="1">
                <a:latin typeface="Microsoft YaHei" panose="020B0503020204020204" pitchFamily="34" charset="-122"/>
                <a:ea typeface="Microsoft YaHei" panose="020B0503020204020204" pitchFamily="34" charset="-122"/>
              </a:rPr>
              <a:t>指令</a:t>
            </a:r>
            <a:r>
              <a:rPr lang="en-US" altLang="zh-CN" sz="2000" dirty="0">
                <a:latin typeface="Microsoft YaHei" panose="020B0503020204020204" pitchFamily="34" charset="-122"/>
                <a:ea typeface="Microsoft YaHei" panose="020B0503020204020204" pitchFamily="34" charset="-122"/>
                <a:sym typeface="+mn-ea"/>
              </a:rPr>
              <a:t>》</a:t>
            </a:r>
            <a:r>
              <a:rPr lang="zh-CN" altLang="en-US" sz="2000" dirty="0">
                <a:latin typeface="Microsoft YaHei" panose="020B0503020204020204" pitchFamily="34" charset="-122"/>
                <a:ea typeface="Microsoft YaHei" panose="020B0503020204020204" pitchFamily="34" charset="-122"/>
              </a:rPr>
              <a:t>第</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）条</a:t>
            </a:r>
            <a:r>
              <a:rPr lang="en-US" altLang="zh-CN"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必须阐释为， </a:t>
            </a:r>
            <a:r>
              <a:rPr lang="zh-CN" altLang="en-US" sz="2000" b="1" dirty="0">
                <a:latin typeface="Microsoft YaHei" panose="020B0503020204020204" pitchFamily="34" charset="-122"/>
                <a:ea typeface="Microsoft YaHei" panose="020B0503020204020204" pitchFamily="34" charset="-122"/>
              </a:rPr>
              <a:t>为了确定未经版权所有者同意，在网站上发布指向受保护作品的超链接是否构成</a:t>
            </a:r>
            <a:r>
              <a:rPr lang="zh-CN" altLang="en-US" sz="2000" dirty="0">
                <a:latin typeface="Microsoft YaHei" panose="020B0503020204020204" pitchFamily="34" charset="-122"/>
                <a:ea typeface="Microsoft YaHei" panose="020B0503020204020204" pitchFamily="34" charset="-122"/>
              </a:rPr>
              <a:t>该条款意义上的</a:t>
            </a:r>
            <a:r>
              <a:rPr lang="zh-CN" altLang="en-US" sz="2000" b="1" dirty="0">
                <a:latin typeface="Microsoft YaHei" panose="020B0503020204020204" pitchFamily="34" charset="-122"/>
                <a:ea typeface="Microsoft YaHei" panose="020B0503020204020204" pitchFamily="34" charset="-122"/>
              </a:rPr>
              <a:t>“向公众传播”，需要确定提供超链接的个人并非是借此寻求经济利益，其不知悉这是未经授权的资讯，也无法知悉</a:t>
            </a:r>
            <a:r>
              <a:rPr lang="zh-CN" altLang="en-US" sz="2000" dirty="0">
                <a:latin typeface="Microsoft YaHei" panose="020B0503020204020204" pitchFamily="34" charset="-122"/>
                <a:ea typeface="Microsoft YaHei" panose="020B0503020204020204" pitchFamily="34" charset="-122"/>
              </a:rPr>
              <a:t>在网站发布该作品属于</a:t>
            </a:r>
            <a:r>
              <a:rPr lang="zh-CN" altLang="en-US" sz="2000" b="1" dirty="0">
                <a:latin typeface="Microsoft YaHei" panose="020B0503020204020204" pitchFamily="34" charset="-122"/>
                <a:ea typeface="Microsoft YaHei" panose="020B0503020204020204" pitchFamily="34" charset="-122"/>
              </a:rPr>
              <a:t>违法行为；反之，如果提供超链接的目的是寻求经济利益，具有商业用途，相关人则应该知悉未取得作者授权的行为是违法的。</a:t>
            </a:r>
            <a:r>
              <a:rPr lang="zh-CN" altLang="en-US" sz="2000" dirty="0">
                <a:latin typeface="Microsoft YaHei" panose="020B0503020204020204" pitchFamily="34" charset="-122"/>
                <a:ea typeface="Microsoft YaHei" panose="020B0503020204020204" pitchFamily="34" charset="-122"/>
              </a:rPr>
              <a:t>（强调为报告人所加） </a:t>
            </a:r>
            <a:endParaRPr lang="hu-HU" altLang="hu-HU" sz="2000"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3346F98E-A45D-4AAB-B2DF-2AB2D37448A6}" type="slidenum">
              <a:rPr lang="hu-HU" smtClean="0">
                <a:latin typeface="Microsoft YaHei" panose="020B0503020204020204" pitchFamily="34" charset="-122"/>
                <a:ea typeface="Microsoft YaHei" panose="020B0503020204020204" pitchFamily="34" charset="-122"/>
              </a:rPr>
              <a:t>15</a:t>
            </a:fld>
            <a:endParaRPr lang="hu-HU">
              <a:latin typeface="Microsoft YaHei" panose="020B0503020204020204" pitchFamily="34" charset="-122"/>
              <a:ea typeface="Microsoft YaHei" panose="020B0503020204020204" pitchFamily="34" charset="-122"/>
            </a:endParaRPr>
          </a:p>
        </p:txBody>
      </p:sp>
      <p:sp>
        <p:nvSpPr>
          <p:cNvPr id="3"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169514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ím 1"/>
          <p:cNvSpPr>
            <a:spLocks noGrp="1"/>
          </p:cNvSpPr>
          <p:nvPr>
            <p:ph type="title"/>
          </p:nvPr>
        </p:nvSpPr>
        <p:spPr>
          <a:solidFill>
            <a:schemeClr val="accent5">
              <a:lumMod val="60000"/>
              <a:lumOff val="40000"/>
            </a:schemeClr>
          </a:solidFill>
          <a:ln>
            <a:solidFill>
              <a:schemeClr val="accent1"/>
            </a:solidFill>
          </a:ln>
        </p:spPr>
        <p:txBody>
          <a:bodyPr/>
          <a:lstStyle/>
          <a:p>
            <a:pPr>
              <a:defRPr/>
            </a:pPr>
            <a:r>
              <a:rPr lang="zh-CN" altLang="en-US" sz="2800" b="1" dirty="0">
                <a:latin typeface="Microsoft YaHei" panose="020B0503020204020204" pitchFamily="34" charset="-122"/>
                <a:ea typeface="Microsoft YaHei" panose="020B0503020204020204" pitchFamily="34" charset="-122"/>
              </a:rPr>
              <a:t>对默示许可制度和无辜侵权抗辩的应用进行开放</a:t>
            </a:r>
            <a:endParaRPr lang="hu-HU" altLang="hu-HU" sz="2800" b="1" dirty="0">
              <a:latin typeface="Microsoft YaHei" panose="020B0503020204020204" pitchFamily="34" charset="-122"/>
              <a:ea typeface="Microsoft YaHei" panose="020B0503020204020204" pitchFamily="34" charset="-122"/>
            </a:endParaRPr>
          </a:p>
        </p:txBody>
      </p:sp>
      <p:sp>
        <p:nvSpPr>
          <p:cNvPr id="34819" name="Tartalom helye 2"/>
          <p:cNvSpPr>
            <a:spLocks noGrp="1"/>
          </p:cNvSpPr>
          <p:nvPr>
            <p:ph idx="1"/>
          </p:nvPr>
        </p:nvSpPr>
        <p:spPr>
          <a:xfrm>
            <a:off x="323850" y="1600200"/>
            <a:ext cx="8362950" cy="4525963"/>
          </a:xfrm>
        </p:spPr>
        <p:txBody>
          <a:bodyPr/>
          <a:lstStyle/>
          <a:p>
            <a:r>
              <a:rPr lang="zh-CN" altLang="en-US" sz="1800" b="1" dirty="0">
                <a:latin typeface="Microsoft YaHei" panose="020B0503020204020204" pitchFamily="34" charset="-122"/>
                <a:ea typeface="Microsoft YaHei" panose="020B0503020204020204" pitchFamily="34" charset="-122"/>
              </a:rPr>
              <a:t>在</a:t>
            </a:r>
            <a:r>
              <a:rPr lang="en-US" altLang="zh-CN" sz="1800" b="1" dirty="0">
                <a:latin typeface="Microsoft YaHei" panose="020B0503020204020204" pitchFamily="34" charset="-122"/>
                <a:ea typeface="Microsoft YaHei" panose="020B0503020204020204" pitchFamily="34" charset="-122"/>
              </a:rPr>
              <a:t>GS Media</a:t>
            </a:r>
            <a:r>
              <a:rPr lang="zh-CN" altLang="en-US" sz="1800" b="1" dirty="0">
                <a:latin typeface="Microsoft YaHei" panose="020B0503020204020204" pitchFamily="34" charset="-122"/>
                <a:ea typeface="Microsoft YaHei" panose="020B0503020204020204" pitchFamily="34" charset="-122"/>
              </a:rPr>
              <a:t>判决的第</a:t>
            </a:r>
            <a:r>
              <a:rPr lang="en-US" altLang="zh-CN" sz="1800" b="1" dirty="0">
                <a:latin typeface="Microsoft YaHei" panose="020B0503020204020204" pitchFamily="34" charset="-122"/>
                <a:ea typeface="Microsoft YaHei" panose="020B0503020204020204" pitchFamily="34" charset="-122"/>
              </a:rPr>
              <a:t>42</a:t>
            </a:r>
            <a:r>
              <a:rPr lang="zh-CN" altLang="en-US" sz="1800" b="1" dirty="0">
                <a:latin typeface="Microsoft YaHei" panose="020B0503020204020204" pitchFamily="34" charset="-122"/>
                <a:ea typeface="Microsoft YaHei" panose="020B0503020204020204" pitchFamily="34" charset="-122"/>
              </a:rPr>
              <a:t>款中</a:t>
            </a:r>
            <a:r>
              <a:rPr lang="zh-CN" altLang="en-US" sz="1800" dirty="0">
                <a:latin typeface="Microsoft YaHei" panose="020B0503020204020204" pitchFamily="34" charset="-122"/>
                <a:ea typeface="Microsoft YaHei" panose="020B0503020204020204" pitchFamily="34" charset="-122"/>
              </a:rPr>
              <a:t>，欧盟法院指出了</a:t>
            </a:r>
            <a:r>
              <a:rPr lang="zh-CN" altLang="en-US" sz="1800" b="1" dirty="0">
                <a:latin typeface="Microsoft YaHei" panose="020B0503020204020204" pitchFamily="34" charset="-122"/>
                <a:ea typeface="Microsoft YaHei" panose="020B0503020204020204" pitchFamily="34" charset="-122"/>
              </a:rPr>
              <a:t>以下原因</a:t>
            </a:r>
            <a:r>
              <a:rPr lang="zh-CN" altLang="en-US" sz="1800" dirty="0">
                <a:latin typeface="Microsoft YaHei" panose="020B0503020204020204" pitchFamily="34" charset="-122"/>
                <a:ea typeface="Microsoft YaHei" panose="020B0503020204020204" pitchFamily="34" charset="-122"/>
              </a:rPr>
              <a:t>，即当版权所有者在网上免费提供带有相关权利的作品或对象时（不限制对其的获取），</a:t>
            </a:r>
            <a:r>
              <a:rPr lang="zh-CN" altLang="en-US" sz="1800" b="1" dirty="0">
                <a:latin typeface="Microsoft YaHei" panose="020B0503020204020204" pitchFamily="34" charset="-122"/>
                <a:ea typeface="Microsoft YaHei" panose="020B0503020204020204" pitchFamily="34" charset="-122"/>
              </a:rPr>
              <a:t>向公众传播权不再适用</a:t>
            </a:r>
            <a:r>
              <a:rPr lang="zh-CN" altLang="en-US" sz="1800"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只要</a:t>
            </a:r>
            <a:r>
              <a:rPr lang="zh-CN" altLang="en-US" sz="1800" dirty="0">
                <a:latin typeface="Microsoft YaHei" panose="020B0503020204020204" pitchFamily="34" charset="-122"/>
                <a:ea typeface="Microsoft YaHei" panose="020B0503020204020204" pitchFamily="34" charset="-122"/>
              </a:rPr>
              <a:t>在超链接允许获取的网站上</a:t>
            </a:r>
            <a:r>
              <a:rPr lang="zh-CN" altLang="en-US" sz="1800" b="1" dirty="0">
                <a:latin typeface="Microsoft YaHei" panose="020B0503020204020204" pitchFamily="34" charset="-122"/>
                <a:ea typeface="Microsoft YaHei" panose="020B0503020204020204" pitchFamily="34" charset="-122"/>
              </a:rPr>
              <a:t>免费提供该作品</a:t>
            </a:r>
            <a:r>
              <a:rPr lang="zh-CN" altLang="en-US" sz="1800"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就必须考虑到，如果该作品的</a:t>
            </a:r>
            <a:r>
              <a:rPr lang="zh-CN" altLang="en-US" sz="1800" b="1" u="sng" dirty="0">
                <a:latin typeface="Microsoft YaHei" panose="020B0503020204020204" pitchFamily="34" charset="-122"/>
                <a:ea typeface="Microsoft YaHei" panose="020B0503020204020204" pitchFamily="34" charset="-122"/>
              </a:rPr>
              <a:t>版权所有者同意该传播</a:t>
            </a:r>
            <a:r>
              <a:rPr lang="zh-CN" altLang="en-US" sz="1800" b="1" dirty="0">
                <a:latin typeface="Microsoft YaHei" panose="020B0503020204020204" pitchFamily="34" charset="-122"/>
                <a:ea typeface="Microsoft YaHei" panose="020B0503020204020204" pitchFamily="34" charset="-122"/>
              </a:rPr>
              <a:t>，则其许可已经将所有互联网用户都包括在公众范围中。”</a:t>
            </a:r>
          </a:p>
          <a:p>
            <a:r>
              <a:rPr lang="zh-CN" altLang="en-US" sz="1800" b="1" dirty="0">
                <a:latin typeface="Microsoft YaHei" panose="020B0503020204020204" pitchFamily="34" charset="-122"/>
                <a:ea typeface="Microsoft YaHei" panose="020B0503020204020204" pitchFamily="34" charset="-122"/>
              </a:rPr>
              <a:t>如果版权所有者在其网站上明确声明反对内容（不一定含“付费墙”） </a:t>
            </a:r>
            <a:r>
              <a:rPr lang="zh-CN" altLang="en-US" sz="1800" dirty="0">
                <a:latin typeface="Microsoft YaHei" panose="020B0503020204020204" pitchFamily="34" charset="-122"/>
                <a:ea typeface="Microsoft YaHei" panose="020B0503020204020204" pitchFamily="34" charset="-122"/>
              </a:rPr>
              <a:t>（例如，基于他们的许可权或禁止权，明确禁止通过其他网站因直接或间接商业目的而使用他们的作品），</a:t>
            </a:r>
            <a:r>
              <a:rPr lang="zh-CN" altLang="en-US" sz="1800" b="1" dirty="0">
                <a:latin typeface="Microsoft YaHei" panose="020B0503020204020204" pitchFamily="34" charset="-122"/>
                <a:ea typeface="Microsoft YaHei" panose="020B0503020204020204" pitchFamily="34" charset="-122"/>
              </a:rPr>
              <a:t>那么“考虑”版权所有者的同意有任何依据吗？</a:t>
            </a:r>
          </a:p>
          <a:p>
            <a:r>
              <a:rPr lang="zh-CN" altLang="en-US" sz="1800" b="1" dirty="0">
                <a:latin typeface="Microsoft YaHei" panose="020B0503020204020204" pitchFamily="34" charset="-122"/>
                <a:ea typeface="Microsoft YaHei" panose="020B0503020204020204" pitchFamily="34" charset="-122"/>
              </a:rPr>
              <a:t>除了“新公众”、“特殊技术手段”和“限制获取”理论外， </a:t>
            </a:r>
            <a:r>
              <a:rPr lang="en-US" altLang="zh-CN" sz="1800" b="1" dirty="0">
                <a:latin typeface="Microsoft YaHei" panose="020B0503020204020204" pitchFamily="34" charset="-122"/>
                <a:ea typeface="Microsoft YaHei" panose="020B0503020204020204" pitchFamily="34" charset="-122"/>
              </a:rPr>
              <a:t>GS Media</a:t>
            </a:r>
            <a:r>
              <a:rPr lang="zh-CN" altLang="en-US" sz="1800" b="1" dirty="0">
                <a:latin typeface="Microsoft YaHei" panose="020B0503020204020204" pitchFamily="34" charset="-122"/>
                <a:ea typeface="Microsoft YaHei" panose="020B0503020204020204" pitchFamily="34" charset="-122"/>
              </a:rPr>
              <a:t>提出了适用默示许可制度和无辜侵权抗辩（“不知悉或不可能合理预知的人”）的可能性。</a:t>
            </a:r>
          </a:p>
        </p:txBody>
      </p:sp>
      <p:sp>
        <p:nvSpPr>
          <p:cNvPr id="5" name="Dia számának helye 4"/>
          <p:cNvSpPr>
            <a:spLocks noGrp="1"/>
          </p:cNvSpPr>
          <p:nvPr>
            <p:ph type="sldNum" sz="quarter" idx="12"/>
          </p:nvPr>
        </p:nvSpPr>
        <p:spPr/>
        <p:txBody>
          <a:bodyPr/>
          <a:lstStyle/>
          <a:p>
            <a:pPr>
              <a:defRPr/>
            </a:pPr>
            <a:fld id="{8787A936-BB44-4133-BE26-725B1C44D29B}" type="slidenum">
              <a:rPr lang="hu-HU" smtClean="0">
                <a:latin typeface="Microsoft YaHei" panose="020B0503020204020204" pitchFamily="34" charset="-122"/>
                <a:ea typeface="Microsoft YaHei" panose="020B0503020204020204" pitchFamily="34" charset="-122"/>
              </a:rPr>
              <a:t>16</a:t>
            </a:fld>
            <a:endParaRPr lang="hu-HU" dirty="0">
              <a:latin typeface="Microsoft YaHei" panose="020B0503020204020204" pitchFamily="34" charset="-122"/>
              <a:ea typeface="Microsoft YaHei" panose="020B0503020204020204" pitchFamily="34" charset="-122"/>
            </a:endParaRPr>
          </a:p>
        </p:txBody>
      </p:sp>
      <p:sp>
        <p:nvSpPr>
          <p:cNvPr id="2"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332016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sz="2800" b="1" i="1" dirty="0" err="1">
                <a:latin typeface="Microsoft YaHei" panose="020B0503020204020204" pitchFamily="34" charset="-122"/>
                <a:ea typeface="Microsoft YaHei" panose="020B0503020204020204" pitchFamily="34" charset="-122"/>
              </a:rPr>
              <a:t>Soulier</a:t>
            </a:r>
            <a:r>
              <a:rPr lang="zh-CN" altLang="en-US" sz="2800" b="1" i="1" dirty="0">
                <a:latin typeface="Microsoft YaHei" panose="020B0503020204020204" pitchFamily="34" charset="-122"/>
                <a:ea typeface="Microsoft YaHei" panose="020B0503020204020204" pitchFamily="34" charset="-122"/>
              </a:rPr>
              <a:t>：</a:t>
            </a:r>
            <a:r>
              <a:rPr sz="2800" b="1" dirty="0" err="1">
                <a:latin typeface="Microsoft YaHei" panose="020B0503020204020204" pitchFamily="34" charset="-122"/>
                <a:ea typeface="Microsoft YaHei" panose="020B0503020204020204" pitchFamily="34" charset="-122"/>
              </a:rPr>
              <a:t>默示</a:t>
            </a:r>
            <a:r>
              <a:rPr lang="zh-CN" altLang="en-US" sz="2800" b="1" dirty="0">
                <a:latin typeface="Microsoft YaHei" panose="020B0503020204020204" pitchFamily="34" charset="-122"/>
                <a:ea typeface="Microsoft YaHei" panose="020B0503020204020204" pitchFamily="34" charset="-122"/>
              </a:rPr>
              <a:t>授权原则</a:t>
            </a:r>
            <a:r>
              <a:rPr sz="2800" b="1" dirty="0" err="1">
                <a:latin typeface="Microsoft YaHei" panose="020B0503020204020204" pitchFamily="34" charset="-122"/>
                <a:ea typeface="Microsoft YaHei" panose="020B0503020204020204" pitchFamily="34" charset="-122"/>
              </a:rPr>
              <a:t>取代“新公众”理论的可能性</a:t>
            </a:r>
            <a:r>
              <a:rPr lang="zh-CN" altLang="en-US" sz="2800" b="1" dirty="0">
                <a:latin typeface="Microsoft YaHei" panose="020B0503020204020204" pitchFamily="34" charset="-122"/>
                <a:ea typeface="Microsoft YaHei" panose="020B0503020204020204" pitchFamily="34" charset="-122"/>
              </a:rPr>
              <a:t>（</a:t>
            </a:r>
            <a:r>
              <a:rPr sz="2800" b="1" dirty="0">
                <a:latin typeface="Microsoft YaHei" panose="020B0503020204020204" pitchFamily="34" charset="-122"/>
                <a:ea typeface="Microsoft YaHei" panose="020B0503020204020204" pitchFamily="34" charset="-122"/>
              </a:rPr>
              <a:t>1</a:t>
            </a:r>
            <a:r>
              <a:rPr lang="zh-CN" altLang="en-US" sz="2800" b="1" dirty="0">
                <a:latin typeface="Microsoft YaHei" panose="020B0503020204020204" pitchFamily="34" charset="-122"/>
                <a:ea typeface="Microsoft YaHei" panose="020B0503020204020204" pitchFamily="34" charset="-122"/>
              </a:rPr>
              <a:t>）</a:t>
            </a:r>
            <a:r>
              <a:rPr lang="hu-HU" sz="2800" b="1" i="1" dirty="0">
                <a:latin typeface="Microsoft YaHei" panose="020B0503020204020204" pitchFamily="34" charset="-122"/>
                <a:ea typeface="Microsoft YaHei" panose="020B0503020204020204" pitchFamily="34" charset="-122"/>
              </a:rPr>
              <a:t> </a:t>
            </a:r>
            <a:endParaRPr lang="hu-HU" sz="2800" b="1" dirty="0">
              <a:latin typeface="Microsoft YaHei" panose="020B0503020204020204" pitchFamily="34" charset="-122"/>
              <a:ea typeface="Microsoft YaHei" panose="020B0503020204020204" pitchFamily="34" charset="-122"/>
            </a:endParaRPr>
          </a:p>
        </p:txBody>
      </p:sp>
      <p:sp>
        <p:nvSpPr>
          <p:cNvPr id="35843" name="Tartalom helye 2"/>
          <p:cNvSpPr>
            <a:spLocks noGrp="1"/>
          </p:cNvSpPr>
          <p:nvPr>
            <p:ph idx="1"/>
          </p:nvPr>
        </p:nvSpPr>
        <p:spPr>
          <a:xfrm>
            <a:off x="468313" y="1773238"/>
            <a:ext cx="8229600" cy="4525962"/>
          </a:xfrm>
        </p:spPr>
        <p:txBody>
          <a:bodyPr/>
          <a:lstStyle/>
          <a:p>
            <a:pPr marL="0" indent="0">
              <a:buFont typeface="Arial" panose="020B0604020202020204" pitchFamily="34" charset="0"/>
              <a:buNone/>
              <a:defRPr/>
            </a:pPr>
            <a:r>
              <a:rPr lang="zh-CN" sz="1900" b="1" dirty="0">
                <a:latin typeface="Microsoft YaHei" panose="020B0503020204020204" pitchFamily="34" charset="-122"/>
                <a:ea typeface="Microsoft YaHei" panose="020B0503020204020204" pitchFamily="34" charset="-122"/>
              </a:rPr>
              <a:t>在</a:t>
            </a:r>
            <a:r>
              <a:rPr lang="hu-HU" sz="1900" b="1" i="1" dirty="0" err="1">
                <a:latin typeface="Microsoft YaHei" panose="020B0503020204020204" pitchFamily="34" charset="-122"/>
                <a:ea typeface="Microsoft YaHei" panose="020B0503020204020204" pitchFamily="34" charset="-122"/>
              </a:rPr>
              <a:t>Soulier</a:t>
            </a:r>
            <a:r>
              <a:rPr lang="zh-CN" altLang="en-US" sz="1900" b="1" dirty="0">
                <a:latin typeface="Microsoft YaHei" panose="020B0503020204020204" pitchFamily="34" charset="-122"/>
                <a:ea typeface="Microsoft YaHei" panose="020B0503020204020204" pitchFamily="34" charset="-122"/>
              </a:rPr>
              <a:t>（案件编号： </a:t>
            </a:r>
            <a:r>
              <a:rPr lang="hu-HU" sz="1900" b="1" dirty="0">
                <a:latin typeface="Microsoft YaHei" panose="020B0503020204020204" pitchFamily="34" charset="-122"/>
                <a:ea typeface="Microsoft YaHei" panose="020B0503020204020204" pitchFamily="34" charset="-122"/>
              </a:rPr>
              <a:t>C-160/15）</a:t>
            </a:r>
            <a:r>
              <a:rPr lang="zh-CN" altLang="hu-HU" sz="1900" b="1" dirty="0">
                <a:latin typeface="Microsoft YaHei" panose="020B0503020204020204" pitchFamily="34" charset="-122"/>
                <a:ea typeface="Microsoft YaHei" panose="020B0503020204020204" pitchFamily="34" charset="-122"/>
              </a:rPr>
              <a:t>案</a:t>
            </a:r>
            <a:r>
              <a:rPr lang="hu-HU" sz="1900" b="1" dirty="0" err="1">
                <a:latin typeface="Microsoft YaHei" panose="020B0503020204020204" pitchFamily="34" charset="-122"/>
                <a:ea typeface="Microsoft YaHei" panose="020B0503020204020204" pitchFamily="34" charset="-122"/>
              </a:rPr>
              <a:t>中，欧盟法院已明确参照</a:t>
            </a:r>
            <a:r>
              <a:rPr lang="hu-HU" sz="1900" b="1" i="1" dirty="0" err="1">
                <a:latin typeface="Microsoft YaHei" panose="020B0503020204020204" pitchFamily="34" charset="-122"/>
                <a:ea typeface="Microsoft YaHei" panose="020B0503020204020204" pitchFamily="34" charset="-122"/>
              </a:rPr>
              <a:t>Svensson</a:t>
            </a:r>
            <a:r>
              <a:rPr lang="hu-HU" sz="1900" b="1" dirty="0">
                <a:latin typeface="Microsoft YaHei" panose="020B0503020204020204" pitchFamily="34" charset="-122"/>
                <a:ea typeface="Microsoft YaHei" panose="020B0503020204020204" pitchFamily="34" charset="-122"/>
              </a:rPr>
              <a:t> </a:t>
            </a:r>
            <a:r>
              <a:rPr lang="hu-HU" sz="1900" b="1" dirty="0" err="1">
                <a:latin typeface="Microsoft YaHei" panose="020B0503020204020204" pitchFamily="34" charset="-122"/>
                <a:ea typeface="Microsoft YaHei" panose="020B0503020204020204" pitchFamily="34" charset="-122"/>
              </a:rPr>
              <a:t>判决中的默示许可</a:t>
            </a:r>
            <a:r>
              <a:rPr lang="zh-CN" altLang="hu-HU" sz="1900" b="1" dirty="0">
                <a:latin typeface="Microsoft YaHei" panose="020B0503020204020204" pitchFamily="34" charset="-122"/>
                <a:ea typeface="Microsoft YaHei" panose="020B0503020204020204" pitchFamily="34" charset="-122"/>
              </a:rPr>
              <a:t>原则</a:t>
            </a:r>
            <a:r>
              <a:rPr lang="hu-HU" sz="1900" b="1" dirty="0">
                <a:latin typeface="Microsoft YaHei" panose="020B0503020204020204" pitchFamily="34" charset="-122"/>
                <a:ea typeface="Microsoft YaHei" panose="020B0503020204020204" pitchFamily="34" charset="-122"/>
              </a:rPr>
              <a:t>：</a:t>
            </a:r>
            <a:endParaRPr lang="hu-HU" sz="1900" dirty="0">
              <a:latin typeface="Microsoft YaHei" panose="020B0503020204020204" pitchFamily="34" charset="-122"/>
              <a:ea typeface="Microsoft YaHei" panose="020B0503020204020204" pitchFamily="34" charset="-122"/>
            </a:endParaRPr>
          </a:p>
          <a:p>
            <a:pPr marL="400050" lvl="1" indent="0">
              <a:buNone/>
              <a:defRPr/>
            </a:pPr>
            <a:r>
              <a:rPr lang="en-GB" sz="1900" dirty="0">
                <a:latin typeface="Microsoft YaHei" panose="020B0503020204020204" pitchFamily="34" charset="-122"/>
                <a:ea typeface="Microsoft YaHei" panose="020B0503020204020204" pitchFamily="34" charset="-122"/>
              </a:rPr>
              <a:t>34.</a:t>
            </a:r>
            <a:r>
              <a:rPr lang="zh-CN" altLang="en-US" sz="1900" dirty="0">
                <a:latin typeface="Microsoft YaHei" panose="020B0503020204020204" pitchFamily="34" charset="-122"/>
                <a:ea typeface="Microsoft YaHei" panose="020B0503020204020204" pitchFamily="34" charset="-122"/>
              </a:rPr>
              <a:t> </a:t>
            </a:r>
            <a:r>
              <a:rPr lang="en-GB" sz="1900" dirty="0">
                <a:latin typeface="Microsoft YaHei" panose="020B0503020204020204" pitchFamily="34" charset="-122"/>
                <a:ea typeface="Microsoft YaHei" panose="020B0503020204020204" pitchFamily="34" charset="-122"/>
              </a:rPr>
              <a:t>依据《第2001/29号指令》第5条详述的例外情况与限制情况，</a:t>
            </a:r>
            <a:r>
              <a:rPr lang="en-GB" altLang="zh-CN" sz="1900" b="1" dirty="0">
                <a:latin typeface="Microsoft YaHei" panose="020B0503020204020204" pitchFamily="34" charset="-122"/>
                <a:ea typeface="Microsoft YaHei" panose="020B0503020204020204" pitchFamily="34" charset="-122"/>
                <a:sym typeface="+mn-ea"/>
              </a:rPr>
              <a:t>第三方</a:t>
            </a:r>
            <a:r>
              <a:rPr lang="en-GB" sz="1900" b="1" dirty="0">
                <a:latin typeface="Microsoft YaHei" panose="020B0503020204020204" pitchFamily="34" charset="-122"/>
                <a:ea typeface="Microsoft YaHei" panose="020B0503020204020204" pitchFamily="34" charset="-122"/>
              </a:rPr>
              <a:t>未经......</a:t>
            </a:r>
            <a:r>
              <a:rPr lang="en-GB" sz="1900" b="1" dirty="0" err="1">
                <a:latin typeface="Microsoft YaHei" panose="020B0503020204020204" pitchFamily="34" charset="-122"/>
                <a:ea typeface="Microsoft YaHei" panose="020B0503020204020204" pitchFamily="34" charset="-122"/>
              </a:rPr>
              <a:t>事先同意使用作品的行为视为侵犯</a:t>
            </a:r>
            <a:r>
              <a:rPr lang="en-GB" sz="1900" dirty="0" err="1">
                <a:latin typeface="Microsoft YaHei" panose="020B0503020204020204" pitchFamily="34" charset="-122"/>
                <a:ea typeface="Microsoft YaHei" panose="020B0503020204020204" pitchFamily="34" charset="-122"/>
              </a:rPr>
              <a:t>该作品版权</a:t>
            </a:r>
            <a:r>
              <a:rPr lang="en-GB" sz="1900" dirty="0">
                <a:latin typeface="Microsoft YaHei" panose="020B0503020204020204" pitchFamily="34" charset="-122"/>
                <a:ea typeface="Microsoft YaHei" panose="020B0503020204020204" pitchFamily="34" charset="-122"/>
              </a:rPr>
              <a:t>（</a:t>
            </a:r>
            <a:r>
              <a:rPr lang="zh-CN" altLang="en-GB" sz="1900" dirty="0">
                <a:latin typeface="Microsoft YaHei" panose="020B0503020204020204" pitchFamily="34" charset="-122"/>
                <a:ea typeface="Microsoft YaHei" panose="020B0503020204020204" pitchFamily="34" charset="-122"/>
              </a:rPr>
              <a:t>具体</a:t>
            </a:r>
            <a:r>
              <a:rPr lang="en-GB" sz="1900" dirty="0">
                <a:latin typeface="Microsoft YaHei" panose="020B0503020204020204" pitchFamily="34" charset="-122"/>
                <a:ea typeface="Microsoft YaHei" panose="020B0503020204020204" pitchFamily="34" charset="-122"/>
              </a:rPr>
              <a:t>参照2014年3月27日</a:t>
            </a:r>
            <a:r>
              <a:rPr lang="en-GB" sz="1900" i="1" dirty="0">
                <a:latin typeface="Microsoft YaHei" panose="020B0503020204020204" pitchFamily="34" charset="-122"/>
                <a:ea typeface="Microsoft YaHei" panose="020B0503020204020204" pitchFamily="34" charset="-122"/>
              </a:rPr>
              <a:t>UPC </a:t>
            </a:r>
            <a:r>
              <a:rPr lang="en-GB" sz="1900" i="1" dirty="0" err="1">
                <a:latin typeface="Microsoft YaHei" panose="020B0503020204020204" pitchFamily="34" charset="-122"/>
                <a:ea typeface="Microsoft YaHei" panose="020B0503020204020204" pitchFamily="34" charset="-122"/>
              </a:rPr>
              <a:t>Telekabel</a:t>
            </a:r>
            <a:r>
              <a:rPr lang="en-GB" sz="1900" i="1" dirty="0">
                <a:latin typeface="Microsoft YaHei" panose="020B0503020204020204" pitchFamily="34" charset="-122"/>
                <a:ea typeface="Microsoft YaHei" panose="020B0503020204020204" pitchFamily="34" charset="-122"/>
              </a:rPr>
              <a:t> Wien</a:t>
            </a:r>
            <a:r>
              <a:rPr lang="zh-CN" altLang="en-GB" sz="1900" dirty="0">
                <a:latin typeface="Microsoft YaHei" panose="020B0503020204020204" pitchFamily="34" charset="-122"/>
                <a:ea typeface="Microsoft YaHei" panose="020B0503020204020204" pitchFamily="34" charset="-122"/>
              </a:rPr>
              <a:t>案</a:t>
            </a:r>
            <a:r>
              <a:rPr lang="en-GB" sz="1900" dirty="0">
                <a:latin typeface="Microsoft YaHei" panose="020B0503020204020204" pitchFamily="34" charset="-122"/>
                <a:ea typeface="Microsoft YaHei" panose="020B0503020204020204" pitchFamily="34" charset="-122"/>
              </a:rPr>
              <a:t>C-314/12，EU:C:2014:192</a:t>
            </a:r>
            <a:r>
              <a:rPr lang="zh-CN" altLang="en-GB" sz="1900" dirty="0">
                <a:latin typeface="Microsoft YaHei" panose="020B0503020204020204" pitchFamily="34" charset="-122"/>
                <a:ea typeface="Microsoft YaHei" panose="020B0503020204020204" pitchFamily="34" charset="-122"/>
              </a:rPr>
              <a:t>判决</a:t>
            </a:r>
            <a:r>
              <a:rPr lang="en-GB" sz="1900" dirty="0">
                <a:latin typeface="Microsoft YaHei" panose="020B0503020204020204" pitchFamily="34" charset="-122"/>
                <a:ea typeface="Microsoft YaHei" panose="020B0503020204020204" pitchFamily="34" charset="-122"/>
              </a:rPr>
              <a:t>第24至25</a:t>
            </a:r>
            <a:r>
              <a:rPr lang="zh-CN" altLang="en-GB" sz="1900" dirty="0">
                <a:latin typeface="Microsoft YaHei" panose="020B0503020204020204" pitchFamily="34" charset="-122"/>
                <a:ea typeface="Microsoft YaHei" panose="020B0503020204020204" pitchFamily="34" charset="-122"/>
              </a:rPr>
              <a:t>款</a:t>
            </a:r>
            <a:r>
              <a:rPr lang="en-GB" sz="1900" dirty="0">
                <a:latin typeface="Microsoft YaHei" panose="020B0503020204020204" pitchFamily="34" charset="-122"/>
                <a:ea typeface="Microsoft YaHei" panose="020B0503020204020204" pitchFamily="34" charset="-122"/>
              </a:rPr>
              <a:t>）。</a:t>
            </a:r>
          </a:p>
          <a:p>
            <a:pPr marL="400050" lvl="1" indent="0">
              <a:buFont typeface="Arial" panose="020B0604020202020204" pitchFamily="34" charset="0"/>
              <a:buNone/>
              <a:defRPr/>
            </a:pPr>
            <a:r>
              <a:rPr lang="en-GB" sz="1900" dirty="0">
                <a:latin typeface="Microsoft YaHei" panose="020B0503020204020204" pitchFamily="34" charset="-122"/>
                <a:ea typeface="Microsoft YaHei" panose="020B0503020204020204" pitchFamily="34" charset="-122"/>
              </a:rPr>
              <a:t>35</a:t>
            </a:r>
            <a:r>
              <a:rPr lang="hu-HU" sz="1900" dirty="0">
                <a:latin typeface="Microsoft YaHei" panose="020B0503020204020204" pitchFamily="34" charset="-122"/>
                <a:ea typeface="Microsoft YaHei" panose="020B0503020204020204" pitchFamily="34" charset="-122"/>
              </a:rPr>
              <a:t>.</a:t>
            </a:r>
            <a:r>
              <a:rPr lang="zh-CN" altLang="en-US" sz="1900" dirty="0">
                <a:latin typeface="Microsoft YaHei" panose="020B0503020204020204" pitchFamily="34" charset="-122"/>
                <a:ea typeface="Microsoft YaHei" panose="020B0503020204020204" pitchFamily="34" charset="-122"/>
              </a:rPr>
              <a:t> </a:t>
            </a:r>
            <a:r>
              <a:rPr lang="en-GB" sz="1900" b="1" dirty="0" err="1">
                <a:latin typeface="Microsoft YaHei" panose="020B0503020204020204" pitchFamily="34" charset="-122"/>
                <a:ea typeface="Microsoft YaHei" panose="020B0503020204020204" pitchFamily="34" charset="-122"/>
              </a:rPr>
              <a:t>然而</a:t>
            </a:r>
            <a:r>
              <a:rPr lang="en-GB" sz="1900" dirty="0">
                <a:latin typeface="Microsoft YaHei" panose="020B0503020204020204" pitchFamily="34" charset="-122"/>
                <a:ea typeface="Microsoft YaHei" panose="020B0503020204020204" pitchFamily="34" charset="-122"/>
              </a:rPr>
              <a:t>，</a:t>
            </a:r>
            <a:r>
              <a:rPr lang="en-GB" sz="1900" dirty="0">
                <a:latin typeface="Microsoft YaHei" panose="020B0503020204020204" pitchFamily="34" charset="-122"/>
                <a:ea typeface="Microsoft YaHei" panose="020B0503020204020204" pitchFamily="34" charset="-122"/>
                <a:sym typeface="+mn-ea"/>
              </a:rPr>
              <a:t>《第2001/29号指令》</a:t>
            </a:r>
            <a:r>
              <a:rPr lang="en-GB" sz="1900" dirty="0">
                <a:latin typeface="Microsoft YaHei" panose="020B0503020204020204" pitchFamily="34" charset="-122"/>
                <a:ea typeface="Microsoft YaHei" panose="020B0503020204020204" pitchFamily="34" charset="-122"/>
              </a:rPr>
              <a:t>第2(a)条和第3(1)</a:t>
            </a:r>
            <a:r>
              <a:rPr lang="en-GB" sz="1900" dirty="0" err="1">
                <a:latin typeface="Microsoft YaHei" panose="020B0503020204020204" pitchFamily="34" charset="-122"/>
                <a:ea typeface="Microsoft YaHei" panose="020B0503020204020204" pitchFamily="34" charset="-122"/>
              </a:rPr>
              <a:t>条</a:t>
            </a:r>
            <a:r>
              <a:rPr lang="en-GB" sz="1900" b="1" dirty="0" err="1">
                <a:latin typeface="Microsoft YaHei" panose="020B0503020204020204" pitchFamily="34" charset="-122"/>
                <a:ea typeface="Microsoft YaHei" panose="020B0503020204020204" pitchFamily="34" charset="-122"/>
              </a:rPr>
              <a:t>未能</a:t>
            </a:r>
            <a:r>
              <a:rPr lang="zh-CN" altLang="en-GB" sz="1900" b="1" dirty="0">
                <a:latin typeface="Microsoft YaHei" panose="020B0503020204020204" pitchFamily="34" charset="-122"/>
                <a:ea typeface="Microsoft YaHei" panose="020B0503020204020204" pitchFamily="34" charset="-122"/>
              </a:rPr>
              <a:t>对</a:t>
            </a:r>
            <a:r>
              <a:rPr lang="en-GB" sz="1900" b="1" dirty="0" err="1">
                <a:latin typeface="Microsoft YaHei" panose="020B0503020204020204" pitchFamily="34" charset="-122"/>
                <a:ea typeface="Microsoft YaHei" panose="020B0503020204020204" pitchFamily="34" charset="-122"/>
              </a:rPr>
              <a:t>作者事先同意的</a:t>
            </a:r>
            <a:r>
              <a:rPr lang="zh-CN" altLang="en-GB" sz="1900" b="1" dirty="0">
                <a:latin typeface="Microsoft YaHei" panose="020B0503020204020204" pitchFamily="34" charset="-122"/>
                <a:ea typeface="Microsoft YaHei" panose="020B0503020204020204" pitchFamily="34" charset="-122"/>
              </a:rPr>
              <a:t>必须</a:t>
            </a:r>
            <a:r>
              <a:rPr lang="zh-CN" altLang="en-US" sz="1900" b="1" dirty="0">
                <a:latin typeface="Microsoft YaHei" panose="020B0503020204020204" pitchFamily="34" charset="-122"/>
                <a:ea typeface="Microsoft YaHei" panose="020B0503020204020204" pitchFamily="34" charset="-122"/>
              </a:rPr>
              <a:t>使用的</a:t>
            </a:r>
            <a:r>
              <a:rPr lang="zh-CN" altLang="en-GB" sz="1900" b="1" dirty="0">
                <a:latin typeface="Microsoft YaHei" panose="020B0503020204020204" pitchFamily="34" charset="-122"/>
                <a:ea typeface="Microsoft YaHei" panose="020B0503020204020204" pitchFamily="34" charset="-122"/>
              </a:rPr>
              <a:t>方式作出具体说明</a:t>
            </a:r>
            <a:r>
              <a:rPr lang="en-GB" sz="1900" dirty="0">
                <a:latin typeface="Microsoft YaHei" panose="020B0503020204020204" pitchFamily="34" charset="-122"/>
                <a:ea typeface="Microsoft YaHei" panose="020B0503020204020204" pitchFamily="34" charset="-122"/>
              </a:rPr>
              <a:t>，</a:t>
            </a:r>
            <a:r>
              <a:rPr lang="en-GB" sz="1900" dirty="0" err="1">
                <a:latin typeface="Microsoft YaHei" panose="020B0503020204020204" pitchFamily="34" charset="-122"/>
                <a:ea typeface="Microsoft YaHei" panose="020B0503020204020204" pitchFamily="34" charset="-122"/>
              </a:rPr>
              <a:t>因此这些规定</a:t>
            </a:r>
            <a:r>
              <a:rPr lang="en-GB" sz="1900" b="1" dirty="0" err="1">
                <a:latin typeface="Microsoft YaHei" panose="020B0503020204020204" pitchFamily="34" charset="-122"/>
                <a:ea typeface="Microsoft YaHei" panose="020B0503020204020204" pitchFamily="34" charset="-122"/>
              </a:rPr>
              <a:t>无法</a:t>
            </a:r>
            <a:r>
              <a:rPr lang="zh-CN" altLang="en-GB" sz="1900" b="1" dirty="0">
                <a:latin typeface="Microsoft YaHei" panose="020B0503020204020204" pitchFamily="34" charset="-122"/>
                <a:ea typeface="Microsoft YaHei" panose="020B0503020204020204" pitchFamily="34" charset="-122"/>
              </a:rPr>
              <a:t>被</a:t>
            </a:r>
            <a:r>
              <a:rPr lang="en-GB" sz="1900" b="1" dirty="0" err="1">
                <a:latin typeface="Microsoft YaHei" panose="020B0503020204020204" pitchFamily="34" charset="-122"/>
                <a:ea typeface="Microsoft YaHei" panose="020B0503020204020204" pitchFamily="34" charset="-122"/>
              </a:rPr>
              <a:t>解释为要求</a:t>
            </a:r>
            <a:r>
              <a:rPr lang="zh-CN" altLang="en-GB" sz="1900" b="1" dirty="0">
                <a:latin typeface="Microsoft YaHei" panose="020B0503020204020204" pitchFamily="34" charset="-122"/>
                <a:ea typeface="Microsoft YaHei" panose="020B0503020204020204" pitchFamily="34" charset="-122"/>
              </a:rPr>
              <a:t>上述</a:t>
            </a:r>
            <a:r>
              <a:rPr lang="zh-CN" altLang="en-US" sz="1900" b="1" dirty="0">
                <a:latin typeface="Microsoft YaHei" panose="020B0503020204020204" pitchFamily="34" charset="-122"/>
                <a:ea typeface="Microsoft YaHei" panose="020B0503020204020204" pitchFamily="34" charset="-122"/>
              </a:rPr>
              <a:t>同意必须得到</a:t>
            </a:r>
            <a:r>
              <a:rPr lang="zh-CN" altLang="en-GB" sz="1900" b="1" dirty="0">
                <a:latin typeface="Microsoft YaHei" panose="020B0503020204020204" pitchFamily="34" charset="-122"/>
                <a:ea typeface="Microsoft YaHei" panose="020B0503020204020204" pitchFamily="34" charset="-122"/>
              </a:rPr>
              <a:t>明确表达</a:t>
            </a:r>
            <a:r>
              <a:rPr lang="en-GB" sz="1900" dirty="0">
                <a:latin typeface="Microsoft YaHei" panose="020B0503020204020204" pitchFamily="34" charset="-122"/>
                <a:ea typeface="Microsoft YaHei" panose="020B0503020204020204" pitchFamily="34" charset="-122"/>
              </a:rPr>
              <a:t>。</a:t>
            </a:r>
            <a:r>
              <a:rPr lang="en-GB" sz="1900" dirty="0" err="1">
                <a:latin typeface="Microsoft YaHei" panose="020B0503020204020204" pitchFamily="34" charset="-122"/>
                <a:ea typeface="Microsoft YaHei" panose="020B0503020204020204" pitchFamily="34" charset="-122"/>
              </a:rPr>
              <a:t>另外，亦可认为，</a:t>
            </a:r>
            <a:r>
              <a:rPr lang="en-GB" sz="1900" b="1" dirty="0" err="1">
                <a:latin typeface="Microsoft YaHei" panose="020B0503020204020204" pitchFamily="34" charset="-122"/>
                <a:ea typeface="Microsoft YaHei" panose="020B0503020204020204" pitchFamily="34" charset="-122"/>
              </a:rPr>
              <a:t>这些规定同样</a:t>
            </a:r>
            <a:r>
              <a:rPr lang="en-GB" sz="1900" b="1" u="sng" dirty="0" err="1">
                <a:latin typeface="Microsoft YaHei" panose="020B0503020204020204" pitchFamily="34" charset="-122"/>
                <a:ea typeface="Microsoft YaHei" panose="020B0503020204020204" pitchFamily="34" charset="-122"/>
              </a:rPr>
              <a:t>允许默示同意</a:t>
            </a:r>
            <a:r>
              <a:rPr lang="en-GB" sz="1900" dirty="0">
                <a:latin typeface="Microsoft YaHei" panose="020B0503020204020204" pitchFamily="34" charset="-122"/>
                <a:ea typeface="Microsoft YaHei" panose="020B0503020204020204" pitchFamily="34" charset="-122"/>
              </a:rPr>
              <a:t>。</a:t>
            </a:r>
            <a:r>
              <a:rPr lang="zh-CN" altLang="en-US" sz="1900" dirty="0">
                <a:latin typeface="Microsoft YaHei" panose="020B0503020204020204" pitchFamily="34" charset="-122"/>
                <a:ea typeface="Microsoft YaHei" panose="020B0503020204020204" pitchFamily="34" charset="-122"/>
              </a:rPr>
              <a:t>（强调为作者所加</a:t>
            </a:r>
            <a:r>
              <a:rPr lang="zh-CN" altLang="en-GB" sz="1900" dirty="0">
                <a:latin typeface="Microsoft YaHei" panose="020B0503020204020204" pitchFamily="34" charset="-122"/>
                <a:ea typeface="Microsoft YaHei" panose="020B0503020204020204" pitchFamily="34" charset="-122"/>
              </a:rPr>
              <a:t>。</a:t>
            </a:r>
            <a:r>
              <a:rPr lang="zh-CN" altLang="en-US" sz="1900" dirty="0">
                <a:latin typeface="Microsoft YaHei" panose="020B0503020204020204" pitchFamily="34" charset="-122"/>
                <a:ea typeface="Microsoft YaHei" panose="020B0503020204020204" pitchFamily="34" charset="-122"/>
              </a:rPr>
              <a:t>）</a:t>
            </a:r>
            <a:endParaRPr lang="en-GB" sz="1900" dirty="0">
              <a:latin typeface="Microsoft YaHei" panose="020B0503020204020204" pitchFamily="34" charset="-122"/>
              <a:ea typeface="Microsoft YaHei" panose="020B0503020204020204" pitchFamily="34" charset="-122"/>
            </a:endParaRPr>
          </a:p>
          <a:p>
            <a:pPr marL="400050" lvl="1" indent="0">
              <a:buFont typeface="Arial" panose="020B0604020202020204" pitchFamily="34" charset="0"/>
              <a:buNone/>
              <a:defRPr/>
            </a:pPr>
            <a:endParaRPr lang="hu-HU" sz="800" dirty="0">
              <a:latin typeface="Microsoft YaHei" panose="020B0503020204020204" pitchFamily="34" charset="-122"/>
              <a:ea typeface="Microsoft YaHei" panose="020B0503020204020204" pitchFamily="34" charset="-122"/>
            </a:endParaRPr>
          </a:p>
          <a:p>
            <a:pPr marL="0" indent="0">
              <a:buFont typeface="Arial" panose="020B0604020202020204" pitchFamily="34" charset="0"/>
              <a:buNone/>
              <a:defRPr/>
            </a:pPr>
            <a:r>
              <a:rPr lang="zh-CN" altLang="hu-HU" sz="1900" dirty="0">
                <a:latin typeface="Microsoft YaHei" panose="020B0503020204020204" pitchFamily="34" charset="-122"/>
                <a:ea typeface="Microsoft YaHei" panose="020B0503020204020204" pitchFamily="34" charset="-122"/>
              </a:rPr>
              <a:t>如欲参考</a:t>
            </a:r>
            <a:r>
              <a:rPr lang="hu-HU" sz="1900" i="1" dirty="0" err="1">
                <a:latin typeface="Microsoft YaHei" panose="020B0503020204020204" pitchFamily="34" charset="-122"/>
                <a:ea typeface="Microsoft YaHei" panose="020B0503020204020204" pitchFamily="34" charset="-122"/>
                <a:sym typeface="+mn-ea"/>
              </a:rPr>
              <a:t>Svensson</a:t>
            </a:r>
            <a:r>
              <a:rPr lang="zh-CN" altLang="hu-HU" sz="1900" dirty="0">
                <a:latin typeface="Microsoft YaHei" panose="020B0503020204020204" pitchFamily="34" charset="-122"/>
                <a:ea typeface="Microsoft YaHei" panose="020B0503020204020204" pitchFamily="34" charset="-122"/>
                <a:sym typeface="+mn-ea"/>
              </a:rPr>
              <a:t>案件中的</a:t>
            </a:r>
            <a:r>
              <a:rPr lang="zh-CN" altLang="en-US" sz="1900" dirty="0">
                <a:latin typeface="Microsoft YaHei" panose="020B0503020204020204" pitchFamily="34" charset="-122"/>
                <a:ea typeface="Microsoft YaHei" panose="020B0503020204020204" pitchFamily="34" charset="-122"/>
                <a:sym typeface="+mn-ea"/>
              </a:rPr>
              <a:t>相关</a:t>
            </a:r>
            <a:r>
              <a:rPr lang="zh-CN" altLang="hu-HU" sz="1900" dirty="0">
                <a:latin typeface="Microsoft YaHei" panose="020B0503020204020204" pitchFamily="34" charset="-122"/>
                <a:ea typeface="Microsoft YaHei" panose="020B0503020204020204" pitchFamily="34" charset="-122"/>
                <a:sym typeface="+mn-ea"/>
              </a:rPr>
              <a:t>内容</a:t>
            </a:r>
            <a:r>
              <a:rPr lang="zh-CN" altLang="en-US" sz="1900" dirty="0">
                <a:latin typeface="Microsoft YaHei" panose="020B0503020204020204" pitchFamily="34" charset="-122"/>
                <a:ea typeface="Microsoft YaHei" panose="020B0503020204020204" pitchFamily="34" charset="-122"/>
                <a:sym typeface="+mn-ea"/>
              </a:rPr>
              <a:t>，</a:t>
            </a:r>
            <a:r>
              <a:rPr lang="zh-CN" altLang="hu-HU" sz="1900" dirty="0">
                <a:latin typeface="Microsoft YaHei" panose="020B0503020204020204" pitchFamily="34" charset="-122"/>
                <a:ea typeface="Microsoft YaHei" panose="020B0503020204020204" pitchFamily="34" charset="-122"/>
                <a:sym typeface="+mn-ea"/>
              </a:rPr>
              <a:t>请阅览下</a:t>
            </a:r>
            <a:r>
              <a:rPr lang="zh-CN" altLang="en-US" sz="1900" dirty="0">
                <a:latin typeface="Microsoft YaHei" panose="020B0503020204020204" pitchFamily="34" charset="-122"/>
                <a:ea typeface="Microsoft YaHei" panose="020B0503020204020204" pitchFamily="34" charset="-122"/>
                <a:sym typeface="+mn-ea"/>
              </a:rPr>
              <a:t>一张</a:t>
            </a:r>
            <a:r>
              <a:rPr lang="zh-CN" altLang="hu-HU" sz="1900" dirty="0">
                <a:latin typeface="Microsoft YaHei" panose="020B0503020204020204" pitchFamily="34" charset="-122"/>
                <a:ea typeface="Microsoft YaHei" panose="020B0503020204020204" pitchFamily="34" charset="-122"/>
                <a:sym typeface="+mn-ea"/>
              </a:rPr>
              <a:t>幻灯片</a:t>
            </a:r>
            <a:r>
              <a:rPr lang="zh-CN" altLang="en-US" sz="1900" dirty="0">
                <a:latin typeface="Microsoft YaHei" panose="020B0503020204020204" pitchFamily="34" charset="-122"/>
                <a:ea typeface="Microsoft YaHei" panose="020B0503020204020204" pitchFamily="34" charset="-122"/>
                <a:sym typeface="+mn-ea"/>
              </a:rPr>
              <a:t>：</a:t>
            </a:r>
            <a:endParaRPr lang="zh-CN" altLang="hu-HU" sz="1900" dirty="0">
              <a:latin typeface="Microsoft YaHei" panose="020B0503020204020204" pitchFamily="34" charset="-122"/>
              <a:ea typeface="Microsoft YaHei" panose="020B0503020204020204" pitchFamily="34" charset="-122"/>
              <a:sym typeface="+mn-ea"/>
            </a:endParaRPr>
          </a:p>
        </p:txBody>
      </p:sp>
      <p:sp>
        <p:nvSpPr>
          <p:cNvPr id="4" name="Élőláb helye 3"/>
          <p:cNvSpPr>
            <a:spLocks noGrp="1"/>
          </p:cNvSpPr>
          <p:nvPr>
            <p:ph type="ftr" sz="quarter" idx="11"/>
          </p:nvPr>
        </p:nvSpPr>
        <p:spPr/>
        <p:txBody>
          <a:bodyPr/>
          <a:lstStyle/>
          <a:p>
            <a:pPr>
              <a:defRPr/>
            </a:pPr>
            <a:r>
              <a:rPr lang="en-US">
                <a:latin typeface="Microsoft YaHei" panose="020B0503020204020204" pitchFamily="34" charset="-122"/>
                <a:ea typeface="Microsoft YaHei" panose="020B0503020204020204" pitchFamily="34" charset="-122"/>
              </a:rPr>
              <a:t>M. </a:t>
            </a:r>
            <a:r>
              <a:rPr lang="en-US" err="1">
                <a:latin typeface="Microsoft YaHei" panose="020B0503020204020204" pitchFamily="34" charset="-122"/>
                <a:ea typeface="Microsoft YaHei" panose="020B0503020204020204" pitchFamily="34" charset="-122"/>
              </a:rPr>
              <a:t>Ficsor</a:t>
            </a:r>
            <a:r>
              <a:rPr lang="zh-CN" altLang="en-US">
                <a:latin typeface="Microsoft YaHei" panose="020B0503020204020204" pitchFamily="34" charset="-122"/>
                <a:ea typeface="Microsoft YaHei" panose="020B0503020204020204" pitchFamily="34" charset="-122"/>
              </a:rPr>
              <a:t>，上海，</a:t>
            </a:r>
            <a:r>
              <a:rPr lang="en-US" altLang="zh-CN">
                <a:latin typeface="Microsoft YaHei" panose="020B0503020204020204" pitchFamily="34" charset="-122"/>
                <a:ea typeface="Microsoft YaHei" panose="020B0503020204020204" pitchFamily="34" charset="-122"/>
              </a:rPr>
              <a:t>2018</a:t>
            </a:r>
            <a:r>
              <a:rPr lang="zh-CN" altLang="en-US">
                <a:latin typeface="Microsoft YaHei" panose="020B0503020204020204" pitchFamily="34" charset="-122"/>
                <a:ea typeface="Microsoft YaHei" panose="020B0503020204020204" pitchFamily="34" charset="-122"/>
              </a:rPr>
              <a:t>年</a:t>
            </a:r>
            <a:r>
              <a:rPr lang="en-US" altLang="zh-CN">
                <a:latin typeface="Microsoft YaHei" panose="020B0503020204020204" pitchFamily="34" charset="-122"/>
                <a:ea typeface="Microsoft YaHei" panose="020B0503020204020204" pitchFamily="34" charset="-122"/>
              </a:rPr>
              <a:t>11</a:t>
            </a:r>
            <a:r>
              <a:rPr lang="zh-CN" altLang="en-US">
                <a:latin typeface="Microsoft YaHei" panose="020B0503020204020204" pitchFamily="34" charset="-122"/>
                <a:ea typeface="Microsoft YaHei" panose="020B0503020204020204" pitchFamily="34" charset="-122"/>
              </a:rPr>
              <a:t>月</a:t>
            </a:r>
            <a:r>
              <a:rPr lang="en-US" altLang="zh-CN">
                <a:latin typeface="Microsoft YaHei" panose="020B0503020204020204" pitchFamily="34" charset="-122"/>
                <a:ea typeface="Microsoft YaHei" panose="020B0503020204020204" pitchFamily="34" charset="-122"/>
              </a:rPr>
              <a:t>22</a:t>
            </a:r>
            <a:r>
              <a:rPr lang="zh-CN" altLang="en-US">
                <a:latin typeface="Microsoft YaHei" panose="020B0503020204020204" pitchFamily="34" charset="-122"/>
                <a:ea typeface="Microsoft YaHei" panose="020B0503020204020204" pitchFamily="34" charset="-122"/>
              </a:rPr>
              <a:t>日</a:t>
            </a:r>
          </a:p>
        </p:txBody>
      </p:sp>
      <p:sp>
        <p:nvSpPr>
          <p:cNvPr id="5" name="Dia számának helye 4"/>
          <p:cNvSpPr>
            <a:spLocks noGrp="1"/>
          </p:cNvSpPr>
          <p:nvPr>
            <p:ph type="sldNum" sz="quarter" idx="12"/>
          </p:nvPr>
        </p:nvSpPr>
        <p:spPr/>
        <p:txBody>
          <a:bodyPr/>
          <a:lstStyle/>
          <a:p>
            <a:pPr>
              <a:defRPr/>
            </a:pPr>
            <a:fld id="{33F62ED8-A6CD-4E19-8104-AA61B67D580D}" type="slidenum">
              <a:rPr lang="hu-HU" smtClean="0">
                <a:latin typeface="Microsoft YaHei" panose="020B0503020204020204" pitchFamily="34" charset="-122"/>
                <a:ea typeface="Microsoft YaHei" panose="020B0503020204020204" pitchFamily="34" charset="-122"/>
              </a:rPr>
              <a:t>17</a:t>
            </a:fld>
            <a:endParaRPr lang="hu-HU">
              <a:latin typeface="Microsoft YaHei" panose="020B0503020204020204" pitchFamily="34" charset="-122"/>
              <a:ea typeface="Microsoft YaHei"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sz="2800" b="1" i="1" err="1">
                <a:latin typeface="Microsoft YaHei" panose="020B0503020204020204" pitchFamily="34" charset="-122"/>
                <a:ea typeface="Microsoft YaHei" panose="020B0503020204020204" pitchFamily="34" charset="-122"/>
                <a:sym typeface="+mn-ea"/>
              </a:rPr>
              <a:t>Soulier</a:t>
            </a:r>
            <a:r>
              <a:rPr lang="zh-CN" altLang="en-US" sz="2800" b="1">
                <a:latin typeface="Microsoft YaHei" panose="020B0503020204020204" pitchFamily="34" charset="-122"/>
                <a:ea typeface="Microsoft YaHei" panose="020B0503020204020204" pitchFamily="34" charset="-122"/>
                <a:sym typeface="+mn-ea"/>
              </a:rPr>
              <a:t>：</a:t>
            </a:r>
            <a:r>
              <a:rPr sz="2800" b="1" err="1">
                <a:latin typeface="Microsoft YaHei" panose="020B0503020204020204" pitchFamily="34" charset="-122"/>
                <a:ea typeface="Microsoft YaHei" panose="020B0503020204020204" pitchFamily="34" charset="-122"/>
                <a:sym typeface="+mn-ea"/>
              </a:rPr>
              <a:t>默示许可制度取代“新公众”理论的可能性</a:t>
            </a:r>
            <a:r>
              <a:rPr lang="zh-CN" altLang="en-US" sz="2800" b="1">
                <a:latin typeface="Microsoft YaHei" panose="020B0503020204020204" pitchFamily="34" charset="-122"/>
                <a:ea typeface="Microsoft YaHei" panose="020B0503020204020204" pitchFamily="34" charset="-122"/>
                <a:sym typeface="+mn-ea"/>
              </a:rPr>
              <a:t>（</a:t>
            </a:r>
            <a:r>
              <a:rPr lang="en-US" sz="2800" b="1">
                <a:latin typeface="Microsoft YaHei" panose="020B0503020204020204" pitchFamily="34" charset="-122"/>
                <a:ea typeface="Microsoft YaHei" panose="020B0503020204020204" pitchFamily="34" charset="-122"/>
                <a:sym typeface="+mn-ea"/>
              </a:rPr>
              <a:t>2</a:t>
            </a:r>
            <a:r>
              <a:rPr lang="zh-CN" altLang="en-US" sz="2800" b="1">
                <a:latin typeface="Microsoft YaHei" panose="020B0503020204020204" pitchFamily="34" charset="-122"/>
                <a:ea typeface="Microsoft YaHei" panose="020B0503020204020204" pitchFamily="34" charset="-122"/>
                <a:sym typeface="+mn-ea"/>
              </a:rPr>
              <a:t>）</a:t>
            </a:r>
            <a:endParaRPr lang="hu-HU" sz="280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p:txBody>
          <a:bodyPr/>
          <a:lstStyle/>
          <a:p>
            <a:pPr marL="0" indent="0">
              <a:buFont typeface="Arial" panose="020B0604020202020204" pitchFamily="34" charset="0"/>
              <a:buNone/>
              <a:defRPr/>
            </a:pPr>
            <a:endParaRPr lang="hu-HU" sz="2000" b="1" i="1" dirty="0">
              <a:latin typeface="Microsoft YaHei" panose="020B0503020204020204" pitchFamily="34" charset="-122"/>
              <a:ea typeface="Microsoft YaHei" panose="020B0503020204020204" pitchFamily="34" charset="-122"/>
            </a:endParaRPr>
          </a:p>
          <a:p>
            <a:pPr marL="0" indent="0">
              <a:buFont typeface="Arial" panose="020B0604020202020204" pitchFamily="34" charset="0"/>
              <a:buNone/>
              <a:defRPr/>
            </a:pPr>
            <a:r>
              <a:rPr lang="hu-HU" sz="2000" b="1" i="1" dirty="0" err="1">
                <a:latin typeface="Microsoft YaHei" panose="020B0503020204020204" pitchFamily="34" charset="-122"/>
                <a:ea typeface="Microsoft YaHei" panose="020B0503020204020204" pitchFamily="34" charset="-122"/>
              </a:rPr>
              <a:t>Soulier</a:t>
            </a:r>
            <a:r>
              <a:rPr lang="zh-CN" altLang="en-US" sz="2000" b="1" dirty="0">
                <a:latin typeface="Microsoft YaHei" panose="020B0503020204020204" pitchFamily="34" charset="-122"/>
                <a:ea typeface="Microsoft YaHei" panose="020B0503020204020204" pitchFamily="34" charset="-122"/>
              </a:rPr>
              <a:t>：</a:t>
            </a:r>
            <a:endParaRPr lang="hu-HU" sz="2000" dirty="0">
              <a:latin typeface="Microsoft YaHei" panose="020B0503020204020204" pitchFamily="34" charset="-122"/>
              <a:ea typeface="Microsoft YaHei" panose="020B0503020204020204" pitchFamily="34" charset="-122"/>
            </a:endParaRPr>
          </a:p>
          <a:p>
            <a:pPr>
              <a:defRPr/>
            </a:pPr>
            <a:endParaRPr lang="hu-HU" sz="800" dirty="0">
              <a:latin typeface="Microsoft YaHei" panose="020B0503020204020204" pitchFamily="34" charset="-122"/>
              <a:ea typeface="Microsoft YaHei" panose="020B0503020204020204" pitchFamily="34" charset="-122"/>
            </a:endParaRPr>
          </a:p>
          <a:p>
            <a:pPr marL="0" indent="0">
              <a:buFont typeface="Arial" panose="020B0604020202020204" pitchFamily="34" charset="0"/>
              <a:buNone/>
              <a:defRPr/>
            </a:pPr>
            <a:r>
              <a:rPr lang="zh-CN" altLang="en-GB" sz="2000" dirty="0">
                <a:latin typeface="Microsoft YaHei" panose="020B0503020204020204" pitchFamily="34" charset="-122"/>
                <a:ea typeface="Microsoft YaHei" panose="020B0503020204020204" pitchFamily="34" charset="-122"/>
              </a:rPr>
              <a:t>第</a:t>
            </a:r>
            <a:r>
              <a:rPr lang="en-US" altLang="zh-CN" sz="2000" dirty="0">
                <a:latin typeface="Microsoft YaHei" panose="020B0503020204020204" pitchFamily="34" charset="-122"/>
                <a:ea typeface="Microsoft YaHei" panose="020B0503020204020204" pitchFamily="34" charset="-122"/>
              </a:rPr>
              <a:t>36</a:t>
            </a:r>
            <a:r>
              <a:rPr lang="zh-CN" altLang="en-US" sz="2000" dirty="0">
                <a:latin typeface="Microsoft YaHei" panose="020B0503020204020204" pitchFamily="34" charset="-122"/>
                <a:ea typeface="Microsoft YaHei" panose="020B0503020204020204" pitchFamily="34" charset="-122"/>
              </a:rPr>
              <a:t>款中，欧盟法院以</a:t>
            </a:r>
            <a:r>
              <a:rPr lang="en-GB" sz="2000" i="1" dirty="0" err="1">
                <a:latin typeface="Microsoft YaHei" panose="020B0503020204020204" pitchFamily="34" charset="-122"/>
                <a:ea typeface="Microsoft YaHei" panose="020B0503020204020204" pitchFamily="34" charset="-122"/>
                <a:sym typeface="+mn-ea"/>
              </a:rPr>
              <a:t>Svensson</a:t>
            </a:r>
            <a:r>
              <a:rPr lang="zh-CN" altLang="en-GB" sz="2000" dirty="0">
                <a:latin typeface="Microsoft YaHei" panose="020B0503020204020204" pitchFamily="34" charset="-122"/>
                <a:ea typeface="Microsoft YaHei" panose="020B0503020204020204" pitchFamily="34" charset="-122"/>
                <a:sym typeface="+mn-ea"/>
              </a:rPr>
              <a:t>案作为</a:t>
            </a:r>
            <a:r>
              <a:rPr lang="zh-CN" altLang="en-US" sz="2000" dirty="0">
                <a:latin typeface="Microsoft YaHei" panose="020B0503020204020204" pitchFamily="34" charset="-122"/>
                <a:ea typeface="Microsoft YaHei" panose="020B0503020204020204" pitchFamily="34" charset="-122"/>
                <a:sym typeface="+mn-ea"/>
              </a:rPr>
              <a:t>适用</a:t>
            </a:r>
            <a:r>
              <a:rPr lang="zh-CN" altLang="en-GB" sz="2000" dirty="0">
                <a:latin typeface="Microsoft YaHei" panose="020B0503020204020204" pitchFamily="34" charset="-122"/>
                <a:ea typeface="Microsoft YaHei" panose="020B0503020204020204" pitchFamily="34" charset="-122"/>
                <a:sym typeface="+mn-ea"/>
              </a:rPr>
              <a:t>默示</a:t>
            </a:r>
            <a:r>
              <a:rPr lang="zh-CN" altLang="en-US" sz="2000" dirty="0">
                <a:latin typeface="Microsoft YaHei" panose="020B0503020204020204" pitchFamily="34" charset="-122"/>
                <a:ea typeface="Microsoft YaHei" panose="020B0503020204020204" pitchFamily="34" charset="-122"/>
                <a:sym typeface="+mn-ea"/>
              </a:rPr>
              <a:t>授权</a:t>
            </a:r>
            <a:r>
              <a:rPr lang="zh-CN" altLang="en-GB" sz="2000" dirty="0">
                <a:latin typeface="Microsoft YaHei" panose="020B0503020204020204" pitchFamily="34" charset="-122"/>
                <a:ea typeface="Microsoft YaHei" panose="020B0503020204020204" pitchFamily="34" charset="-122"/>
                <a:sym typeface="+mn-ea"/>
              </a:rPr>
              <a:t>的</a:t>
            </a:r>
            <a:r>
              <a:rPr lang="zh-CN" altLang="en-US" sz="2000" dirty="0">
                <a:latin typeface="Microsoft YaHei" panose="020B0503020204020204" pitchFamily="34" charset="-122"/>
                <a:ea typeface="Microsoft YaHei" panose="020B0503020204020204" pitchFamily="34" charset="-122"/>
                <a:sym typeface="+mn-ea"/>
              </a:rPr>
              <a:t>案例，</a:t>
            </a:r>
            <a:r>
              <a:rPr lang="zh-CN" altLang="en-GB" sz="2000" dirty="0">
                <a:latin typeface="Microsoft YaHei" panose="020B0503020204020204" pitchFamily="34" charset="-122"/>
                <a:ea typeface="Microsoft YaHei" panose="020B0503020204020204" pitchFamily="34" charset="-122"/>
                <a:sym typeface="+mn-ea"/>
              </a:rPr>
              <a:t>即</a:t>
            </a:r>
            <a:r>
              <a:rPr lang="en-US" altLang="zh-CN" sz="2000" dirty="0">
                <a:latin typeface="Microsoft YaHei" panose="020B0503020204020204" pitchFamily="34" charset="-122"/>
                <a:ea typeface="Microsoft YaHei" panose="020B0503020204020204" pitchFamily="34" charset="-122"/>
                <a:sym typeface="+mn-ea"/>
              </a:rPr>
              <a:t>“</a:t>
            </a:r>
            <a:r>
              <a:rPr lang="zh-CN" altLang="en-US" sz="2000" b="1" dirty="0">
                <a:latin typeface="Microsoft YaHei" panose="020B0503020204020204" pitchFamily="34" charset="-122"/>
                <a:ea typeface="Microsoft YaHei" panose="020B0503020204020204" pitchFamily="34" charset="-122"/>
                <a:sym typeface="+mn-ea"/>
              </a:rPr>
              <a:t>法院认为</a:t>
            </a:r>
            <a:r>
              <a:rPr lang="zh-CN" altLang="en-US" sz="2000" dirty="0">
                <a:latin typeface="Microsoft YaHei" panose="020B0503020204020204" pitchFamily="34" charset="-122"/>
                <a:ea typeface="Microsoft YaHei" panose="020B0503020204020204" pitchFamily="34" charset="-122"/>
                <a:sym typeface="+mn-ea"/>
              </a:rPr>
              <a:t>，</a:t>
            </a:r>
            <a:r>
              <a:rPr lang="zh-CN" altLang="en-US" sz="2000" b="1" dirty="0">
                <a:latin typeface="Microsoft YaHei" panose="020B0503020204020204" pitchFamily="34" charset="-122"/>
                <a:ea typeface="Microsoft YaHei" panose="020B0503020204020204" pitchFamily="34" charset="-122"/>
                <a:sym typeface="+mn-ea"/>
              </a:rPr>
              <a:t>如作者已作出</a:t>
            </a:r>
            <a:r>
              <a:rPr lang="zh-CN" altLang="en-US" sz="2000" dirty="0">
                <a:latin typeface="Microsoft YaHei" panose="020B0503020204020204" pitchFamily="34" charset="-122"/>
                <a:ea typeface="Microsoft YaHei" panose="020B0503020204020204" pitchFamily="34" charset="-122"/>
                <a:sym typeface="+mn-ea"/>
              </a:rPr>
              <a:t>事先、明确与无保留的</a:t>
            </a:r>
            <a:r>
              <a:rPr lang="zh-CN" altLang="en-US" sz="2000" b="1" dirty="0">
                <a:latin typeface="Microsoft YaHei" panose="020B0503020204020204" pitchFamily="34" charset="-122"/>
                <a:ea typeface="Microsoft YaHei" panose="020B0503020204020204" pitchFamily="34" charset="-122"/>
                <a:sym typeface="+mn-ea"/>
              </a:rPr>
              <a:t>授权，允许将其文章公布于</a:t>
            </a:r>
            <a:r>
              <a:rPr lang="zh-CN" altLang="en-US" sz="2000" dirty="0">
                <a:latin typeface="Microsoft YaHei" panose="020B0503020204020204" pitchFamily="34" charset="-122"/>
                <a:ea typeface="Microsoft YaHei" panose="020B0503020204020204" pitchFamily="34" charset="-122"/>
                <a:sym typeface="+mn-ea"/>
              </a:rPr>
              <a:t>报纸出版商</a:t>
            </a:r>
            <a:r>
              <a:rPr lang="zh-CN" altLang="en-US" sz="2000" b="1" dirty="0">
                <a:latin typeface="Microsoft YaHei" panose="020B0503020204020204" pitchFamily="34" charset="-122"/>
                <a:ea typeface="Microsoft YaHei" panose="020B0503020204020204" pitchFamily="34" charset="-122"/>
                <a:sym typeface="+mn-ea"/>
              </a:rPr>
              <a:t>网站之上的</a:t>
            </a:r>
            <a:r>
              <a:rPr lang="zh-CN" altLang="en-US" sz="2000" dirty="0">
                <a:latin typeface="Microsoft YaHei" panose="020B0503020204020204" pitchFamily="34" charset="-122"/>
                <a:ea typeface="Microsoft YaHei" panose="020B0503020204020204" pitchFamily="34" charset="-122"/>
                <a:sym typeface="+mn-ea"/>
              </a:rPr>
              <a:t>，</a:t>
            </a:r>
            <a:r>
              <a:rPr lang="zh-CN" altLang="en-US" sz="2000" b="1" dirty="0">
                <a:latin typeface="Microsoft YaHei" panose="020B0503020204020204" pitchFamily="34" charset="-122"/>
                <a:ea typeface="Microsoft YaHei" panose="020B0503020204020204" pitchFamily="34" charset="-122"/>
                <a:sym typeface="+mn-ea"/>
              </a:rPr>
              <a:t>在未采用技术措施</a:t>
            </a:r>
            <a:r>
              <a:rPr lang="zh-CN" altLang="en-US" sz="2000" dirty="0">
                <a:latin typeface="Microsoft YaHei" panose="020B0503020204020204" pitchFamily="34" charset="-122"/>
                <a:ea typeface="Microsoft YaHei" panose="020B0503020204020204" pitchFamily="34" charset="-122"/>
                <a:sym typeface="+mn-ea"/>
              </a:rPr>
              <a:t>限制其他网站访问这些作品的情况下，</a:t>
            </a:r>
            <a:r>
              <a:rPr lang="zh-CN" altLang="en-US" sz="2000" b="1" u="sng" dirty="0">
                <a:latin typeface="Microsoft YaHei" panose="020B0503020204020204" pitchFamily="34" charset="-122"/>
                <a:ea typeface="Microsoft YaHei" panose="020B0503020204020204" pitchFamily="34" charset="-122"/>
                <a:sym typeface="+mn-ea"/>
              </a:rPr>
              <a:t>可视作</a:t>
            </a:r>
            <a:r>
              <a:rPr lang="zh-CN" altLang="en-US" sz="2000" b="1" dirty="0">
                <a:latin typeface="Microsoft YaHei" panose="020B0503020204020204" pitchFamily="34" charset="-122"/>
                <a:ea typeface="Microsoft YaHei" panose="020B0503020204020204" pitchFamily="34" charset="-122"/>
                <a:sym typeface="+mn-ea"/>
              </a:rPr>
              <a:t>作者</a:t>
            </a:r>
            <a:r>
              <a:rPr lang="zh-CN" altLang="en-US" sz="2000" b="1" u="sng" dirty="0">
                <a:latin typeface="Microsoft YaHei" panose="020B0503020204020204" pitchFamily="34" charset="-122"/>
                <a:ea typeface="Microsoft YaHei" panose="020B0503020204020204" pitchFamily="34" charset="-122"/>
                <a:sym typeface="+mn-ea"/>
              </a:rPr>
              <a:t>已</a:t>
            </a:r>
            <a:r>
              <a:rPr lang="zh-CN" altLang="en-US" sz="2000" b="1" dirty="0">
                <a:latin typeface="Microsoft YaHei" panose="020B0503020204020204" pitchFamily="34" charset="-122"/>
                <a:ea typeface="Microsoft YaHei" panose="020B0503020204020204" pitchFamily="34" charset="-122"/>
                <a:sym typeface="+mn-ea"/>
              </a:rPr>
              <a:t>实质上</a:t>
            </a:r>
            <a:r>
              <a:rPr lang="zh-CN" altLang="en-US" sz="2000" b="1" u="sng" dirty="0">
                <a:latin typeface="Microsoft YaHei" panose="020B0503020204020204" pitchFamily="34" charset="-122"/>
                <a:ea typeface="Microsoft YaHei" panose="020B0503020204020204" pitchFamily="34" charset="-122"/>
                <a:sym typeface="+mn-ea"/>
              </a:rPr>
              <a:t>授权</a:t>
            </a:r>
            <a:r>
              <a:rPr lang="zh-CN" altLang="en-US" sz="2000" b="1" dirty="0">
                <a:latin typeface="Microsoft YaHei" panose="020B0503020204020204" pitchFamily="34" charset="-122"/>
                <a:ea typeface="Microsoft YaHei" panose="020B0503020204020204" pitchFamily="34" charset="-122"/>
                <a:sym typeface="+mn-ea"/>
              </a:rPr>
              <a:t>向网络公众传播这些作品</a:t>
            </a:r>
            <a:r>
              <a:rPr lang="zh-CN" altLang="en-US" sz="2000" dirty="0">
                <a:latin typeface="Microsoft YaHei" panose="020B0503020204020204" pitchFamily="34" charset="-122"/>
                <a:ea typeface="Microsoft YaHei" panose="020B0503020204020204" pitchFamily="34" charset="-122"/>
                <a:sym typeface="+mn-ea"/>
              </a:rPr>
              <a:t>。</a:t>
            </a:r>
            <a:r>
              <a:rPr lang="en-US" altLang="zh-CN" sz="2000" dirty="0">
                <a:latin typeface="Microsoft YaHei" panose="020B0503020204020204" pitchFamily="34" charset="-122"/>
                <a:ea typeface="Microsoft YaHei" panose="020B0503020204020204" pitchFamily="34" charset="-122"/>
                <a:sym typeface="+mn-ea"/>
              </a:rPr>
              <a:t>”</a:t>
            </a:r>
            <a:endParaRPr lang="hu-HU" sz="2000" dirty="0">
              <a:latin typeface="Microsoft YaHei" panose="020B0503020204020204" pitchFamily="34" charset="-122"/>
              <a:ea typeface="Microsoft YaHei" panose="020B0503020204020204" pitchFamily="34" charset="-122"/>
            </a:endParaRPr>
          </a:p>
          <a:p>
            <a:pPr marL="0" indent="0">
              <a:buFont typeface="Arial" panose="020B0604020202020204" pitchFamily="34" charset="0"/>
              <a:buNone/>
              <a:defRPr/>
            </a:pPr>
            <a:r>
              <a:rPr lang="en-GB" sz="2000" dirty="0">
                <a:latin typeface="Microsoft YaHei" panose="020B0503020204020204" pitchFamily="34" charset="-122"/>
                <a:ea typeface="Microsoft YaHei" panose="020B0503020204020204" pitchFamily="34" charset="-122"/>
              </a:rPr>
              <a:t> </a:t>
            </a:r>
            <a:endParaRPr lang="hu-HU" sz="2000" dirty="0">
              <a:latin typeface="Microsoft YaHei" panose="020B0503020204020204" pitchFamily="34" charset="-122"/>
              <a:ea typeface="Microsoft YaHei" panose="020B0503020204020204" pitchFamily="34" charset="-122"/>
            </a:endParaRPr>
          </a:p>
          <a:p>
            <a:pPr>
              <a:defRPr/>
            </a:pPr>
            <a:endParaRPr lang="hu-HU" altLang="hu-HU" sz="1400" dirty="0">
              <a:latin typeface="Microsoft YaHei" panose="020B0503020204020204" pitchFamily="34" charset="-122"/>
              <a:ea typeface="Microsoft YaHei" panose="020B0503020204020204" pitchFamily="34" charset="-122"/>
            </a:endParaRPr>
          </a:p>
          <a:p>
            <a:pPr>
              <a:defRPr/>
            </a:pPr>
            <a:endParaRPr lang="hu-HU" sz="2000"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a:latin typeface="Microsoft YaHei" panose="020B0503020204020204" pitchFamily="34" charset="-122"/>
                <a:ea typeface="Microsoft YaHei" panose="020B0503020204020204" pitchFamily="34" charset="-122"/>
                <a:sym typeface="+mn-ea"/>
              </a:rPr>
              <a:t>M. </a:t>
            </a:r>
            <a:r>
              <a:rPr lang="en-US" err="1">
                <a:latin typeface="Microsoft YaHei" panose="020B0503020204020204" pitchFamily="34" charset="-122"/>
                <a:ea typeface="Microsoft YaHei" panose="020B0503020204020204" pitchFamily="34" charset="-122"/>
                <a:sym typeface="+mn-ea"/>
              </a:rPr>
              <a:t>Ficsor</a:t>
            </a:r>
            <a:r>
              <a:rPr lang="zh-CN" altLang="en-US">
                <a:latin typeface="Microsoft YaHei" panose="020B0503020204020204" pitchFamily="34" charset="-122"/>
                <a:ea typeface="Microsoft YaHei" panose="020B0503020204020204" pitchFamily="34" charset="-122"/>
                <a:sym typeface="+mn-ea"/>
              </a:rPr>
              <a:t>，上海，</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a:latin typeface="Microsoft YaHei" panose="020B0503020204020204" pitchFamily="34" charset="-122"/>
                <a:ea typeface="Microsoft YaHei" panose="020B0503020204020204" pitchFamily="34" charset="-122"/>
                <a:sym typeface="+mn-ea"/>
              </a:rPr>
              <a:t>月</a:t>
            </a:r>
            <a:r>
              <a:rPr lang="en-US" altLang="zh-CN">
                <a:latin typeface="Microsoft YaHei" panose="020B0503020204020204" pitchFamily="34" charset="-122"/>
                <a:ea typeface="Microsoft YaHei" panose="020B0503020204020204" pitchFamily="34" charset="-122"/>
                <a:sym typeface="+mn-ea"/>
              </a:rPr>
              <a:t>22</a:t>
            </a:r>
            <a:r>
              <a:rPr lang="zh-CN" altLang="en-US">
                <a:latin typeface="Microsoft YaHei" panose="020B0503020204020204" pitchFamily="34" charset="-122"/>
                <a:ea typeface="Microsoft YaHei" panose="020B0503020204020204" pitchFamily="34" charset="-122"/>
                <a:sym typeface="+mn-ea"/>
              </a:rPr>
              <a:t>日</a:t>
            </a:r>
            <a:endParaRPr lang="hu-HU">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A516C748-7245-414C-B0BF-1332A22D9D6B}" type="slidenum">
              <a:rPr lang="hu-HU" smtClean="0">
                <a:latin typeface="Microsoft YaHei" panose="020B0503020204020204" pitchFamily="34" charset="-122"/>
                <a:ea typeface="Microsoft YaHei" panose="020B0503020204020204" pitchFamily="34" charset="-122"/>
              </a:rPr>
              <a:t>18</a:t>
            </a:fld>
            <a:endParaRPr lang="hu-HU">
              <a:latin typeface="Microsoft YaHei" panose="020B0503020204020204" pitchFamily="34" charset="-122"/>
              <a:ea typeface="Microsoft YaHei"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40000"/>
              <a:lumOff val="60000"/>
            </a:schemeClr>
          </a:solidFill>
          <a:ln>
            <a:solidFill>
              <a:schemeClr val="accent1"/>
            </a:solidFill>
          </a:ln>
        </p:spPr>
        <p:txBody>
          <a:bodyPr/>
          <a:lstStyle/>
          <a:p>
            <a:r>
              <a:rPr lang="zh-CN" altLang="hu-HU" sz="3600" b="1" dirty="0">
                <a:latin typeface="Microsoft YaHei" panose="020B0503020204020204" pitchFamily="34" charset="-122"/>
                <a:ea typeface="Microsoft YaHei" panose="020B0503020204020204" pitchFamily="34" charset="-122"/>
              </a:rPr>
              <a:t>欧盟法院真棒！</a:t>
            </a:r>
            <a:r>
              <a:rPr lang="hu-HU" sz="3600" b="1" i="1" dirty="0">
                <a:latin typeface="Microsoft YaHei" panose="020B0503020204020204" pitchFamily="34" charset="-122"/>
                <a:ea typeface="Microsoft YaHei" panose="020B0503020204020204" pitchFamily="34" charset="-122"/>
                <a:sym typeface="+mn-ea"/>
              </a:rPr>
              <a:t>Córdoba</a:t>
            </a:r>
            <a:r>
              <a:rPr lang="zh-CN" altLang="hu-HU" sz="3600" b="1" dirty="0">
                <a:latin typeface="Microsoft YaHei" panose="020B0503020204020204" pitchFamily="34" charset="-122"/>
                <a:ea typeface="Microsoft YaHei" panose="020B0503020204020204" pitchFamily="34" charset="-122"/>
                <a:sym typeface="+mn-ea"/>
              </a:rPr>
              <a:t>案件中</a:t>
            </a:r>
            <a:r>
              <a:rPr lang="zh-CN" altLang="hu-HU" sz="3600" b="1" dirty="0">
                <a:latin typeface="Microsoft YaHei" panose="020B0503020204020204" pitchFamily="34" charset="-122"/>
                <a:ea typeface="Microsoft YaHei" panose="020B0503020204020204" pitchFamily="34" charset="-122"/>
              </a:rPr>
              <a:t>实际拒绝采纳</a:t>
            </a:r>
            <a:r>
              <a:rPr lang="en-US" altLang="zh-CN" sz="3600" b="1" dirty="0">
                <a:latin typeface="Microsoft YaHei" panose="020B0503020204020204" pitchFamily="34" charset="-122"/>
                <a:ea typeface="Microsoft YaHei" panose="020B0503020204020204" pitchFamily="34" charset="-122"/>
              </a:rPr>
              <a:t>“</a:t>
            </a:r>
            <a:r>
              <a:rPr lang="zh-CN" altLang="en-US" sz="3600" b="1" dirty="0">
                <a:latin typeface="Microsoft YaHei" panose="020B0503020204020204" pitchFamily="34" charset="-122"/>
                <a:ea typeface="Microsoft YaHei" panose="020B0503020204020204" pitchFamily="34" charset="-122"/>
              </a:rPr>
              <a:t>新公众</a:t>
            </a:r>
            <a:r>
              <a:rPr lang="en-US" altLang="zh-CN" sz="3600" b="1" dirty="0">
                <a:latin typeface="Microsoft YaHei" panose="020B0503020204020204" pitchFamily="34" charset="-122"/>
                <a:ea typeface="Microsoft YaHei" panose="020B0503020204020204" pitchFamily="34" charset="-122"/>
              </a:rPr>
              <a:t>”</a:t>
            </a:r>
            <a:r>
              <a:rPr lang="zh-CN" altLang="en-US" sz="3600" b="1" dirty="0">
                <a:latin typeface="Microsoft YaHei" panose="020B0503020204020204" pitchFamily="34" charset="-122"/>
                <a:ea typeface="Microsoft YaHei" panose="020B0503020204020204" pitchFamily="34" charset="-122"/>
              </a:rPr>
              <a:t>理论（</a:t>
            </a:r>
            <a:r>
              <a:rPr lang="en-US" altLang="zh-CN" sz="3600" b="1" dirty="0">
                <a:latin typeface="Microsoft YaHei" panose="020B0503020204020204" pitchFamily="34" charset="-122"/>
                <a:ea typeface="Microsoft YaHei" panose="020B0503020204020204" pitchFamily="34" charset="-122"/>
              </a:rPr>
              <a:t>1</a:t>
            </a:r>
            <a:r>
              <a:rPr lang="zh-CN" altLang="en-US" sz="3600" b="1" dirty="0">
                <a:latin typeface="Microsoft YaHei" panose="020B0503020204020204" pitchFamily="34" charset="-122"/>
                <a:ea typeface="Microsoft YaHei" panose="020B0503020204020204" pitchFamily="34" charset="-122"/>
              </a:rPr>
              <a:t>）</a:t>
            </a:r>
          </a:p>
        </p:txBody>
      </p:sp>
      <p:sp>
        <p:nvSpPr>
          <p:cNvPr id="3" name="Tartalom helye 2"/>
          <p:cNvSpPr>
            <a:spLocks noGrp="1"/>
          </p:cNvSpPr>
          <p:nvPr>
            <p:ph idx="1"/>
          </p:nvPr>
        </p:nvSpPr>
        <p:spPr/>
        <p:txBody>
          <a:bodyPr/>
          <a:lstStyle/>
          <a:p>
            <a:pPr marL="0" indent="0">
              <a:buNone/>
            </a:pPr>
            <a:endParaRPr lang="hu-HU" sz="2000" b="1" dirty="0">
              <a:latin typeface="Microsoft YaHei" panose="020B0503020204020204" pitchFamily="34" charset="-122"/>
              <a:ea typeface="Microsoft YaHei" panose="020B0503020204020204" pitchFamily="34" charset="-122"/>
            </a:endParaRPr>
          </a:p>
          <a:p>
            <a:pPr marL="0" indent="0">
              <a:buNone/>
            </a:pPr>
            <a:r>
              <a:rPr lang="zh-CN" altLang="en-US" sz="2000" b="1" dirty="0">
                <a:latin typeface="Microsoft YaHei" panose="020B0503020204020204" pitchFamily="34" charset="-122"/>
                <a:ea typeface="Microsoft YaHei" panose="020B0503020204020204" pitchFamily="34" charset="-122"/>
              </a:rPr>
              <a:t>欧盟法院</a:t>
            </a:r>
            <a:r>
              <a:rPr lang="en-US" sz="2000" b="1" i="1" dirty="0">
                <a:latin typeface="Microsoft YaHei" panose="020B0503020204020204" pitchFamily="34" charset="-122"/>
                <a:ea typeface="Microsoft YaHei" panose="020B0503020204020204" pitchFamily="34" charset="-122"/>
                <a:sym typeface="+mn-ea"/>
              </a:rPr>
              <a:t>Land </a:t>
            </a:r>
            <a:r>
              <a:rPr lang="en-US" sz="2000" b="1" i="1" dirty="0" err="1">
                <a:latin typeface="Microsoft YaHei" panose="020B0503020204020204" pitchFamily="34" charset="-122"/>
                <a:ea typeface="Microsoft YaHei" panose="020B0503020204020204" pitchFamily="34" charset="-122"/>
                <a:sym typeface="+mn-ea"/>
              </a:rPr>
              <a:t>Nordrhein</a:t>
            </a:r>
            <a:r>
              <a:rPr lang="en-US" sz="2000" b="1" i="1" dirty="0">
                <a:latin typeface="Microsoft YaHei" panose="020B0503020204020204" pitchFamily="34" charset="-122"/>
                <a:ea typeface="Microsoft YaHei" panose="020B0503020204020204" pitchFamily="34" charset="-122"/>
                <a:sym typeface="+mn-ea"/>
              </a:rPr>
              <a:t> </a:t>
            </a:r>
            <a:r>
              <a:rPr lang="zh-CN" altLang="en-US" sz="2000" b="1" i="1" dirty="0">
                <a:latin typeface="Microsoft YaHei" panose="020B0503020204020204" pitchFamily="34" charset="-122"/>
                <a:ea typeface="Microsoft YaHei" panose="020B0503020204020204" pitchFamily="34" charset="-122"/>
                <a:sym typeface="+mn-ea"/>
              </a:rPr>
              <a:t>诉</a:t>
            </a:r>
            <a:r>
              <a:rPr lang="en-US" sz="2000" b="1" i="1" dirty="0">
                <a:latin typeface="Microsoft YaHei" panose="020B0503020204020204" pitchFamily="34" charset="-122"/>
                <a:ea typeface="Microsoft YaHei" panose="020B0503020204020204" pitchFamily="34" charset="-122"/>
                <a:sym typeface="+mn-ea"/>
              </a:rPr>
              <a:t> </a:t>
            </a:r>
            <a:r>
              <a:rPr lang="en-US" sz="2000" b="1" i="1" dirty="0" err="1">
                <a:latin typeface="Microsoft YaHei" panose="020B0503020204020204" pitchFamily="34" charset="-122"/>
                <a:ea typeface="Microsoft YaHei" panose="020B0503020204020204" pitchFamily="34" charset="-122"/>
                <a:sym typeface="+mn-ea"/>
              </a:rPr>
              <a:t>Westfalien</a:t>
            </a:r>
            <a:r>
              <a:rPr lang="zh-CN" altLang="en-US" sz="2000" b="1" dirty="0" err="1">
                <a:latin typeface="Microsoft YaHei" panose="020B0503020204020204" pitchFamily="34" charset="-122"/>
                <a:ea typeface="Microsoft YaHei" panose="020B0503020204020204" pitchFamily="34" charset="-122"/>
                <a:sym typeface="+mn-ea"/>
              </a:rPr>
              <a:t>诉</a:t>
            </a:r>
            <a:r>
              <a:rPr lang="en-US" sz="2000" b="1" i="1" dirty="0">
                <a:latin typeface="Microsoft YaHei" panose="020B0503020204020204" pitchFamily="34" charset="-122"/>
                <a:ea typeface="Microsoft YaHei" panose="020B0503020204020204" pitchFamily="34" charset="-122"/>
                <a:sym typeface="+mn-ea"/>
              </a:rPr>
              <a:t>Dirk </a:t>
            </a:r>
            <a:r>
              <a:rPr lang="en-US" sz="2000" b="1" i="1" dirty="0" err="1">
                <a:latin typeface="Microsoft YaHei" panose="020B0503020204020204" pitchFamily="34" charset="-122"/>
                <a:ea typeface="Microsoft YaHei" panose="020B0503020204020204" pitchFamily="34" charset="-122"/>
                <a:sym typeface="+mn-ea"/>
              </a:rPr>
              <a:t>Renkhoff</a:t>
            </a:r>
            <a:r>
              <a:rPr lang="zh-CN" altLang="en-US" sz="2000" b="1" dirty="0">
                <a:latin typeface="Microsoft YaHei" panose="020B0503020204020204" pitchFamily="34" charset="-122"/>
                <a:ea typeface="Microsoft YaHei" panose="020B0503020204020204" pitchFamily="34" charset="-122"/>
                <a:sym typeface="+mn-ea"/>
              </a:rPr>
              <a:t>案</a:t>
            </a:r>
            <a:r>
              <a:rPr lang="zh-CN" altLang="en-US" sz="2000" dirty="0">
                <a:latin typeface="Microsoft YaHei" panose="020B0503020204020204" pitchFamily="34" charset="-122"/>
                <a:ea typeface="Microsoft YaHei" panose="020B0503020204020204" pitchFamily="34" charset="-122"/>
                <a:sym typeface="+mn-ea"/>
              </a:rPr>
              <a:t>（案件编号： </a:t>
            </a:r>
            <a:r>
              <a:rPr lang="en-US" sz="2000" dirty="0">
                <a:latin typeface="Microsoft YaHei" panose="020B0503020204020204" pitchFamily="34" charset="-122"/>
                <a:ea typeface="Microsoft YaHei" panose="020B0503020204020204" pitchFamily="34" charset="-122"/>
                <a:sym typeface="+mn-ea"/>
              </a:rPr>
              <a:t>C-161/17</a:t>
            </a:r>
            <a:r>
              <a:rPr lang="zh-CN" altLang="en-US" sz="2000" dirty="0">
                <a:latin typeface="Microsoft YaHei" panose="020B0503020204020204" pitchFamily="34" charset="-122"/>
                <a:ea typeface="Microsoft YaHei" panose="020B0503020204020204" pitchFamily="34" charset="-122"/>
                <a:sym typeface="+mn-ea"/>
              </a:rPr>
              <a:t>）</a:t>
            </a:r>
            <a:r>
              <a:rPr lang="zh-CN" altLang="en-US" sz="2000" b="1" dirty="0">
                <a:latin typeface="Microsoft YaHei" panose="020B0503020204020204" pitchFamily="34" charset="-122"/>
                <a:ea typeface="Microsoft YaHei" panose="020B0503020204020204" pitchFamily="34" charset="-122"/>
                <a:sym typeface="+mn-ea"/>
              </a:rPr>
              <a:t>的判决</a:t>
            </a:r>
            <a:r>
              <a:rPr lang="en-US" altLang="zh-CN" sz="2000" dirty="0" err="1">
                <a:latin typeface="Microsoft YaHei" panose="020B0503020204020204" pitchFamily="34" charset="-122"/>
                <a:ea typeface="Microsoft YaHei" panose="020B0503020204020204" pitchFamily="34" charset="-122"/>
                <a:sym typeface="+mn-ea"/>
              </a:rPr>
              <a:t>——</a:t>
            </a:r>
            <a:r>
              <a:rPr lang="zh-CN" altLang="en-US" sz="2000" dirty="0">
                <a:latin typeface="Microsoft YaHei" panose="020B0503020204020204" pitchFamily="34" charset="-122"/>
                <a:ea typeface="Microsoft YaHei" panose="020B0503020204020204" pitchFamily="34" charset="-122"/>
                <a:sym typeface="+mn-ea"/>
              </a:rPr>
              <a:t>于</a:t>
            </a:r>
            <a:r>
              <a:rPr lang="en-US" altLang="zh-CN" sz="2000" dirty="0">
                <a:latin typeface="Microsoft YaHei" panose="020B0503020204020204" pitchFamily="34" charset="-122"/>
                <a:ea typeface="Microsoft YaHei" panose="020B0503020204020204" pitchFamily="34" charset="-122"/>
                <a:sym typeface="+mn-ea"/>
              </a:rPr>
              <a:t>2018</a:t>
            </a:r>
            <a:r>
              <a:rPr lang="zh-CN" altLang="en-US" sz="2000" dirty="0">
                <a:latin typeface="Microsoft YaHei" panose="020B0503020204020204" pitchFamily="34" charset="-122"/>
                <a:ea typeface="Microsoft YaHei" panose="020B0503020204020204" pitchFamily="34" charset="-122"/>
                <a:sym typeface="+mn-ea"/>
              </a:rPr>
              <a:t>年</a:t>
            </a:r>
            <a:r>
              <a:rPr lang="en-US" altLang="zh-CN" sz="2000" dirty="0">
                <a:latin typeface="Microsoft YaHei" panose="020B0503020204020204" pitchFamily="34" charset="-122"/>
                <a:ea typeface="Microsoft YaHei" panose="020B0503020204020204" pitchFamily="34" charset="-122"/>
                <a:sym typeface="+mn-ea"/>
              </a:rPr>
              <a:t>8</a:t>
            </a:r>
            <a:r>
              <a:rPr lang="zh-CN" altLang="en-US" sz="2000" dirty="0">
                <a:latin typeface="Microsoft YaHei" panose="020B0503020204020204" pitchFamily="34" charset="-122"/>
                <a:ea typeface="Microsoft YaHei" panose="020B0503020204020204" pitchFamily="34" charset="-122"/>
                <a:sym typeface="+mn-ea"/>
              </a:rPr>
              <a:t>月作出（涉及照片主题名为</a:t>
            </a:r>
            <a:r>
              <a:rPr lang="en-US" altLang="zh-CN" sz="2000" dirty="0" err="1">
                <a:latin typeface="Microsoft YaHei" panose="020B0503020204020204" pitchFamily="34" charset="-122"/>
                <a:ea typeface="Microsoft YaHei" panose="020B0503020204020204" pitchFamily="34" charset="-122"/>
                <a:sym typeface="+mn-ea"/>
              </a:rPr>
              <a:t>“</a:t>
            </a:r>
            <a:r>
              <a:rPr lang="en-US" sz="2000" b="1" i="1" dirty="0">
                <a:latin typeface="Microsoft YaHei" panose="020B0503020204020204" pitchFamily="34" charset="-122"/>
                <a:ea typeface="Microsoft YaHei" panose="020B0503020204020204" pitchFamily="34" charset="-122"/>
                <a:sym typeface="+mn-ea"/>
              </a:rPr>
              <a:t>C</a:t>
            </a:r>
            <a:r>
              <a:rPr lang="hu-HU" sz="2000" b="1" i="1" dirty="0">
                <a:latin typeface="Microsoft YaHei" panose="020B0503020204020204" pitchFamily="34" charset="-122"/>
                <a:ea typeface="Microsoft YaHei" panose="020B0503020204020204" pitchFamily="34" charset="-122"/>
                <a:sym typeface="+mn-ea"/>
              </a:rPr>
              <a:t>ó</a:t>
            </a:r>
            <a:r>
              <a:rPr lang="en-US" sz="2000" b="1" i="1" dirty="0" err="1">
                <a:latin typeface="Microsoft YaHei" panose="020B0503020204020204" pitchFamily="34" charset="-122"/>
                <a:ea typeface="Microsoft YaHei" panose="020B0503020204020204" pitchFamily="34" charset="-122"/>
                <a:sym typeface="+mn-ea"/>
              </a:rPr>
              <a:t>rdoba</a:t>
            </a:r>
            <a:r>
              <a:rPr lang="en-US" altLang="zh-CN" sz="2000" dirty="0" err="1">
                <a:latin typeface="Microsoft YaHei" panose="020B0503020204020204" pitchFamily="34" charset="-122"/>
                <a:ea typeface="Microsoft YaHei" panose="020B0503020204020204" pitchFamily="34" charset="-122"/>
                <a:sym typeface="+mn-ea"/>
              </a:rPr>
              <a:t>”</a:t>
            </a:r>
            <a:r>
              <a:rPr lang="zh-CN" altLang="en-US" sz="2000" dirty="0">
                <a:latin typeface="Microsoft YaHei" panose="020B0503020204020204" pitchFamily="34" charset="-122"/>
                <a:ea typeface="Microsoft YaHei" panose="020B0503020204020204" pitchFamily="34" charset="-122"/>
                <a:sym typeface="+mn-ea"/>
              </a:rPr>
              <a:t>的案件）：</a:t>
            </a:r>
            <a:endParaRPr lang="en-US" sz="2000" dirty="0">
              <a:latin typeface="Microsoft YaHei" panose="020B0503020204020204" pitchFamily="34" charset="-122"/>
              <a:ea typeface="Microsoft YaHei" panose="020B0503020204020204" pitchFamily="34" charset="-122"/>
            </a:endParaRPr>
          </a:p>
          <a:p>
            <a:pPr marL="363855" indent="0">
              <a:buNone/>
            </a:pPr>
            <a:r>
              <a:rPr lang="zh-CN" altLang="en-US" sz="2000" dirty="0">
                <a:latin typeface="Microsoft YaHei" panose="020B0503020204020204" pitchFamily="34" charset="-122"/>
                <a:ea typeface="Microsoft YaHei" panose="020B0503020204020204" pitchFamily="34" charset="-122"/>
              </a:rPr>
              <a:t>根据《</a:t>
            </a:r>
            <a:r>
              <a:rPr lang="en-US" altLang="zh-CN" sz="2000" dirty="0">
                <a:latin typeface="Microsoft YaHei" panose="020B0503020204020204" pitchFamily="34" charset="-122"/>
                <a:ea typeface="Microsoft YaHei" panose="020B0503020204020204" pitchFamily="34" charset="-122"/>
                <a:sym typeface="+mn-ea"/>
              </a:rPr>
              <a:t>2001</a:t>
            </a:r>
            <a:r>
              <a:rPr lang="zh-CN" altLang="en-US" sz="2000" dirty="0">
                <a:latin typeface="Microsoft YaHei" panose="020B0503020204020204" pitchFamily="34" charset="-122"/>
                <a:ea typeface="Microsoft YaHei" panose="020B0503020204020204" pitchFamily="34" charset="-122"/>
                <a:sym typeface="+mn-ea"/>
              </a:rPr>
              <a:t>年</a:t>
            </a:r>
            <a:r>
              <a:rPr lang="en-US" altLang="zh-CN" sz="2000" dirty="0">
                <a:latin typeface="Microsoft YaHei" panose="020B0503020204020204" pitchFamily="34" charset="-122"/>
                <a:ea typeface="Microsoft YaHei" panose="020B0503020204020204" pitchFamily="34" charset="-122"/>
                <a:sym typeface="+mn-ea"/>
              </a:rPr>
              <a:t>5</a:t>
            </a:r>
            <a:r>
              <a:rPr lang="zh-CN" altLang="en-US" sz="2000" dirty="0">
                <a:latin typeface="Microsoft YaHei" panose="020B0503020204020204" pitchFamily="34" charset="-122"/>
                <a:ea typeface="Microsoft YaHei" panose="020B0503020204020204" pitchFamily="34" charset="-122"/>
                <a:sym typeface="+mn-ea"/>
              </a:rPr>
              <a:t>月</a:t>
            </a:r>
            <a:r>
              <a:rPr lang="en-US" altLang="zh-CN" sz="2000" dirty="0">
                <a:latin typeface="Microsoft YaHei" panose="020B0503020204020204" pitchFamily="34" charset="-122"/>
                <a:ea typeface="Microsoft YaHei" panose="020B0503020204020204" pitchFamily="34" charset="-122"/>
                <a:sym typeface="+mn-ea"/>
              </a:rPr>
              <a:t>22</a:t>
            </a:r>
            <a:r>
              <a:rPr lang="zh-CN" altLang="en-US" sz="2000" dirty="0">
                <a:latin typeface="Microsoft YaHei" panose="020B0503020204020204" pitchFamily="34" charset="-122"/>
                <a:ea typeface="Microsoft YaHei" panose="020B0503020204020204" pitchFamily="34" charset="-122"/>
                <a:sym typeface="+mn-ea"/>
              </a:rPr>
              <a:t>日</a:t>
            </a:r>
            <a:r>
              <a:rPr lang="zh-CN" altLang="en-US" sz="2000" dirty="0">
                <a:latin typeface="Microsoft YaHei" panose="020B0503020204020204" pitchFamily="34" charset="-122"/>
                <a:ea typeface="Microsoft YaHei" panose="020B0503020204020204" pitchFamily="34" charset="-122"/>
              </a:rPr>
              <a:t>欧洲议会和欧洲理事会关于在信息化社会中统一版权及相关权利若干方面的</a:t>
            </a:r>
            <a:r>
              <a:rPr lang="en-GB" altLang="zh-CN" sz="2000" dirty="0">
                <a:latin typeface="Microsoft YaHei" panose="020B0503020204020204" pitchFamily="34" charset="-122"/>
                <a:ea typeface="Microsoft YaHei" panose="020B0503020204020204" pitchFamily="34" charset="-122"/>
                <a:sym typeface="+mn-ea"/>
              </a:rPr>
              <a:t>第2001/29</a:t>
            </a:r>
            <a:r>
              <a:rPr lang="en-US" altLang="en-GB" sz="2000" dirty="0">
                <a:latin typeface="Microsoft YaHei" panose="020B0503020204020204" pitchFamily="34" charset="-122"/>
                <a:ea typeface="Microsoft YaHei" panose="020B0503020204020204" pitchFamily="34" charset="-122"/>
                <a:sym typeface="+mn-ea"/>
              </a:rPr>
              <a:t>/EC</a:t>
            </a:r>
            <a:r>
              <a:rPr lang="en-GB" altLang="zh-CN" sz="2000" dirty="0" err="1">
                <a:latin typeface="Microsoft YaHei" panose="020B0503020204020204" pitchFamily="34" charset="-122"/>
                <a:ea typeface="Microsoft YaHei" panose="020B0503020204020204" pitchFamily="34" charset="-122"/>
                <a:sym typeface="+mn-ea"/>
              </a:rPr>
              <a:t>号指令</a:t>
            </a:r>
            <a:r>
              <a:rPr lang="en-GB" altLang="zh-CN" sz="2000" dirty="0">
                <a:latin typeface="Microsoft YaHei" panose="020B0503020204020204" pitchFamily="34" charset="-122"/>
                <a:ea typeface="Microsoft YaHei" panose="020B0503020204020204" pitchFamily="34" charset="-122"/>
                <a:sym typeface="+mn-ea"/>
              </a:rPr>
              <a:t> </a:t>
            </a:r>
            <a:r>
              <a:rPr lang="en-GB" sz="2000" dirty="0">
                <a:latin typeface="Microsoft YaHei" panose="020B0503020204020204" pitchFamily="34" charset="-122"/>
                <a:ea typeface="Microsoft YaHei" panose="020B0503020204020204" pitchFamily="34" charset="-122"/>
                <a:sym typeface="+mn-ea"/>
              </a:rPr>
              <a:t>》</a:t>
            </a:r>
            <a:r>
              <a:rPr lang="zh-CN" altLang="en-GB" sz="2000" dirty="0">
                <a:latin typeface="Microsoft YaHei" panose="020B0503020204020204" pitchFamily="34" charset="-122"/>
                <a:ea typeface="Microsoft YaHei" panose="020B0503020204020204" pitchFamily="34" charset="-122"/>
                <a:sym typeface="+mn-ea"/>
              </a:rPr>
              <a:t>中第</a:t>
            </a:r>
            <a:r>
              <a:rPr lang="en-US" altLang="zh-CN" sz="2000" dirty="0">
                <a:latin typeface="Microsoft YaHei" panose="020B0503020204020204" pitchFamily="34" charset="-122"/>
                <a:ea typeface="Microsoft YaHei" panose="020B0503020204020204" pitchFamily="34" charset="-122"/>
                <a:sym typeface="+mn-ea"/>
              </a:rPr>
              <a:t>3</a:t>
            </a:r>
            <a:r>
              <a:rPr lang="zh-CN" altLang="en-US" sz="2000" dirty="0">
                <a:latin typeface="Microsoft YaHei" panose="020B0503020204020204" pitchFamily="34" charset="-122"/>
                <a:ea typeface="Microsoft YaHei" panose="020B0503020204020204" pitchFamily="34" charset="-122"/>
                <a:sym typeface="+mn-ea"/>
              </a:rPr>
              <a:t>（</a:t>
            </a:r>
            <a:r>
              <a:rPr lang="en-US" altLang="zh-CN" sz="2000" dirty="0">
                <a:latin typeface="Microsoft YaHei" panose="020B0503020204020204" pitchFamily="34" charset="-122"/>
                <a:ea typeface="Microsoft YaHei" panose="020B0503020204020204" pitchFamily="34" charset="-122"/>
                <a:sym typeface="+mn-ea"/>
              </a:rPr>
              <a:t>1</a:t>
            </a:r>
            <a:r>
              <a:rPr lang="zh-CN" altLang="en-US" sz="2000" dirty="0">
                <a:latin typeface="Microsoft YaHei" panose="020B0503020204020204" pitchFamily="34" charset="-122"/>
                <a:ea typeface="Microsoft YaHei" panose="020B0503020204020204" pitchFamily="34" charset="-122"/>
                <a:sym typeface="+mn-ea"/>
              </a:rPr>
              <a:t>）条的含义，</a:t>
            </a:r>
            <a:r>
              <a:rPr lang="en-US"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向公众传播</a:t>
            </a: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的概念必须阐释如下，即</a:t>
            </a:r>
            <a:r>
              <a:rPr lang="zh-CN" altLang="en-US" sz="2000" b="1" dirty="0">
                <a:latin typeface="Microsoft YaHei" panose="020B0503020204020204" pitchFamily="34" charset="-122"/>
                <a:ea typeface="Microsoft YaHei" panose="020B0503020204020204" pitchFamily="34" charset="-122"/>
                <a:sym typeface="+mn-ea"/>
              </a:rPr>
              <a:t>“向公众传播”包括在未设限防止照片被下载且在一网站取得版权所有者同意的情况下，在另一网站上发布此前发过的照片。</a:t>
            </a:r>
            <a:endParaRPr lang="en-US" sz="2000" b="1" dirty="0">
              <a:latin typeface="Microsoft YaHei" panose="020B0503020204020204" pitchFamily="34" charset="-122"/>
              <a:ea typeface="Microsoft YaHei" panose="020B0503020204020204" pitchFamily="34" charset="-122"/>
            </a:endParaRPr>
          </a:p>
          <a:p>
            <a:endParaRPr lang="hu-HU"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19</a:t>
            </a:fld>
            <a:endParaRPr lang="hu-HU"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4882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a:latin typeface="Microsoft YaHei" panose="020B0503020204020204" pitchFamily="34" charset="-122"/>
                <a:ea typeface="Microsoft YaHei" panose="020B0503020204020204" pitchFamily="34" charset="-122"/>
              </a:rPr>
              <a:t>M. </a:t>
            </a:r>
            <a:r>
              <a:rPr lang="en-US" err="1">
                <a:latin typeface="Microsoft YaHei" panose="020B0503020204020204" pitchFamily="34" charset="-122"/>
                <a:ea typeface="Microsoft YaHei" panose="020B0503020204020204" pitchFamily="34" charset="-122"/>
              </a:rPr>
              <a:t>Ficsor</a:t>
            </a:r>
            <a:r>
              <a:rPr lang="hu-HU">
                <a:latin typeface="Microsoft YaHei" panose="020B0503020204020204" pitchFamily="34" charset="-122"/>
                <a:ea typeface="Microsoft YaHei" panose="020B0503020204020204" pitchFamily="34" charset="-122"/>
              </a:rPr>
              <a:t>，上海，2018年11月22日</a:t>
            </a:r>
          </a:p>
        </p:txBody>
      </p:sp>
      <p:sp>
        <p:nvSpPr>
          <p:cNvPr id="3" name="Dia számának helye 2"/>
          <p:cNvSpPr>
            <a:spLocks noGrp="1"/>
          </p:cNvSpPr>
          <p:nvPr>
            <p:ph type="sldNum" sz="quarter" idx="12"/>
          </p:nvPr>
        </p:nvSpPr>
        <p:spPr/>
        <p:txBody>
          <a:bodyPr/>
          <a:lstStyle/>
          <a:p>
            <a:pPr>
              <a:defRPr/>
            </a:pPr>
            <a:fld id="{1D9A58F4-C18D-421C-825C-426790479AB1}" type="slidenum">
              <a:rPr lang="hu-HU" smtClean="0">
                <a:latin typeface="Microsoft YaHei" panose="020B0503020204020204" pitchFamily="34" charset="-122"/>
                <a:ea typeface="Microsoft YaHei" panose="020B0503020204020204" pitchFamily="34" charset="-122"/>
              </a:rPr>
              <a:t>2</a:t>
            </a:fld>
            <a:endParaRPr lang="hu-HU">
              <a:latin typeface="Microsoft YaHei" panose="020B0503020204020204" pitchFamily="34" charset="-122"/>
              <a:ea typeface="Microsoft YaHei" panose="020B0503020204020204" pitchFamily="34" charset="-122"/>
            </a:endParaRPr>
          </a:p>
        </p:txBody>
      </p:sp>
      <p:pic>
        <p:nvPicPr>
          <p:cNvPr id="5" name="Kép 4" descr="Képtalálat a következőre: „Professor Zheng Chengsi”">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4845" y="404664"/>
            <a:ext cx="2952328" cy="4056016"/>
          </a:xfrm>
          <a:prstGeom prst="rect">
            <a:avLst/>
          </a:prstGeom>
          <a:noFill/>
          <a:ln>
            <a:noFill/>
          </a:ln>
        </p:spPr>
      </p:pic>
      <p:pic>
        <p:nvPicPr>
          <p:cNvPr id="6" name="Kép 5" descr="Képtalálat a következőre: „Professor Guo Shoukang”">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4664"/>
            <a:ext cx="2952328" cy="4058585"/>
          </a:xfrm>
          <a:prstGeom prst="rect">
            <a:avLst/>
          </a:prstGeom>
          <a:noFill/>
          <a:ln>
            <a:solidFill>
              <a:schemeClr val="tx1"/>
            </a:solidFill>
          </a:ln>
        </p:spPr>
      </p:pic>
      <p:sp>
        <p:nvSpPr>
          <p:cNvPr id="7" name="Szövegdoboz 6"/>
          <p:cNvSpPr txBox="1"/>
          <p:nvPr/>
        </p:nvSpPr>
        <p:spPr>
          <a:xfrm>
            <a:off x="324163" y="5157192"/>
            <a:ext cx="8496944" cy="769441"/>
          </a:xfrm>
          <a:prstGeom prst="rect">
            <a:avLst/>
          </a:prstGeom>
          <a:noFill/>
        </p:spPr>
        <p:txBody>
          <a:bodyPr wrap="square" rtlCol="0">
            <a:spAutoFit/>
          </a:bodyPr>
          <a:lstStyle/>
          <a:p>
            <a:pPr algn="ctr"/>
            <a:r>
              <a:rPr lang="zh-CN" altLang="en-US" sz="2200" b="1" dirty="0">
                <a:latin typeface="Microsoft YaHei" panose="020B0503020204020204" pitchFamily="34" charset="-122"/>
                <a:ea typeface="Microsoft YaHei" panose="020B0503020204020204" pitchFamily="34" charset="-122"/>
              </a:rPr>
              <a:t>谨以此纪念并致敬两位中国和国际知识产权法的伟大人物、杰出学者、我的忠实友人</a:t>
            </a:r>
          </a:p>
        </p:txBody>
      </p:sp>
      <p:sp>
        <p:nvSpPr>
          <p:cNvPr id="8" name="Szövegdoboz 7"/>
          <p:cNvSpPr txBox="1"/>
          <p:nvPr/>
        </p:nvSpPr>
        <p:spPr>
          <a:xfrm>
            <a:off x="1509803" y="4463395"/>
            <a:ext cx="1586230" cy="429895"/>
          </a:xfrm>
          <a:prstGeom prst="rect">
            <a:avLst/>
          </a:prstGeom>
          <a:noFill/>
        </p:spPr>
        <p:txBody>
          <a:bodyPr wrap="none" rtlCol="0">
            <a:spAutoFit/>
          </a:bodyPr>
          <a:lstStyle/>
          <a:p>
            <a:pPr algn="l"/>
            <a:r>
              <a:rPr lang="hu-HU" sz="2200" b="1">
                <a:latin typeface="Microsoft YaHei" panose="020B0503020204020204" pitchFamily="34" charset="-122"/>
                <a:ea typeface="Microsoft YaHei" panose="020B0503020204020204" pitchFamily="34" charset="-122"/>
              </a:rPr>
              <a:t>郑成思教授</a:t>
            </a:r>
          </a:p>
        </p:txBody>
      </p:sp>
      <p:sp>
        <p:nvSpPr>
          <p:cNvPr id="9" name="Szövegdoboz 8"/>
          <p:cNvSpPr txBox="1"/>
          <p:nvPr/>
        </p:nvSpPr>
        <p:spPr>
          <a:xfrm>
            <a:off x="4716016" y="4463395"/>
            <a:ext cx="2952328" cy="429895"/>
          </a:xfrm>
          <a:prstGeom prst="rect">
            <a:avLst/>
          </a:prstGeom>
          <a:noFill/>
        </p:spPr>
        <p:txBody>
          <a:bodyPr wrap="square" rtlCol="0">
            <a:spAutoFit/>
          </a:bodyPr>
          <a:lstStyle/>
          <a:p>
            <a:pPr algn="ctr"/>
            <a:r>
              <a:rPr lang="hu-HU" sz="2200" b="1" err="1">
                <a:latin typeface="Microsoft YaHei" panose="020B0503020204020204" pitchFamily="34" charset="-122"/>
                <a:ea typeface="Microsoft YaHei" panose="020B0503020204020204" pitchFamily="34" charset="-122"/>
              </a:rPr>
              <a:t>郭</a:t>
            </a:r>
            <a:r>
              <a:rPr lang="zh-CN" altLang="hu-HU" sz="2200" b="1">
                <a:latin typeface="Microsoft YaHei" panose="020B0503020204020204" pitchFamily="34" charset="-122"/>
                <a:ea typeface="Microsoft YaHei" panose="020B0503020204020204" pitchFamily="34" charset="-122"/>
              </a:rPr>
              <a:t>寿</a:t>
            </a:r>
            <a:r>
              <a:rPr lang="hu-HU" sz="2200" b="1" err="1">
                <a:latin typeface="Microsoft YaHei" panose="020B0503020204020204" pitchFamily="34" charset="-122"/>
                <a:ea typeface="Microsoft YaHei" panose="020B0503020204020204" pitchFamily="34" charset="-122"/>
              </a:rPr>
              <a:t>康教授</a:t>
            </a:r>
            <a:endParaRPr lang="hu-HU" sz="2200" b="1">
              <a:latin typeface="Microsoft YaHei" panose="020B0503020204020204" pitchFamily="34" charset="-122"/>
              <a:ea typeface="Microsoft YaHei"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rPr>
              <a:t>欧盟法院关于主动</a:t>
            </a:r>
            <a:r>
              <a:rPr lang="zh-CN" altLang="en-US" sz="3600" b="1" dirty="0">
                <a:latin typeface="Microsoft YaHei" panose="020B0503020204020204" pitchFamily="34" charset="-122"/>
                <a:ea typeface="Microsoft YaHei" panose="020B0503020204020204" pitchFamily="34" charset="-122"/>
              </a:rPr>
              <a:t>（</a:t>
            </a:r>
            <a:r>
              <a:rPr lang="zh-CN" altLang="hu-HU" sz="3600" b="1" dirty="0">
                <a:latin typeface="Microsoft YaHei" panose="020B0503020204020204" pitchFamily="34" charset="-122"/>
                <a:ea typeface="Microsoft YaHei" panose="020B0503020204020204" pitchFamily="34" charset="-122"/>
              </a:rPr>
              <a:t>非法</a:t>
            </a:r>
            <a:r>
              <a:rPr lang="zh-CN" altLang="en-US" sz="3600" b="1" dirty="0">
                <a:latin typeface="Microsoft YaHei" panose="020B0503020204020204" pitchFamily="34" charset="-122"/>
                <a:ea typeface="Microsoft YaHei" panose="020B0503020204020204" pitchFamily="34" charset="-122"/>
              </a:rPr>
              <a:t>）</a:t>
            </a:r>
            <a:r>
              <a:rPr lang="zh-CN" altLang="hu-HU" sz="3600" b="1" dirty="0">
                <a:latin typeface="Microsoft YaHei" panose="020B0503020204020204" pitchFamily="34" charset="-122"/>
                <a:ea typeface="Microsoft YaHei" panose="020B0503020204020204" pitchFamily="34" charset="-122"/>
              </a:rPr>
              <a:t>中间服务提供者的观点</a:t>
            </a:r>
            <a:r>
              <a:rPr lang="zh-CN" altLang="en-US" sz="3600" b="1" dirty="0">
                <a:latin typeface="Microsoft YaHei" panose="020B0503020204020204" pitchFamily="34" charset="-122"/>
                <a:ea typeface="Microsoft YaHei" panose="020B0503020204020204" pitchFamily="34" charset="-122"/>
              </a:rPr>
              <a:t>（</a:t>
            </a:r>
            <a:r>
              <a:rPr lang="en-US" altLang="zh-CN" sz="3600" b="1" dirty="0">
                <a:latin typeface="Microsoft YaHei" panose="020B0503020204020204" pitchFamily="34" charset="-122"/>
                <a:ea typeface="Microsoft YaHei" panose="020B0503020204020204" pitchFamily="34" charset="-122"/>
              </a:rPr>
              <a:t>1</a:t>
            </a:r>
            <a:r>
              <a:rPr lang="zh-CN" altLang="en-US" sz="3600" b="1" dirty="0">
                <a:latin typeface="Microsoft YaHei" panose="020B0503020204020204" pitchFamily="34" charset="-122"/>
                <a:ea typeface="Microsoft YaHei" panose="020B0503020204020204" pitchFamily="34" charset="-122"/>
              </a:rPr>
              <a:t>）</a:t>
            </a:r>
          </a:p>
        </p:txBody>
      </p:sp>
      <p:sp>
        <p:nvSpPr>
          <p:cNvPr id="3" name="Tartalom helye 2"/>
          <p:cNvSpPr>
            <a:spLocks noGrp="1"/>
          </p:cNvSpPr>
          <p:nvPr>
            <p:ph idx="1"/>
          </p:nvPr>
        </p:nvSpPr>
        <p:spPr/>
        <p:txBody>
          <a:bodyPr/>
          <a:lstStyle/>
          <a:p>
            <a:pPr marL="0" indent="0">
              <a:buNone/>
            </a:pPr>
            <a:r>
              <a:rPr lang="zh-CN" altLang="hu-HU" sz="2000" b="1" dirty="0">
                <a:latin typeface="Microsoft YaHei" panose="020B0503020204020204" pitchFamily="34" charset="-122"/>
                <a:ea typeface="Microsoft YaHei" panose="020B0503020204020204" pitchFamily="34" charset="-122"/>
              </a:rPr>
              <a:t>欧盟法院对欧莱雅案件</a:t>
            </a:r>
            <a:r>
              <a:rPr lang="zh-CN" altLang="en-US" sz="2000" b="1" dirty="0">
                <a:latin typeface="Microsoft YaHei" panose="020B0503020204020204" pitchFamily="34" charset="-122"/>
                <a:ea typeface="Microsoft YaHei" panose="020B0503020204020204" pitchFamily="34" charset="-122"/>
                <a:sym typeface="+mn-ea"/>
              </a:rPr>
              <a:t>（案件编号： </a:t>
            </a:r>
            <a:r>
              <a:rPr lang="hu-HU" sz="2000" b="1" dirty="0">
                <a:latin typeface="Microsoft YaHei" panose="020B0503020204020204" pitchFamily="34" charset="-122"/>
                <a:ea typeface="Microsoft YaHei" panose="020B0503020204020204" pitchFamily="34" charset="-122"/>
                <a:sym typeface="+mn-ea"/>
              </a:rPr>
              <a:t>C-324/09</a:t>
            </a:r>
            <a:r>
              <a:rPr lang="zh-CN" altLang="en-US" sz="2000" b="1" dirty="0">
                <a:latin typeface="Microsoft YaHei" panose="020B0503020204020204" pitchFamily="34" charset="-122"/>
                <a:ea typeface="Microsoft YaHei" panose="020B0503020204020204" pitchFamily="34" charset="-122"/>
                <a:sym typeface="+mn-ea"/>
              </a:rPr>
              <a:t>）</a:t>
            </a:r>
            <a:r>
              <a:rPr lang="zh-CN" altLang="hu-HU" sz="2000" b="1" dirty="0">
                <a:latin typeface="Microsoft YaHei" panose="020B0503020204020204" pitchFamily="34" charset="-122"/>
                <a:ea typeface="Microsoft YaHei" panose="020B0503020204020204" pitchFamily="34" charset="-122"/>
              </a:rPr>
              <a:t>的判决综述</a:t>
            </a:r>
            <a:r>
              <a:rPr lang="zh-CN" altLang="en-US" sz="2000" b="1" dirty="0">
                <a:latin typeface="Microsoft YaHei" panose="020B0503020204020204" pitchFamily="34" charset="-122"/>
                <a:ea typeface="Microsoft YaHei" panose="020B0503020204020204" pitchFamily="34" charset="-122"/>
              </a:rPr>
              <a:t>：</a:t>
            </a:r>
            <a:r>
              <a:rPr lang="hu-HU" sz="2000" b="1" dirty="0">
                <a:latin typeface="Microsoft YaHei" panose="020B0503020204020204" pitchFamily="34" charset="-122"/>
                <a:ea typeface="Microsoft YaHei" panose="020B0503020204020204" pitchFamily="34" charset="-122"/>
              </a:rPr>
              <a:t> </a:t>
            </a:r>
          </a:p>
          <a:p>
            <a:pPr marL="0" indent="0">
              <a:buNone/>
            </a:pPr>
            <a:endParaRPr lang="hu-HU" sz="1800" b="1" dirty="0">
              <a:latin typeface="Microsoft YaHei" panose="020B0503020204020204" pitchFamily="34" charset="-122"/>
              <a:ea typeface="Microsoft YaHei" panose="020B0503020204020204" pitchFamily="34" charset="-122"/>
            </a:endParaRPr>
          </a:p>
          <a:p>
            <a:pPr marL="400050" lvl="1" indent="0">
              <a:buNone/>
            </a:pPr>
            <a:r>
              <a:rPr lang="hu-HU" sz="2000" dirty="0">
                <a:latin typeface="Microsoft YaHei" panose="020B0503020204020204" pitchFamily="34" charset="-122"/>
                <a:ea typeface="Microsoft YaHei" panose="020B0503020204020204" pitchFamily="34" charset="-122"/>
              </a:rPr>
              <a:t>6.</a:t>
            </a:r>
            <a:r>
              <a:rPr lang="zh-CN" altLang="en-US" sz="2000" dirty="0">
                <a:latin typeface="Microsoft YaHei" panose="020B0503020204020204" pitchFamily="34" charset="-122"/>
                <a:ea typeface="Microsoft YaHei" panose="020B0503020204020204" pitchFamily="34" charset="-122"/>
              </a:rPr>
              <a:t>《2000年6月8日欧洲议会及欧洲理事会关于共同体内部市场的信息社会服务，尤其是电子商务的若干法律方面的第2000/3l/EC号指令》</a:t>
            </a:r>
            <a:r>
              <a:rPr lang="zh-CN" altLang="en-US" sz="2000" dirty="0">
                <a:latin typeface="Microsoft YaHei" panose="020B0503020204020204" pitchFamily="34" charset="-122"/>
                <a:ea typeface="Microsoft YaHei" panose="020B0503020204020204" pitchFamily="34" charset="-122"/>
                <a:sym typeface="+mn-ea"/>
              </a:rPr>
              <a:t>（</a:t>
            </a:r>
            <a:r>
              <a:rPr lang="en-US" altLang="zh-CN" sz="2000" dirty="0">
                <a:latin typeface="Microsoft YaHei" panose="020B0503020204020204" pitchFamily="34" charset="-122"/>
                <a:ea typeface="Microsoft YaHei" panose="020B0503020204020204" pitchFamily="34" charset="-122"/>
                <a:sym typeface="+mn-ea"/>
              </a:rPr>
              <a:t>‘</a:t>
            </a:r>
            <a:r>
              <a:rPr lang="zh-CN" altLang="en-US" sz="2000" dirty="0">
                <a:latin typeface="Microsoft YaHei" panose="020B0503020204020204" pitchFamily="34" charset="-122"/>
                <a:ea typeface="Microsoft YaHei" panose="020B0503020204020204" pitchFamily="34" charset="-122"/>
                <a:sym typeface="+mn-ea"/>
              </a:rPr>
              <a:t>电子商务指令</a:t>
            </a:r>
            <a:r>
              <a:rPr lang="en-US" altLang="zh-CN" sz="2000" dirty="0">
                <a:latin typeface="Microsoft YaHei" panose="020B0503020204020204" pitchFamily="34" charset="-122"/>
                <a:ea typeface="Microsoft YaHei" panose="020B0503020204020204" pitchFamily="34" charset="-122"/>
                <a:sym typeface="+mn-ea"/>
              </a:rPr>
              <a:t>’</a:t>
            </a:r>
            <a:r>
              <a:rPr lang="zh-CN" altLang="en-US" sz="2000" dirty="0">
                <a:latin typeface="Microsoft YaHei" panose="020B0503020204020204" pitchFamily="34" charset="-122"/>
                <a:ea typeface="Microsoft YaHei" panose="020B0503020204020204" pitchFamily="34" charset="-122"/>
                <a:sym typeface="+mn-ea"/>
              </a:rPr>
              <a:t>）</a:t>
            </a:r>
            <a:r>
              <a:rPr lang="zh-CN" altLang="en-US"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14</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）条必须阐释为适用于</a:t>
            </a:r>
            <a:r>
              <a:rPr lang="zh-CN" altLang="en-US" sz="2000" dirty="0">
                <a:latin typeface="Microsoft YaHei" panose="020B0503020204020204" pitchFamily="34" charset="-122"/>
                <a:ea typeface="Microsoft YaHei" panose="020B0503020204020204" pitchFamily="34" charset="-122"/>
              </a:rPr>
              <a:t>网络市场运营商。</a:t>
            </a:r>
            <a:r>
              <a:rPr lang="zh-CN" altLang="en-US" sz="2000" b="1" dirty="0">
                <a:latin typeface="Microsoft YaHei" panose="020B0503020204020204" pitchFamily="34" charset="-122"/>
                <a:ea typeface="Microsoft YaHei" panose="020B0503020204020204" pitchFamily="34" charset="-122"/>
              </a:rPr>
              <a:t>在该市场，运营商未能</a:t>
            </a:r>
            <a:r>
              <a:rPr lang="zh-CN" altLang="en-US" sz="2000" dirty="0">
                <a:latin typeface="Microsoft YaHei" panose="020B0503020204020204" pitchFamily="34" charset="-122"/>
                <a:ea typeface="Microsoft YaHei" panose="020B0503020204020204" pitchFamily="34" charset="-122"/>
              </a:rPr>
              <a:t>在了解和控制存储数据方面</a:t>
            </a:r>
            <a:r>
              <a:rPr lang="zh-CN" altLang="en-US" sz="2000" b="1" dirty="0">
                <a:latin typeface="Microsoft YaHei" panose="020B0503020204020204" pitchFamily="34" charset="-122"/>
                <a:ea typeface="Microsoft YaHei" panose="020B0503020204020204" pitchFamily="34" charset="-122"/>
              </a:rPr>
              <a:t>发挥主动作用。</a:t>
            </a:r>
            <a:endParaRPr lang="en-US" sz="2000" dirty="0">
              <a:latin typeface="Microsoft YaHei" panose="020B0503020204020204" pitchFamily="34" charset="-122"/>
              <a:ea typeface="Microsoft YaHei" panose="020B0503020204020204" pitchFamily="34" charset="-122"/>
            </a:endParaRPr>
          </a:p>
          <a:p>
            <a:pPr marL="400050" lvl="1" indent="0">
              <a:buNone/>
            </a:pPr>
            <a:r>
              <a:rPr lang="zh-CN" altLang="en-US" sz="2000" dirty="0">
                <a:latin typeface="Microsoft YaHei" panose="020B0503020204020204" pitchFamily="34" charset="-122"/>
                <a:ea typeface="Microsoft YaHei" panose="020B0503020204020204" pitchFamily="34" charset="-122"/>
                <a:sym typeface="+mn-ea"/>
              </a:rPr>
              <a:t>运营商在</a:t>
            </a:r>
            <a:r>
              <a:rPr lang="zh-CN" altLang="en-US" sz="2000" b="1" dirty="0">
                <a:latin typeface="Microsoft YaHei" panose="020B0503020204020204" pitchFamily="34" charset="-122"/>
                <a:ea typeface="Microsoft YaHei" panose="020B0503020204020204" pitchFamily="34" charset="-122"/>
                <a:sym typeface="+mn-ea"/>
              </a:rPr>
              <a:t>提供相关销售活动的展示优化或推广协助时发挥了主动作用。</a:t>
            </a:r>
            <a:endParaRPr lang="zh-CN" altLang="en-US" sz="2000" b="1" dirty="0">
              <a:latin typeface="Microsoft YaHei" panose="020B0503020204020204" pitchFamily="34" charset="-122"/>
              <a:ea typeface="Microsoft YaHei" panose="020B0503020204020204" pitchFamily="34" charset="-122"/>
            </a:endParaRPr>
          </a:p>
          <a:p>
            <a:pPr marL="400050" lvl="1" indent="0">
              <a:buNone/>
            </a:pPr>
            <a:endParaRPr lang="en-US" altLang="zh-CN" sz="2000" b="1"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20</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675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欧盟法院关于主动</a:t>
            </a:r>
            <a:r>
              <a:rPr lang="zh-CN" altLang="en-US" sz="3600" b="1" dirty="0">
                <a:latin typeface="Microsoft YaHei" panose="020B0503020204020204" pitchFamily="34" charset="-122"/>
                <a:ea typeface="Microsoft YaHei" panose="020B0503020204020204" pitchFamily="34" charset="-122"/>
                <a:sym typeface="+mn-ea"/>
              </a:rPr>
              <a:t>（</a:t>
            </a:r>
            <a:r>
              <a:rPr lang="zh-CN" altLang="hu-HU" sz="3600" b="1" dirty="0">
                <a:latin typeface="Microsoft YaHei" panose="020B0503020204020204" pitchFamily="34" charset="-122"/>
                <a:ea typeface="Microsoft YaHei" panose="020B0503020204020204" pitchFamily="34" charset="-122"/>
                <a:sym typeface="+mn-ea"/>
              </a:rPr>
              <a:t>非法</a:t>
            </a:r>
            <a:r>
              <a:rPr lang="zh-CN" altLang="en-US" sz="3600" b="1" dirty="0">
                <a:latin typeface="Microsoft YaHei" panose="020B0503020204020204" pitchFamily="34" charset="-122"/>
                <a:ea typeface="Microsoft YaHei" panose="020B0503020204020204" pitchFamily="34" charset="-122"/>
                <a:sym typeface="+mn-ea"/>
              </a:rPr>
              <a:t>）</a:t>
            </a:r>
            <a:r>
              <a:rPr lang="zh-CN" altLang="hu-HU" sz="3600" b="1" dirty="0">
                <a:latin typeface="Microsoft YaHei" panose="020B0503020204020204" pitchFamily="34" charset="-122"/>
                <a:ea typeface="Microsoft YaHei" panose="020B0503020204020204" pitchFamily="34" charset="-122"/>
                <a:sym typeface="+mn-ea"/>
              </a:rPr>
              <a:t>中间服务提供者的观点</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2</a:t>
            </a:r>
            <a:r>
              <a:rPr lang="zh-CN" altLang="en-US" sz="3600" b="1" dirty="0">
                <a:latin typeface="Microsoft YaHei" panose="020B0503020204020204" pitchFamily="34" charset="-122"/>
                <a:ea typeface="Microsoft YaHei" panose="020B0503020204020204" pitchFamily="34" charset="-122"/>
                <a:sym typeface="+mn-ea"/>
              </a:rPr>
              <a:t>）</a:t>
            </a:r>
            <a:endParaRPr lang="hu-HU" sz="3600"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p:txBody>
          <a:bodyPr/>
          <a:lstStyle/>
          <a:p>
            <a:pPr marL="0" indent="0">
              <a:buNone/>
            </a:pPr>
            <a:endParaRPr lang="hu-HU" sz="800" b="1" dirty="0">
              <a:latin typeface="Microsoft YaHei" panose="020B0503020204020204" pitchFamily="34" charset="-122"/>
              <a:ea typeface="Microsoft YaHei" panose="020B0503020204020204" pitchFamily="34" charset="-122"/>
            </a:endParaRPr>
          </a:p>
          <a:p>
            <a:pPr marL="0" indent="0">
              <a:buNone/>
            </a:pPr>
            <a:r>
              <a:rPr lang="zh-CN" altLang="hu-HU" sz="2000" b="1" dirty="0">
                <a:latin typeface="Microsoft YaHei" panose="020B0503020204020204" pitchFamily="34" charset="-122"/>
                <a:ea typeface="Microsoft YaHei" panose="020B0503020204020204" pitchFamily="34" charset="-122"/>
              </a:rPr>
              <a:t>欧莱雅案件</a:t>
            </a:r>
            <a:r>
              <a:rPr lang="zh-CN" altLang="en-US" sz="2000" b="1" dirty="0">
                <a:latin typeface="Microsoft YaHei" panose="020B0503020204020204" pitchFamily="34" charset="-122"/>
                <a:ea typeface="Microsoft YaHei" panose="020B0503020204020204" pitchFamily="34" charset="-122"/>
              </a:rPr>
              <a:t>（</a:t>
            </a:r>
            <a:r>
              <a:rPr lang="zh-CN" altLang="hu-HU" sz="2000" b="1" dirty="0">
                <a:latin typeface="Microsoft YaHei" panose="020B0503020204020204" pitchFamily="34" charset="-122"/>
                <a:ea typeface="Microsoft YaHei" panose="020B0503020204020204" pitchFamily="34" charset="-122"/>
              </a:rPr>
              <a:t>续</a:t>
            </a:r>
            <a:r>
              <a:rPr lang="zh-CN" altLang="en-US" sz="2000" b="1" dirty="0">
                <a:latin typeface="Microsoft YaHei" panose="020B0503020204020204" pitchFamily="34" charset="-122"/>
                <a:ea typeface="Microsoft YaHei" panose="020B0503020204020204" pitchFamily="34" charset="-122"/>
              </a:rPr>
              <a:t>）：</a:t>
            </a:r>
            <a:endParaRPr lang="hu-HU" sz="2000" b="1" dirty="0">
              <a:latin typeface="Microsoft YaHei" panose="020B0503020204020204" pitchFamily="34" charset="-122"/>
              <a:ea typeface="Microsoft YaHei" panose="020B0503020204020204" pitchFamily="34" charset="-122"/>
            </a:endParaRPr>
          </a:p>
          <a:p>
            <a:pPr marL="0" indent="0">
              <a:buNone/>
            </a:pPr>
            <a:endParaRPr lang="hu-HU" sz="2000" b="1" dirty="0">
              <a:latin typeface="Microsoft YaHei" panose="020B0503020204020204" pitchFamily="34" charset="-122"/>
              <a:ea typeface="Microsoft YaHei" panose="020B0503020204020204" pitchFamily="34" charset="-122"/>
            </a:endParaRPr>
          </a:p>
          <a:p>
            <a:pPr marL="400050" lvl="1" indent="0">
              <a:buNone/>
            </a:pPr>
            <a:r>
              <a:rPr lang="zh-CN" altLang="hu-HU" sz="2000" b="1" dirty="0">
                <a:latin typeface="Microsoft YaHei" panose="020B0503020204020204" pitchFamily="34" charset="-122"/>
                <a:ea typeface="Microsoft YaHei" panose="020B0503020204020204" pitchFamily="34" charset="-122"/>
              </a:rPr>
              <a:t>如</a:t>
            </a:r>
            <a:r>
              <a:rPr lang="zh-CN" altLang="hu-HU" sz="2000" dirty="0">
                <a:latin typeface="Microsoft YaHei" panose="020B0503020204020204" pitchFamily="34" charset="-122"/>
                <a:ea typeface="Microsoft YaHei" panose="020B0503020204020204" pitchFamily="34" charset="-122"/>
              </a:rPr>
              <a:t>网络市场运营商在前款含义范围内</a:t>
            </a:r>
            <a:r>
              <a:rPr lang="zh-CN" altLang="hu-HU" sz="2000" b="1" dirty="0">
                <a:latin typeface="Microsoft YaHei" panose="020B0503020204020204" pitchFamily="34" charset="-122"/>
                <a:ea typeface="Microsoft YaHei" panose="020B0503020204020204" pitchFamily="34" charset="-122"/>
              </a:rPr>
              <a:t>未能发挥主动作用</a:t>
            </a:r>
            <a:r>
              <a:rPr lang="zh-CN" altLang="en-US" sz="2000" dirty="0">
                <a:latin typeface="Microsoft YaHei" panose="020B0503020204020204" pitchFamily="34" charset="-122"/>
                <a:ea typeface="Microsoft YaHei" panose="020B0503020204020204" pitchFamily="34" charset="-122"/>
              </a:rPr>
              <a:t>，</a:t>
            </a:r>
            <a:r>
              <a:rPr lang="zh-CN" altLang="hu-HU" sz="2000" dirty="0">
                <a:latin typeface="Microsoft YaHei" panose="020B0503020204020204" pitchFamily="34" charset="-122"/>
                <a:ea typeface="Microsoft YaHei" panose="020B0503020204020204" pitchFamily="34" charset="-122"/>
              </a:rPr>
              <a:t>且</a:t>
            </a:r>
            <a:r>
              <a:rPr lang="zh-CN" altLang="en-US" sz="2000" dirty="0">
                <a:latin typeface="Microsoft YaHei" panose="020B0503020204020204" pitchFamily="34" charset="-122"/>
                <a:ea typeface="Microsoft YaHei" panose="020B0503020204020204" pitchFamily="34" charset="-122"/>
              </a:rPr>
              <a:t>提供的服务</a:t>
            </a:r>
            <a:r>
              <a:rPr lang="zh-CN" altLang="hu-HU" sz="2000" dirty="0">
                <a:latin typeface="Microsoft YaHei" panose="020B0503020204020204" pitchFamily="34" charset="-122"/>
                <a:ea typeface="Microsoft YaHei" panose="020B0503020204020204" pitchFamily="34" charset="-122"/>
                <a:sym typeface="+mn-ea"/>
              </a:rPr>
              <a:t>在《第</a:t>
            </a:r>
            <a:r>
              <a:rPr lang="en-US" altLang="zh-CN" sz="2000" dirty="0">
                <a:latin typeface="Microsoft YaHei" panose="020B0503020204020204" pitchFamily="34" charset="-122"/>
                <a:ea typeface="Microsoft YaHei" panose="020B0503020204020204" pitchFamily="34" charset="-122"/>
                <a:sym typeface="+mn-ea"/>
              </a:rPr>
              <a:t>2000/31</a:t>
            </a:r>
            <a:r>
              <a:rPr lang="zh-CN" altLang="en-US" sz="2000" dirty="0">
                <a:latin typeface="Microsoft YaHei" panose="020B0503020204020204" pitchFamily="34" charset="-122"/>
                <a:ea typeface="Microsoft YaHei" panose="020B0503020204020204" pitchFamily="34" charset="-122"/>
                <a:sym typeface="+mn-ea"/>
              </a:rPr>
              <a:t>号指令》第</a:t>
            </a:r>
            <a:r>
              <a:rPr lang="en-US" altLang="zh-CN" sz="2000" dirty="0">
                <a:latin typeface="Microsoft YaHei" panose="020B0503020204020204" pitchFamily="34" charset="-122"/>
                <a:ea typeface="Microsoft YaHei" panose="020B0503020204020204" pitchFamily="34" charset="-122"/>
                <a:sym typeface="+mn-ea"/>
              </a:rPr>
              <a:t>14</a:t>
            </a:r>
            <a:r>
              <a:rPr lang="zh-CN" altLang="en-US" sz="2000" dirty="0">
                <a:latin typeface="Microsoft YaHei" panose="020B0503020204020204" pitchFamily="34" charset="-122"/>
                <a:ea typeface="Microsoft YaHei" panose="020B0503020204020204" pitchFamily="34" charset="-122"/>
                <a:sym typeface="+mn-ea"/>
              </a:rPr>
              <a:t>（</a:t>
            </a:r>
            <a:r>
              <a:rPr lang="en-US" altLang="zh-CN" sz="2000" dirty="0">
                <a:latin typeface="Microsoft YaHei" panose="020B0503020204020204" pitchFamily="34" charset="-122"/>
                <a:ea typeface="Microsoft YaHei" panose="020B0503020204020204" pitchFamily="34" charset="-122"/>
                <a:sym typeface="+mn-ea"/>
              </a:rPr>
              <a:t>1</a:t>
            </a:r>
            <a:r>
              <a:rPr lang="zh-CN" altLang="en-US" sz="2000" dirty="0">
                <a:latin typeface="Microsoft YaHei" panose="020B0503020204020204" pitchFamily="34" charset="-122"/>
                <a:ea typeface="Microsoft YaHei" panose="020B0503020204020204" pitchFamily="34" charset="-122"/>
                <a:sym typeface="+mn-ea"/>
              </a:rPr>
              <a:t>）条范围内</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在勤勉经济的运营商本应知悉的基础上，运营商已知悉相关销售活动违法的事实和情况</a:t>
            </a:r>
            <a:r>
              <a:rPr lang="zh-CN" altLang="en-US" sz="2000" dirty="0">
                <a:latin typeface="Microsoft YaHei" panose="020B0503020204020204" pitchFamily="34" charset="-122"/>
                <a:ea typeface="Microsoft YaHei" panose="020B0503020204020204" pitchFamily="34" charset="-122"/>
              </a:rPr>
              <a:t>，且在知悉后</a:t>
            </a:r>
            <a:r>
              <a:rPr lang="zh-CN" altLang="en-US" sz="2000" b="1" dirty="0">
                <a:latin typeface="Microsoft YaHei" panose="020B0503020204020204" pitchFamily="34" charset="-122"/>
                <a:ea typeface="Microsoft YaHei" panose="020B0503020204020204" pitchFamily="34" charset="-122"/>
              </a:rPr>
              <a:t>未</a:t>
            </a:r>
            <a:r>
              <a:rPr lang="zh-CN" altLang="en-US" sz="2000" dirty="0">
                <a:latin typeface="Microsoft YaHei" panose="020B0503020204020204" pitchFamily="34" charset="-122"/>
                <a:ea typeface="Microsoft YaHei" panose="020B0503020204020204" pitchFamily="34" charset="-122"/>
              </a:rPr>
              <a:t>按照</a:t>
            </a:r>
            <a:r>
              <a:rPr lang="zh-CN" altLang="hu-HU" sz="2000" dirty="0">
                <a:latin typeface="Microsoft YaHei" panose="020B0503020204020204" pitchFamily="34" charset="-122"/>
                <a:ea typeface="Microsoft YaHei" panose="020B0503020204020204" pitchFamily="34" charset="-122"/>
                <a:sym typeface="+mn-ea"/>
              </a:rPr>
              <a:t>《第</a:t>
            </a:r>
            <a:r>
              <a:rPr lang="en-US" altLang="zh-CN" sz="2000" dirty="0">
                <a:latin typeface="Microsoft YaHei" panose="020B0503020204020204" pitchFamily="34" charset="-122"/>
                <a:ea typeface="Microsoft YaHei" panose="020B0503020204020204" pitchFamily="34" charset="-122"/>
                <a:sym typeface="+mn-ea"/>
              </a:rPr>
              <a:t>2000/31</a:t>
            </a:r>
            <a:r>
              <a:rPr lang="zh-CN" altLang="en-US" sz="2000" dirty="0">
                <a:latin typeface="Microsoft YaHei" panose="020B0503020204020204" pitchFamily="34" charset="-122"/>
                <a:ea typeface="Microsoft YaHei" panose="020B0503020204020204" pitchFamily="34" charset="-122"/>
                <a:sym typeface="+mn-ea"/>
              </a:rPr>
              <a:t>号指令》第</a:t>
            </a:r>
            <a:r>
              <a:rPr lang="en-US" altLang="zh-CN" sz="2000" dirty="0">
                <a:latin typeface="Microsoft YaHei" panose="020B0503020204020204" pitchFamily="34" charset="-122"/>
                <a:ea typeface="Microsoft YaHei" panose="020B0503020204020204" pitchFamily="34" charset="-122"/>
                <a:sym typeface="+mn-ea"/>
              </a:rPr>
              <a:t>14</a:t>
            </a:r>
            <a:r>
              <a:rPr lang="zh-CN" altLang="en-US" sz="2000" dirty="0">
                <a:latin typeface="Microsoft YaHei" panose="020B0503020204020204" pitchFamily="34" charset="-122"/>
                <a:ea typeface="Microsoft YaHei" panose="020B0503020204020204" pitchFamily="34" charset="-122"/>
                <a:sym typeface="+mn-ea"/>
              </a:rPr>
              <a:t>（</a:t>
            </a:r>
            <a:r>
              <a:rPr lang="en-US" altLang="zh-CN" sz="2000" dirty="0">
                <a:latin typeface="Microsoft YaHei" panose="020B0503020204020204" pitchFamily="34" charset="-122"/>
                <a:ea typeface="Microsoft YaHei" panose="020B0503020204020204" pitchFamily="34" charset="-122"/>
                <a:sym typeface="+mn-ea"/>
              </a:rPr>
              <a:t>1</a:t>
            </a:r>
            <a:r>
              <a:rPr lang="zh-CN" altLang="en-US" sz="2000" dirty="0">
                <a:latin typeface="Microsoft YaHei" panose="020B0503020204020204" pitchFamily="34" charset="-122"/>
                <a:ea typeface="Microsoft YaHei" panose="020B0503020204020204" pitchFamily="34" charset="-122"/>
                <a:sym typeface="+mn-ea"/>
              </a:rPr>
              <a:t>）（</a:t>
            </a:r>
            <a:r>
              <a:rPr lang="en-US" altLang="zh-CN" sz="2000" dirty="0">
                <a:latin typeface="Microsoft YaHei" panose="020B0503020204020204" pitchFamily="34" charset="-122"/>
                <a:ea typeface="Microsoft YaHei" panose="020B0503020204020204" pitchFamily="34" charset="-122"/>
                <a:sym typeface="+mn-ea"/>
              </a:rPr>
              <a:t>b</a:t>
            </a:r>
            <a:r>
              <a:rPr lang="zh-CN" altLang="en-US" sz="2000" dirty="0">
                <a:latin typeface="Microsoft YaHei" panose="020B0503020204020204" pitchFamily="34" charset="-122"/>
                <a:ea typeface="Microsoft YaHei" panose="020B0503020204020204" pitchFamily="34" charset="-122"/>
                <a:sym typeface="+mn-ea"/>
              </a:rPr>
              <a:t>）条的规定</a:t>
            </a:r>
            <a:r>
              <a:rPr lang="zh-CN" altLang="en-US" sz="2000" b="1" dirty="0">
                <a:latin typeface="Microsoft YaHei" panose="020B0503020204020204" pitchFamily="34" charset="-122"/>
                <a:ea typeface="Microsoft YaHei" panose="020B0503020204020204" pitchFamily="34" charset="-122"/>
                <a:sym typeface="+mn-ea"/>
              </a:rPr>
              <a:t>即刻采取行动</a:t>
            </a:r>
            <a:r>
              <a:rPr lang="zh-CN" altLang="en-US" sz="2000" dirty="0">
                <a:latin typeface="Microsoft YaHei" panose="020B0503020204020204" pitchFamily="34" charset="-122"/>
                <a:ea typeface="Microsoft YaHei" panose="020B0503020204020204" pitchFamily="34" charset="-122"/>
                <a:sym typeface="+mn-ea"/>
              </a:rPr>
              <a:t>，那么</a:t>
            </a:r>
            <a:r>
              <a:rPr lang="zh-CN" altLang="en-US" sz="2000" dirty="0">
                <a:latin typeface="Microsoft YaHei" panose="020B0503020204020204" pitchFamily="34" charset="-122"/>
                <a:ea typeface="Microsoft YaHei" panose="020B0503020204020204" pitchFamily="34" charset="-122"/>
              </a:rPr>
              <a:t>即便</a:t>
            </a:r>
            <a:r>
              <a:rPr lang="zh-CN" altLang="en-US" sz="2000" dirty="0">
                <a:latin typeface="Microsoft YaHei" panose="020B0503020204020204" pitchFamily="34" charset="-122"/>
                <a:ea typeface="Microsoft YaHei" panose="020B0503020204020204" pitchFamily="34" charset="-122"/>
                <a:sym typeface="+mn-ea"/>
              </a:rPr>
              <a:t>可能导致支付赔偿金的判决，</a:t>
            </a:r>
            <a:r>
              <a:rPr lang="zh-CN" altLang="en-US" sz="2000" dirty="0">
                <a:latin typeface="Microsoft YaHei" panose="020B0503020204020204" pitchFamily="34" charset="-122"/>
                <a:ea typeface="Microsoft YaHei" panose="020B0503020204020204" pitchFamily="34" charset="-122"/>
              </a:rPr>
              <a:t>运营商</a:t>
            </a:r>
            <a:r>
              <a:rPr lang="zh-CN" altLang="en-US" sz="2000" b="1" dirty="0">
                <a:latin typeface="Microsoft YaHei" panose="020B0503020204020204" pitchFamily="34" charset="-122"/>
                <a:ea typeface="Microsoft YaHei" panose="020B0503020204020204" pitchFamily="34" charset="-122"/>
              </a:rPr>
              <a:t>依然无法被免除该规定中所规定的义务</a:t>
            </a:r>
            <a:r>
              <a:rPr lang="zh-CN" altLang="en-US" sz="2000" dirty="0">
                <a:latin typeface="Microsoft YaHei" panose="020B0503020204020204" pitchFamily="34" charset="-122"/>
                <a:ea typeface="Microsoft YaHei" panose="020B0503020204020204" pitchFamily="34" charset="-122"/>
              </a:rPr>
              <a:t>。（强调为报告人所加）</a:t>
            </a:r>
            <a:endParaRPr lang="en-US" sz="2000" dirty="0">
              <a:latin typeface="Microsoft YaHei" panose="020B0503020204020204" pitchFamily="34" charset="-122"/>
              <a:ea typeface="Microsoft YaHei" panose="020B0503020204020204" pitchFamily="34" charset="-122"/>
            </a:endParaRPr>
          </a:p>
          <a:p>
            <a:pPr marL="400050" lvl="1" indent="0">
              <a:buNone/>
            </a:pPr>
            <a:r>
              <a:rPr lang="en-US" sz="2000" dirty="0">
                <a:latin typeface="Microsoft YaHei" panose="020B0503020204020204" pitchFamily="34" charset="-122"/>
                <a:ea typeface="Microsoft YaHei" panose="020B0503020204020204" pitchFamily="34" charset="-122"/>
              </a:rPr>
              <a:t>   </a:t>
            </a:r>
            <a:endParaRPr lang="hu-HU" sz="2000" dirty="0">
              <a:latin typeface="Microsoft YaHei" panose="020B0503020204020204" pitchFamily="34" charset="-122"/>
              <a:ea typeface="Microsoft YaHei" panose="020B0503020204020204" pitchFamily="34" charset="-122"/>
            </a:endParaRPr>
          </a:p>
          <a:p>
            <a:endParaRPr lang="hu-HU"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21</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5712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5">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欧盟法院关于主动</a:t>
            </a:r>
            <a:r>
              <a:rPr lang="zh-CN" altLang="en-US" sz="3600" b="1" dirty="0">
                <a:latin typeface="Microsoft YaHei" panose="020B0503020204020204" pitchFamily="34" charset="-122"/>
                <a:ea typeface="Microsoft YaHei" panose="020B0503020204020204" pitchFamily="34" charset="-122"/>
                <a:sym typeface="+mn-ea"/>
              </a:rPr>
              <a:t>（</a:t>
            </a:r>
            <a:r>
              <a:rPr lang="zh-CN" altLang="hu-HU" sz="3600" b="1" dirty="0">
                <a:latin typeface="Microsoft YaHei" panose="020B0503020204020204" pitchFamily="34" charset="-122"/>
                <a:ea typeface="Microsoft YaHei" panose="020B0503020204020204" pitchFamily="34" charset="-122"/>
                <a:sym typeface="+mn-ea"/>
              </a:rPr>
              <a:t>非法</a:t>
            </a:r>
            <a:r>
              <a:rPr lang="zh-CN" altLang="en-US" sz="3600" b="1" dirty="0">
                <a:latin typeface="Microsoft YaHei" panose="020B0503020204020204" pitchFamily="34" charset="-122"/>
                <a:ea typeface="Microsoft YaHei" panose="020B0503020204020204" pitchFamily="34" charset="-122"/>
                <a:sym typeface="+mn-ea"/>
              </a:rPr>
              <a:t>）</a:t>
            </a:r>
            <a:r>
              <a:rPr lang="zh-CN" altLang="hu-HU" sz="3600" b="1" dirty="0">
                <a:latin typeface="Microsoft YaHei" panose="020B0503020204020204" pitchFamily="34" charset="-122"/>
                <a:ea typeface="Microsoft YaHei" panose="020B0503020204020204" pitchFamily="34" charset="-122"/>
                <a:sym typeface="+mn-ea"/>
              </a:rPr>
              <a:t>中间服务提供者的观点</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3</a:t>
            </a:r>
            <a:r>
              <a:rPr lang="zh-CN" altLang="en-US" sz="3600" b="1" dirty="0">
                <a:latin typeface="Microsoft YaHei" panose="020B0503020204020204" pitchFamily="34" charset="-122"/>
                <a:ea typeface="Microsoft YaHei" panose="020B0503020204020204" pitchFamily="34" charset="-122"/>
                <a:sym typeface="+mn-ea"/>
              </a:rPr>
              <a:t>）</a:t>
            </a:r>
            <a:endParaRPr lang="hu-HU" sz="3600"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p:txBody>
          <a:bodyPr/>
          <a:lstStyle/>
          <a:p>
            <a:pPr marL="0" indent="0">
              <a:buNone/>
            </a:pPr>
            <a:r>
              <a:rPr lang="zh-CN" altLang="hu-HU" sz="2000" b="1" dirty="0">
                <a:latin typeface="Microsoft YaHei" panose="020B0503020204020204" pitchFamily="34" charset="-122"/>
                <a:ea typeface="Microsoft YaHei" panose="020B0503020204020204" pitchFamily="34" charset="-122"/>
              </a:rPr>
              <a:t>欧盟法院在</a:t>
            </a:r>
            <a:r>
              <a:rPr lang="hu-HU" sz="2000" b="1" i="1" dirty="0">
                <a:latin typeface="Microsoft YaHei" panose="020B0503020204020204" pitchFamily="34" charset="-122"/>
                <a:ea typeface="Microsoft YaHei" panose="020B0503020204020204" pitchFamily="34" charset="-122"/>
                <a:sym typeface="+mn-ea"/>
              </a:rPr>
              <a:t>Deepak Mehta</a:t>
            </a:r>
            <a:r>
              <a:rPr lang="zh-CN" altLang="hu-HU" sz="2000" b="1" dirty="0">
                <a:latin typeface="Microsoft YaHei" panose="020B0503020204020204" pitchFamily="34" charset="-122"/>
                <a:ea typeface="Microsoft YaHei" panose="020B0503020204020204" pitchFamily="34" charset="-122"/>
              </a:rPr>
              <a:t>案</a:t>
            </a:r>
            <a:r>
              <a:rPr lang="zh-CN" altLang="en-US" sz="2000" b="1" dirty="0">
                <a:latin typeface="Microsoft YaHei" panose="020B0503020204020204" pitchFamily="34" charset="-122"/>
                <a:ea typeface="Microsoft YaHei" panose="020B0503020204020204" pitchFamily="34" charset="-122"/>
              </a:rPr>
              <a:t>（案件编号： </a:t>
            </a:r>
            <a:r>
              <a:rPr lang="hu-HU" sz="2000" b="1" dirty="0">
                <a:latin typeface="Microsoft YaHei" panose="020B0503020204020204" pitchFamily="34" charset="-122"/>
                <a:ea typeface="Microsoft YaHei" panose="020B0503020204020204" pitchFamily="34" charset="-122"/>
                <a:sym typeface="+mn-ea"/>
              </a:rPr>
              <a:t>C-521/17</a:t>
            </a:r>
            <a:r>
              <a:rPr lang="zh-CN" altLang="en-US" sz="2000" b="1" dirty="0">
                <a:latin typeface="Microsoft YaHei" panose="020B0503020204020204" pitchFamily="34" charset="-122"/>
                <a:ea typeface="Microsoft YaHei" panose="020B0503020204020204" pitchFamily="34" charset="-122"/>
              </a:rPr>
              <a:t>）</a:t>
            </a:r>
            <a:r>
              <a:rPr lang="zh-CN" altLang="hu-HU" sz="2000" b="1" dirty="0">
                <a:latin typeface="Microsoft YaHei" panose="020B0503020204020204" pitchFamily="34" charset="-122"/>
                <a:ea typeface="Microsoft YaHei" panose="020B0503020204020204" pitchFamily="34" charset="-122"/>
              </a:rPr>
              <a:t>中的判决</a:t>
            </a:r>
            <a:r>
              <a:rPr lang="zh-CN" altLang="en-US" sz="2000" b="1" dirty="0">
                <a:latin typeface="Microsoft YaHei" panose="020B0503020204020204" pitchFamily="34" charset="-122"/>
                <a:ea typeface="Microsoft YaHei" panose="020B0503020204020204" pitchFamily="34" charset="-122"/>
              </a:rPr>
              <a:t>：</a:t>
            </a:r>
            <a:endParaRPr lang="hu-HU" sz="2000" b="1" dirty="0">
              <a:latin typeface="Microsoft YaHei" panose="020B0503020204020204" pitchFamily="34" charset="-122"/>
              <a:ea typeface="Microsoft YaHei" panose="020B0503020204020204" pitchFamily="34" charset="-122"/>
            </a:endParaRPr>
          </a:p>
          <a:p>
            <a:pPr marL="0" indent="0">
              <a:buNone/>
            </a:pPr>
            <a:endParaRPr lang="hu-HU" sz="800" b="1" dirty="0">
              <a:latin typeface="Microsoft YaHei" panose="020B0503020204020204" pitchFamily="34" charset="-122"/>
              <a:ea typeface="Microsoft YaHei" panose="020B0503020204020204" pitchFamily="34" charset="-122"/>
            </a:endParaRPr>
          </a:p>
          <a:p>
            <a:pPr marL="400050" lvl="1" indent="0">
              <a:buNone/>
            </a:pPr>
            <a:r>
              <a:rPr lang="hu-HU" sz="2000" b="1" dirty="0">
                <a:latin typeface="Microsoft YaHei" panose="020B0503020204020204" pitchFamily="34" charset="-122"/>
                <a:ea typeface="Microsoft YaHei" panose="020B0503020204020204" pitchFamily="34" charset="-122"/>
              </a:rPr>
              <a:t>《第2000/31号指令》第12条至第14条......（‘电子商务指令’）必须</a:t>
            </a:r>
            <a:r>
              <a:rPr lang="zh-CN" altLang="en-US" sz="2000" b="1" dirty="0">
                <a:latin typeface="Microsoft YaHei" panose="020B0503020204020204" pitchFamily="34" charset="-122"/>
                <a:ea typeface="Microsoft YaHei" panose="020B0503020204020204" pitchFamily="34" charset="-122"/>
              </a:rPr>
              <a:t>阐释</a:t>
            </a:r>
            <a:r>
              <a:rPr lang="hu-HU" sz="2000" b="1" dirty="0" err="1">
                <a:latin typeface="Microsoft YaHei" panose="020B0503020204020204" pitchFamily="34" charset="-122"/>
                <a:ea typeface="Microsoft YaHei" panose="020B0503020204020204" pitchFamily="34" charset="-122"/>
              </a:rPr>
              <a:t>为，其提供义务的限制情况应用于</a:t>
            </a:r>
            <a:r>
              <a:rPr lang="hu-HU" sz="2000" dirty="0" err="1">
                <a:latin typeface="Microsoft YaHei" panose="020B0503020204020204" pitchFamily="34" charset="-122"/>
                <a:ea typeface="Microsoft YaHei" panose="020B0503020204020204" pitchFamily="34" charset="-122"/>
              </a:rPr>
              <a:t>IP地址租</a:t>
            </a:r>
            <a:r>
              <a:rPr lang="zh-CN" altLang="hu-HU" sz="2000" dirty="0">
                <a:latin typeface="Microsoft YaHei" panose="020B0503020204020204" pitchFamily="34" charset="-122"/>
                <a:ea typeface="Microsoft YaHei" panose="020B0503020204020204" pitchFamily="34" charset="-122"/>
              </a:rPr>
              <a:t>用</a:t>
            </a:r>
            <a:r>
              <a:rPr lang="hu-HU" sz="2000" dirty="0" err="1">
                <a:latin typeface="Microsoft YaHei" panose="020B0503020204020204" pitchFamily="34" charset="-122"/>
                <a:ea typeface="Microsoft YaHei" panose="020B0503020204020204" pitchFamily="34" charset="-122"/>
              </a:rPr>
              <a:t>和注册服务提供者，该服务允许使用匿名网络域名，例如主诉讼案件中争论的服务，原因在于该服务属于这些条款中规定的服务种类</a:t>
            </a:r>
            <a:r>
              <a:rPr lang="zh-CN" altLang="hu-HU" sz="2000" dirty="0">
                <a:latin typeface="Microsoft YaHei" panose="020B0503020204020204" pitchFamily="34" charset="-122"/>
                <a:ea typeface="Microsoft YaHei" panose="020B0503020204020204" pitchFamily="34" charset="-122"/>
              </a:rPr>
              <a:t>之一</a:t>
            </a:r>
            <a:r>
              <a:rPr lang="hu-HU" sz="2000" dirty="0" err="1">
                <a:latin typeface="Microsoft YaHei" panose="020B0503020204020204" pitchFamily="34" charset="-122"/>
                <a:ea typeface="Microsoft YaHei" panose="020B0503020204020204" pitchFamily="34" charset="-122"/>
              </a:rPr>
              <a:t>且满足所有相关条件</a:t>
            </a:r>
            <a:r>
              <a:rPr lang="zh-CN" altLang="en-US" sz="2000" dirty="0">
                <a:latin typeface="Microsoft YaHei" panose="020B0503020204020204" pitchFamily="34" charset="-122"/>
                <a:ea typeface="Microsoft YaHei" panose="020B0503020204020204" pitchFamily="34" charset="-122"/>
              </a:rPr>
              <a:t>。</a:t>
            </a:r>
            <a:r>
              <a:rPr lang="hu-HU" sz="2000" b="1" dirty="0">
                <a:latin typeface="Microsoft YaHei" panose="020B0503020204020204" pitchFamily="34" charset="-122"/>
                <a:ea typeface="Microsoft YaHei" panose="020B0503020204020204" pitchFamily="34" charset="-122"/>
              </a:rPr>
              <a:t>目前为止，该类服务提供者的活动仅具有技术、自动和被动性质，</a:t>
            </a:r>
            <a:r>
              <a:rPr lang="hu-HU" sz="2000" dirty="0">
                <a:latin typeface="Microsoft YaHei" panose="020B0503020204020204" pitchFamily="34" charset="-122"/>
                <a:ea typeface="Microsoft YaHei" panose="020B0503020204020204" pitchFamily="34" charset="-122"/>
              </a:rPr>
              <a:t>即服务提供者既无法知悉亦无法控制客户传输或缓存的信息，</a:t>
            </a:r>
            <a:r>
              <a:rPr lang="hu-HU" sz="2000" b="1" dirty="0">
                <a:latin typeface="Microsoft YaHei" panose="020B0503020204020204" pitchFamily="34" charset="-122"/>
                <a:ea typeface="Microsoft YaHei" panose="020B0503020204020204" pitchFamily="34" charset="-122"/>
              </a:rPr>
              <a:t>且服务提供者未能在允许这些客户优化其网络销售活动方面发挥主动作用，这些事项供审理法庭进行核实。</a:t>
            </a:r>
            <a:r>
              <a:rPr lang="zh-CN" altLang="en-US" sz="2000" dirty="0">
                <a:latin typeface="Microsoft YaHei" panose="020B0503020204020204" pitchFamily="34" charset="-122"/>
                <a:ea typeface="Microsoft YaHei" panose="020B0503020204020204" pitchFamily="34" charset="-122"/>
              </a:rPr>
              <a:t>（强调为报告人所加）</a:t>
            </a:r>
            <a:endParaRPr lang="hu-HU" sz="2000" dirty="0">
              <a:latin typeface="Microsoft YaHei" panose="020B0503020204020204" pitchFamily="34" charset="-122"/>
              <a:ea typeface="Microsoft YaHei" panose="020B0503020204020204" pitchFamily="34" charset="-122"/>
            </a:endParaRPr>
          </a:p>
          <a:p>
            <a:pPr marL="400050" lvl="1" indent="0">
              <a:buNone/>
            </a:pPr>
            <a:endParaRPr lang="en-US" sz="2000" b="1"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22</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42510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3" name="Dia számának helye 2"/>
          <p:cNvSpPr>
            <a:spLocks noGrp="1"/>
          </p:cNvSpPr>
          <p:nvPr>
            <p:ph type="sldNum" sz="quarter" idx="12"/>
          </p:nvPr>
        </p:nvSpPr>
        <p:spPr/>
        <p:txBody>
          <a:bodyPr/>
          <a:lstStyle/>
          <a:p>
            <a:pPr>
              <a:defRPr/>
            </a:pPr>
            <a:fld id="{1D9A58F4-C18D-421C-825C-426790479AB1}" type="slidenum">
              <a:rPr lang="hu-HU" smtClean="0">
                <a:latin typeface="Microsoft YaHei" panose="020B0503020204020204" pitchFamily="34" charset="-122"/>
                <a:ea typeface="Microsoft YaHei" panose="020B0503020204020204" pitchFamily="34" charset="-122"/>
              </a:rPr>
              <a:t>23</a:t>
            </a:fld>
            <a:endParaRPr lang="hu-HU">
              <a:latin typeface="Microsoft YaHei" panose="020B0503020204020204" pitchFamily="34" charset="-122"/>
              <a:ea typeface="Microsoft YaHei" panose="020B0503020204020204" pitchFamily="34" charset="-122"/>
            </a:endParaRPr>
          </a:p>
        </p:txBody>
      </p:sp>
      <p:sp>
        <p:nvSpPr>
          <p:cNvPr id="4" name="Szövegdoboz 3"/>
          <p:cNvSpPr txBox="1"/>
          <p:nvPr/>
        </p:nvSpPr>
        <p:spPr>
          <a:xfrm>
            <a:off x="539552" y="1628800"/>
            <a:ext cx="8136904" cy="2306955"/>
          </a:xfrm>
          <a:prstGeom prst="rect">
            <a:avLst/>
          </a:prstGeom>
          <a:noFill/>
        </p:spPr>
        <p:txBody>
          <a:bodyPr wrap="square" rtlCol="0">
            <a:spAutoFit/>
          </a:bodyPr>
          <a:lstStyle/>
          <a:p>
            <a:pPr algn="ctr"/>
            <a:r>
              <a:rPr lang="zh-CN" altLang="hu-HU"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四</a:t>
            </a:r>
            <a:r>
              <a:rPr lang="en-US" altLang="zh-CN"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《数字化单一市场指令》草案第</a:t>
            </a:r>
            <a:r>
              <a:rPr lang="en-US" altLang="zh-CN"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13</a:t>
            </a:r>
            <a:r>
              <a:rPr lang="zh-CN" altLang="en-US"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条关于主动（</a:t>
            </a:r>
            <a:r>
              <a:rPr lang="en-US" altLang="zh-CN"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非法</a:t>
            </a:r>
            <a:r>
              <a:rPr lang="en-US" altLang="zh-CN"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）中间服务提供者的观点</a:t>
            </a:r>
            <a:endParaRPr lang="en-US" altLang="zh-CN" sz="48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3299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1"/>
            </a:solidFill>
          </a:ln>
        </p:spPr>
        <p:txBody>
          <a:bodyPr/>
          <a:lstStyle/>
          <a:p>
            <a:r>
              <a:rPr lang="zh-CN" altLang="hu-HU" sz="3600" b="1" dirty="0">
                <a:latin typeface="Microsoft YaHei" panose="020B0503020204020204" pitchFamily="34" charset="-122"/>
                <a:ea typeface="Microsoft YaHei" panose="020B0503020204020204" pitchFamily="34" charset="-122"/>
              </a:rPr>
              <a:t>法令草案第</a:t>
            </a:r>
            <a:r>
              <a:rPr lang="en-US" altLang="zh-CN" sz="3600" b="1" dirty="0">
                <a:latin typeface="Microsoft YaHei" panose="020B0503020204020204" pitchFamily="34" charset="-122"/>
                <a:ea typeface="Microsoft YaHei" panose="020B0503020204020204" pitchFamily="34" charset="-122"/>
              </a:rPr>
              <a:t>13</a:t>
            </a:r>
            <a:r>
              <a:rPr lang="zh-CN" altLang="en-US" sz="3600" b="1" dirty="0">
                <a:latin typeface="Microsoft YaHei" panose="020B0503020204020204" pitchFamily="34" charset="-122"/>
                <a:ea typeface="Microsoft YaHei" panose="020B0503020204020204" pitchFamily="34" charset="-122"/>
              </a:rPr>
              <a:t>条（</a:t>
            </a:r>
            <a:r>
              <a:rPr lang="en-US" altLang="zh-CN" sz="3600" b="1" dirty="0">
                <a:latin typeface="Microsoft YaHei" panose="020B0503020204020204" pitchFamily="34" charset="-122"/>
                <a:ea typeface="Microsoft YaHei" panose="020B0503020204020204" pitchFamily="34" charset="-122"/>
              </a:rPr>
              <a:t>1</a:t>
            </a:r>
            <a:r>
              <a:rPr lang="zh-CN" altLang="en-US" sz="3600" b="1" dirty="0">
                <a:latin typeface="Microsoft YaHei" panose="020B0503020204020204" pitchFamily="34" charset="-122"/>
                <a:ea typeface="Microsoft YaHei" panose="020B0503020204020204" pitchFamily="34" charset="-122"/>
              </a:rPr>
              <a:t>）</a:t>
            </a:r>
          </a:p>
        </p:txBody>
      </p:sp>
      <p:sp>
        <p:nvSpPr>
          <p:cNvPr id="3" name="Tartalom helye 2"/>
          <p:cNvSpPr>
            <a:spLocks noGrp="1"/>
          </p:cNvSpPr>
          <p:nvPr>
            <p:ph idx="1"/>
          </p:nvPr>
        </p:nvSpPr>
        <p:spPr/>
        <p:txBody>
          <a:bodyPr/>
          <a:lstStyle/>
          <a:p>
            <a:pPr marL="0" indent="0">
              <a:buNone/>
            </a:pPr>
            <a:r>
              <a:rPr lang="zh-CN" altLang="en-US" sz="1900" b="1" i="1" dirty="0">
                <a:latin typeface="Microsoft YaHei" panose="020B0503020204020204" pitchFamily="34" charset="-122"/>
                <a:ea typeface="Microsoft YaHei" panose="020B0503020204020204" pitchFamily="34" charset="-122"/>
              </a:rPr>
              <a:t>第</a:t>
            </a:r>
            <a:r>
              <a:rPr lang="en-US" altLang="zh-CN" sz="1900" b="1" i="1" dirty="0">
                <a:latin typeface="Microsoft YaHei" panose="020B0503020204020204" pitchFamily="34" charset="-122"/>
                <a:ea typeface="Microsoft YaHei" panose="020B0503020204020204" pitchFamily="34" charset="-122"/>
              </a:rPr>
              <a:t>13</a:t>
            </a:r>
            <a:r>
              <a:rPr lang="zh-CN" altLang="en-US" sz="1900" b="1" i="1" dirty="0">
                <a:latin typeface="Microsoft YaHei" panose="020B0503020204020204" pitchFamily="34" charset="-122"/>
                <a:ea typeface="Microsoft YaHei" panose="020B0503020204020204" pitchFamily="34" charset="-122"/>
              </a:rPr>
              <a:t>条 关于储存</a:t>
            </a:r>
            <a:r>
              <a:rPr lang="zh-CN" altLang="en-US" sz="1900" b="1" i="1" dirty="0">
                <a:latin typeface="Microsoft YaHei" panose="020B0503020204020204" pitchFamily="34" charset="-122"/>
                <a:ea typeface="Microsoft YaHei" panose="020B0503020204020204" pitchFamily="34" charset="-122"/>
                <a:sym typeface="+mn-ea"/>
              </a:rPr>
              <a:t>用户上传的</a:t>
            </a:r>
            <a:r>
              <a:rPr lang="zh-CN" altLang="en-US" sz="1900" b="1" i="1" dirty="0">
                <a:latin typeface="Microsoft YaHei" panose="020B0503020204020204" pitchFamily="34" charset="-122"/>
                <a:ea typeface="Microsoft YaHei" panose="020B0503020204020204" pitchFamily="34" charset="-122"/>
              </a:rPr>
              <a:t>大量作品和其他内容并提供相关访问途径的信息社会服务提供者对受保护内容的使用</a:t>
            </a:r>
            <a:endParaRPr lang="hu-HU" sz="1900" b="1" dirty="0">
              <a:latin typeface="Microsoft YaHei" panose="020B0503020204020204" pitchFamily="34" charset="-122"/>
              <a:ea typeface="Microsoft YaHei" panose="020B0503020204020204" pitchFamily="34" charset="-122"/>
            </a:endParaRPr>
          </a:p>
          <a:p>
            <a:pPr marL="0" lvl="0" indent="0">
              <a:buAutoNum type="arabicPeriod"/>
            </a:pPr>
            <a:r>
              <a:rPr lang="en-US" sz="1900" dirty="0">
                <a:latin typeface="Microsoft YaHei" panose="020B0503020204020204" pitchFamily="34" charset="-122"/>
                <a:ea typeface="Microsoft YaHei" panose="020B0503020204020204" pitchFamily="34" charset="-122"/>
              </a:rPr>
              <a:t> </a:t>
            </a:r>
            <a:r>
              <a:rPr lang="zh-CN" altLang="en-US" sz="1900" b="1" dirty="0">
                <a:latin typeface="Microsoft YaHei" panose="020B0503020204020204" pitchFamily="34" charset="-122"/>
                <a:ea typeface="Microsoft YaHei" panose="020B0503020204020204" pitchFamily="34" charset="-122"/>
                <a:sym typeface="+mn-ea"/>
              </a:rPr>
              <a:t>储存</a:t>
            </a:r>
            <a:r>
              <a:rPr lang="zh-CN" altLang="en-US" sz="1900" dirty="0">
                <a:latin typeface="Microsoft YaHei" panose="020B0503020204020204" pitchFamily="34" charset="-122"/>
                <a:ea typeface="Microsoft YaHei" panose="020B0503020204020204" pitchFamily="34" charset="-122"/>
                <a:sym typeface="+mn-ea"/>
              </a:rPr>
              <a:t>用户上传的</a:t>
            </a:r>
            <a:r>
              <a:rPr lang="zh-CN" altLang="en-US" sz="1900" b="1" dirty="0">
                <a:latin typeface="Microsoft YaHei" panose="020B0503020204020204" pitchFamily="34" charset="-122"/>
                <a:ea typeface="Microsoft YaHei" panose="020B0503020204020204" pitchFamily="34" charset="-122"/>
                <a:sym typeface="+mn-ea"/>
              </a:rPr>
              <a:t>大量作品和其他内容并提供相关访问途径的</a:t>
            </a:r>
            <a:r>
              <a:rPr lang="zh-CN" altLang="hu-HU" sz="1900" dirty="0">
                <a:latin typeface="Microsoft YaHei" panose="020B0503020204020204" pitchFamily="34" charset="-122"/>
                <a:ea typeface="Microsoft YaHei" panose="020B0503020204020204" pitchFamily="34" charset="-122"/>
                <a:sym typeface="+mn-ea"/>
              </a:rPr>
              <a:t>信息社会服务提供者</a:t>
            </a:r>
            <a:r>
              <a:rPr lang="zh-CN" altLang="en-US" sz="1900" dirty="0">
                <a:latin typeface="Microsoft YaHei" panose="020B0503020204020204" pitchFamily="34" charset="-122"/>
                <a:ea typeface="Microsoft YaHei" panose="020B0503020204020204" pitchFamily="34" charset="-122"/>
                <a:sym typeface="+mn-ea"/>
              </a:rPr>
              <a:t>，</a:t>
            </a:r>
            <a:r>
              <a:rPr lang="zh-CN" altLang="hu-HU" sz="1900" dirty="0">
                <a:latin typeface="Microsoft YaHei" panose="020B0503020204020204" pitchFamily="34" charset="-122"/>
                <a:ea typeface="Microsoft YaHei" panose="020B0503020204020204" pitchFamily="34" charset="-122"/>
                <a:sym typeface="+mn-ea"/>
              </a:rPr>
              <a:t>应与权利持有者合作</a:t>
            </a:r>
            <a:r>
              <a:rPr lang="zh-CN" altLang="en-US" sz="1900"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采取措施确保履行与权利持有者</a:t>
            </a:r>
            <a:r>
              <a:rPr lang="zh-CN" altLang="hu-HU" sz="1900" dirty="0">
                <a:latin typeface="Microsoft YaHei" panose="020B0503020204020204" pitchFamily="34" charset="-122"/>
                <a:ea typeface="Microsoft YaHei" panose="020B0503020204020204" pitchFamily="34" charset="-122"/>
                <a:sym typeface="+mn-ea"/>
              </a:rPr>
              <a:t>就使用其作品或其他内容而达成的</a:t>
            </a:r>
            <a:r>
              <a:rPr lang="zh-CN" altLang="hu-HU" sz="1900" b="1" dirty="0">
                <a:latin typeface="Microsoft YaHei" panose="020B0503020204020204" pitchFamily="34" charset="-122"/>
                <a:ea typeface="Microsoft YaHei" panose="020B0503020204020204" pitchFamily="34" charset="-122"/>
                <a:sym typeface="+mn-ea"/>
              </a:rPr>
              <a:t>协议</a:t>
            </a:r>
            <a:r>
              <a:rPr lang="zh-CN" altLang="en-US" sz="1900"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或防止在服务中提供权利持有者通过与服务提供者合作识别出的作品或其他内容</a:t>
            </a:r>
            <a:r>
              <a:rPr lang="zh-CN" altLang="hu-HU" sz="1900" dirty="0">
                <a:latin typeface="Microsoft YaHei" panose="020B0503020204020204" pitchFamily="34" charset="-122"/>
                <a:ea typeface="Microsoft YaHei" panose="020B0503020204020204" pitchFamily="34" charset="-122"/>
                <a:sym typeface="+mn-ea"/>
              </a:rPr>
              <a:t>。这些措施</a:t>
            </a:r>
            <a:r>
              <a:rPr lang="zh-CN" altLang="en-US" sz="1900" dirty="0">
                <a:latin typeface="Microsoft YaHei" panose="020B0503020204020204" pitchFamily="34" charset="-122"/>
                <a:ea typeface="Microsoft YaHei" panose="020B0503020204020204" pitchFamily="34" charset="-122"/>
                <a:sym typeface="+mn-ea"/>
              </a:rPr>
              <a:t>，</a:t>
            </a:r>
            <a:r>
              <a:rPr lang="zh-CN" altLang="hu-HU" sz="1900" dirty="0">
                <a:latin typeface="Microsoft YaHei" panose="020B0503020204020204" pitchFamily="34" charset="-122"/>
                <a:ea typeface="Microsoft YaHei" panose="020B0503020204020204" pitchFamily="34" charset="-122"/>
                <a:sym typeface="+mn-ea"/>
              </a:rPr>
              <a:t>例如使用有效的内容识别技术</a:t>
            </a:r>
            <a:r>
              <a:rPr lang="zh-CN" altLang="en-US" sz="1900" dirty="0">
                <a:latin typeface="Microsoft YaHei" panose="020B0503020204020204" pitchFamily="34" charset="-122"/>
                <a:ea typeface="Microsoft YaHei" panose="020B0503020204020204" pitchFamily="34" charset="-122"/>
                <a:sym typeface="+mn-ea"/>
              </a:rPr>
              <a:t>，</a:t>
            </a:r>
            <a:r>
              <a:rPr lang="zh-CN" altLang="hu-HU" sz="1900" dirty="0">
                <a:latin typeface="Microsoft YaHei" panose="020B0503020204020204" pitchFamily="34" charset="-122"/>
                <a:ea typeface="Microsoft YaHei" panose="020B0503020204020204" pitchFamily="34" charset="-122"/>
                <a:sym typeface="+mn-ea"/>
              </a:rPr>
              <a:t>应合理适度。</a:t>
            </a:r>
            <a:r>
              <a:rPr lang="zh-CN" altLang="hu-HU" sz="1900" b="1" dirty="0">
                <a:latin typeface="Microsoft YaHei" panose="020B0503020204020204" pitchFamily="34" charset="-122"/>
                <a:ea typeface="Microsoft YaHei" panose="020B0503020204020204" pitchFamily="34" charset="-122"/>
                <a:sym typeface="+mn-ea"/>
              </a:rPr>
              <a:t>服务提供者应向权利持有者提供与运作和部署措施有关的充足信息</a:t>
            </a:r>
            <a:r>
              <a:rPr lang="zh-CN" altLang="en-US" sz="1900" dirty="0">
                <a:latin typeface="Microsoft YaHei" panose="020B0503020204020204" pitchFamily="34" charset="-122"/>
                <a:ea typeface="Microsoft YaHei" panose="020B0503020204020204" pitchFamily="34" charset="-122"/>
                <a:sym typeface="+mn-ea"/>
              </a:rPr>
              <a:t>，</a:t>
            </a:r>
            <a:r>
              <a:rPr lang="zh-CN" altLang="hu-HU" sz="1900" dirty="0">
                <a:latin typeface="Microsoft YaHei" panose="020B0503020204020204" pitchFamily="34" charset="-122"/>
                <a:ea typeface="Microsoft YaHei" panose="020B0503020204020204" pitchFamily="34" charset="-122"/>
                <a:sym typeface="+mn-ea"/>
              </a:rPr>
              <a:t>以及在相关情况下提供有关识别和使用作品及其他内容的报告。</a:t>
            </a:r>
            <a:r>
              <a:rPr lang="zh-CN" altLang="en-US" sz="1900" dirty="0">
                <a:latin typeface="Microsoft YaHei" panose="020B0503020204020204" pitchFamily="34" charset="-122"/>
                <a:ea typeface="Microsoft YaHei" panose="020B0503020204020204" pitchFamily="34" charset="-122"/>
              </a:rPr>
              <a:t>（</a:t>
            </a:r>
            <a:r>
              <a:rPr lang="zh-CN" altLang="hu-HU" sz="1900" dirty="0">
                <a:latin typeface="Microsoft YaHei" panose="020B0503020204020204" pitchFamily="34" charset="-122"/>
                <a:ea typeface="Microsoft YaHei" panose="020B0503020204020204" pitchFamily="34" charset="-122"/>
              </a:rPr>
              <a:t>续</a:t>
            </a:r>
            <a:r>
              <a:rPr lang="zh-CN" altLang="en-US" sz="1900" dirty="0">
                <a:latin typeface="Microsoft YaHei" panose="020B0503020204020204" pitchFamily="34" charset="-122"/>
                <a:ea typeface="Microsoft YaHei" panose="020B0503020204020204" pitchFamily="34" charset="-122"/>
              </a:rPr>
              <a:t>）</a:t>
            </a:r>
            <a:endParaRPr lang="hu-HU" sz="1900" dirty="0">
              <a:latin typeface="Microsoft YaHei" panose="020B0503020204020204" pitchFamily="34" charset="-122"/>
              <a:ea typeface="Microsoft YaHei" panose="020B0503020204020204" pitchFamily="34" charset="-122"/>
            </a:endParaRPr>
          </a:p>
          <a:p>
            <a:pPr marL="0" lvl="0" indent="0">
              <a:buNone/>
            </a:pPr>
            <a:endParaRPr lang="hu-HU" sz="1900" dirty="0">
              <a:latin typeface="Microsoft YaHei" panose="020B0503020204020204" pitchFamily="34" charset="-122"/>
              <a:ea typeface="Microsoft YaHei" panose="020B0503020204020204" pitchFamily="34" charset="-122"/>
            </a:endParaRPr>
          </a:p>
          <a:p>
            <a:endParaRPr lang="hu-HU"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A5BC9835-C9D8-4A16-A6BE-17FE67D68D15}" type="slidenum">
              <a:rPr lang="hu-HU" smtClean="0">
                <a:latin typeface="Microsoft YaHei" panose="020B0503020204020204" pitchFamily="34" charset="-122"/>
                <a:ea typeface="Microsoft YaHei" panose="020B0503020204020204" pitchFamily="34" charset="-122"/>
              </a:rPr>
              <a:t>24</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00720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5">
              <a:lumMod val="60000"/>
              <a:lumOff val="40000"/>
            </a:schemeClr>
          </a:solidFill>
          <a:ln>
            <a:solidFill>
              <a:schemeClr val="accent1"/>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法令草案第</a:t>
            </a:r>
            <a:r>
              <a:rPr lang="en-US" altLang="zh-CN" sz="3600" b="1" dirty="0">
                <a:latin typeface="Microsoft YaHei" panose="020B0503020204020204" pitchFamily="34" charset="-122"/>
                <a:ea typeface="Microsoft YaHei" panose="020B0503020204020204" pitchFamily="34" charset="-122"/>
                <a:sym typeface="+mn-ea"/>
              </a:rPr>
              <a:t>13</a:t>
            </a:r>
            <a:r>
              <a:rPr lang="zh-CN" altLang="en-US" sz="3600" b="1" dirty="0">
                <a:latin typeface="Microsoft YaHei" panose="020B0503020204020204" pitchFamily="34" charset="-122"/>
                <a:ea typeface="Microsoft YaHei" panose="020B0503020204020204" pitchFamily="34" charset="-122"/>
                <a:sym typeface="+mn-ea"/>
              </a:rPr>
              <a:t>条（</a:t>
            </a:r>
            <a:r>
              <a:rPr lang="en-US" altLang="zh-CN" sz="3600" b="1" dirty="0">
                <a:latin typeface="Microsoft YaHei" panose="020B0503020204020204" pitchFamily="34" charset="-122"/>
                <a:ea typeface="Microsoft YaHei" panose="020B0503020204020204" pitchFamily="34" charset="-122"/>
                <a:sym typeface="+mn-ea"/>
              </a:rPr>
              <a:t>2</a:t>
            </a:r>
            <a:r>
              <a:rPr lang="zh-CN" altLang="en-US" sz="3600" b="1" dirty="0">
                <a:latin typeface="Microsoft YaHei" panose="020B0503020204020204" pitchFamily="34" charset="-122"/>
                <a:ea typeface="Microsoft YaHei" panose="020B0503020204020204" pitchFamily="34" charset="-122"/>
                <a:sym typeface="+mn-ea"/>
              </a:rPr>
              <a:t>）</a:t>
            </a:r>
            <a:endParaRPr lang="hu-HU" sz="3600"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p:txBody>
          <a:bodyPr/>
          <a:lstStyle/>
          <a:p>
            <a:pPr marL="0" lvl="0" indent="0">
              <a:buNone/>
            </a:pPr>
            <a:endParaRPr lang="hu-HU" sz="1000" b="1" i="1" dirty="0">
              <a:latin typeface="Microsoft YaHei" panose="020B0503020204020204" pitchFamily="34" charset="-122"/>
              <a:ea typeface="Microsoft YaHei" panose="020B0503020204020204" pitchFamily="34" charset="-122"/>
            </a:endParaRPr>
          </a:p>
          <a:p>
            <a:pPr marL="0" lvl="0" indent="0">
              <a:buNone/>
            </a:pPr>
            <a:r>
              <a:rPr lang="zh-CN" altLang="hu-HU" sz="2000" b="1" i="1" dirty="0">
                <a:latin typeface="Microsoft YaHei" panose="020B0503020204020204" pitchFamily="34" charset="-122"/>
                <a:ea typeface="Microsoft YaHei" panose="020B0503020204020204" pitchFamily="34" charset="-122"/>
              </a:rPr>
              <a:t>第</a:t>
            </a:r>
            <a:r>
              <a:rPr lang="en-US" altLang="zh-CN" sz="2000" b="1" i="1" dirty="0">
                <a:latin typeface="Microsoft YaHei" panose="020B0503020204020204" pitchFamily="34" charset="-122"/>
                <a:ea typeface="Microsoft YaHei" panose="020B0503020204020204" pitchFamily="34" charset="-122"/>
              </a:rPr>
              <a:t>13</a:t>
            </a:r>
            <a:r>
              <a:rPr lang="zh-CN" altLang="en-US" sz="2000" b="1" i="1" dirty="0">
                <a:latin typeface="Microsoft YaHei" panose="020B0503020204020204" pitchFamily="34" charset="-122"/>
                <a:ea typeface="Microsoft YaHei" panose="020B0503020204020204" pitchFamily="34" charset="-122"/>
              </a:rPr>
              <a:t>条</a:t>
            </a:r>
            <a:endParaRPr lang="hu-HU" sz="2000" b="1" i="1" dirty="0">
              <a:latin typeface="Microsoft YaHei" panose="020B0503020204020204" pitchFamily="34" charset="-122"/>
              <a:ea typeface="Microsoft YaHei" panose="020B0503020204020204" pitchFamily="34" charset="-122"/>
            </a:endParaRPr>
          </a:p>
          <a:p>
            <a:pPr marL="0" lvl="0" indent="0">
              <a:buNone/>
            </a:pPr>
            <a:r>
              <a:rPr lang="hu-HU" sz="2000" dirty="0">
                <a:latin typeface="Microsoft YaHei" panose="020B0503020204020204" pitchFamily="34" charset="-122"/>
                <a:ea typeface="Microsoft YaHei" panose="020B0503020204020204" pitchFamily="34" charset="-122"/>
              </a:rPr>
              <a:t>2. </a:t>
            </a:r>
            <a:r>
              <a:rPr lang="zh-CN" altLang="en-US" sz="2000" dirty="0">
                <a:latin typeface="Microsoft YaHei" panose="020B0503020204020204" pitchFamily="34" charset="-122"/>
                <a:ea typeface="Microsoft YaHei" panose="020B0503020204020204" pitchFamily="34" charset="-122"/>
              </a:rPr>
              <a:t>成员国应确保第</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款中所述的服务提供者落实投诉和纠正机制，供用户在采用第</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款中所述措施时发生争议的情况下使用。</a:t>
            </a:r>
            <a:endParaRPr lang="hu-HU" sz="2000" dirty="0">
              <a:latin typeface="Microsoft YaHei" panose="020B0503020204020204" pitchFamily="34" charset="-122"/>
              <a:ea typeface="Microsoft YaHei" panose="020B0503020204020204" pitchFamily="34" charset="-122"/>
            </a:endParaRPr>
          </a:p>
          <a:p>
            <a:pPr marL="0" lvl="0" indent="0">
              <a:buNone/>
            </a:pPr>
            <a:r>
              <a:rPr lang="hu-HU" sz="2000" dirty="0">
                <a:latin typeface="Microsoft YaHei" panose="020B0503020204020204" pitchFamily="34" charset="-122"/>
                <a:ea typeface="Microsoft YaHei" panose="020B0503020204020204" pitchFamily="34" charset="-122"/>
              </a:rPr>
              <a:t>3. </a:t>
            </a:r>
            <a:r>
              <a:rPr lang="zh-CN" altLang="en-US" sz="2000" dirty="0">
                <a:latin typeface="Microsoft YaHei" panose="020B0503020204020204" pitchFamily="34" charset="-122"/>
                <a:ea typeface="Microsoft YaHei" panose="020B0503020204020204" pitchFamily="34" charset="-122"/>
              </a:rPr>
              <a:t>在适当情况下，成员国应通过利益相关者对话，促成</a:t>
            </a:r>
            <a:r>
              <a:rPr lang="zh-CN" altLang="en-US" sz="2000" b="1" dirty="0">
                <a:latin typeface="Microsoft YaHei" panose="020B0503020204020204" pitchFamily="34" charset="-122"/>
                <a:ea typeface="Microsoft YaHei" panose="020B0503020204020204" pitchFamily="34" charset="-122"/>
              </a:rPr>
              <a:t>信息社会服务提供者和权利持有者之间的合作</a:t>
            </a:r>
            <a:r>
              <a:rPr lang="zh-CN" altLang="en-US" sz="2000" dirty="0">
                <a:latin typeface="Microsoft YaHei" panose="020B0503020204020204" pitchFamily="34" charset="-122"/>
                <a:ea typeface="Microsoft YaHei" panose="020B0503020204020204" pitchFamily="34" charset="-122"/>
              </a:rPr>
              <a:t>，从而说明最佳措施，例如考虑到服务性质、技术的可用性</a:t>
            </a:r>
            <a:r>
              <a:rPr lang="zh-CN" altLang="en-US" sz="2000" dirty="0">
                <a:latin typeface="Microsoft YaHei" panose="020B0503020204020204" pitchFamily="34" charset="-122"/>
                <a:ea typeface="Microsoft YaHei" panose="020B0503020204020204" pitchFamily="34" charset="-122"/>
                <a:sym typeface="+mn-ea"/>
              </a:rPr>
              <a:t>以及技术发展过程中的效力</a:t>
            </a:r>
            <a:r>
              <a:rPr lang="zh-CN" altLang="en-US" sz="2000" dirty="0">
                <a:latin typeface="Microsoft YaHei" panose="020B0503020204020204" pitchFamily="34" charset="-122"/>
                <a:ea typeface="Microsoft YaHei" panose="020B0503020204020204" pitchFamily="34" charset="-122"/>
              </a:rPr>
              <a:t>等方面的、</a:t>
            </a:r>
            <a:r>
              <a:rPr lang="zh-CN" altLang="en-US" sz="2000" dirty="0">
                <a:latin typeface="Microsoft YaHei" panose="020B0503020204020204" pitchFamily="34" charset="-122"/>
                <a:ea typeface="Microsoft YaHei" panose="020B0503020204020204" pitchFamily="34" charset="-122"/>
                <a:sym typeface="+mn-ea"/>
              </a:rPr>
              <a:t>合理适当的内容识别技术</a:t>
            </a:r>
            <a:r>
              <a:rPr lang="zh-CN" altLang="en-US" sz="2000" dirty="0">
                <a:latin typeface="Microsoft YaHei" panose="020B0503020204020204" pitchFamily="34" charset="-122"/>
                <a:ea typeface="Microsoft YaHei" panose="020B0503020204020204" pitchFamily="34" charset="-122"/>
              </a:rPr>
              <a:t>。（强调为报告人所加）</a:t>
            </a:r>
            <a:endParaRPr lang="zh-CN" altLang="hu-HU" sz="2000"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A5BC9835-C9D8-4A16-A6BE-17FE67D68D15}" type="slidenum">
              <a:rPr lang="hu-HU" smtClean="0">
                <a:latin typeface="Microsoft YaHei" panose="020B0503020204020204" pitchFamily="34" charset="-122"/>
                <a:ea typeface="Microsoft YaHei" panose="020B0503020204020204" pitchFamily="34" charset="-122"/>
              </a:rPr>
              <a:t>25</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22942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FF00"/>
          </a:solidFill>
          <a:ln>
            <a:solidFill>
              <a:schemeClr val="accent6">
                <a:lumMod val="60000"/>
                <a:lumOff val="40000"/>
              </a:schemeClr>
            </a:solidFill>
          </a:ln>
        </p:spPr>
        <p:txBody>
          <a:bodyPr/>
          <a:lstStyle/>
          <a:p>
            <a:r>
              <a:rPr lang="hu-HU" sz="3600" b="1" dirty="0">
                <a:latin typeface="Microsoft YaHei" panose="020B0503020204020204" pitchFamily="34" charset="-122"/>
                <a:ea typeface="Microsoft YaHei" panose="020B0503020204020204" pitchFamily="34" charset="-122"/>
              </a:rPr>
              <a:t>欧盟委员会</a:t>
            </a:r>
            <a:r>
              <a:rPr lang="zh-CN" altLang="hu-HU" sz="3600" b="1" dirty="0">
                <a:latin typeface="Microsoft YaHei" panose="020B0503020204020204" pitchFamily="34" charset="-122"/>
                <a:ea typeface="Microsoft YaHei" panose="020B0503020204020204" pitchFamily="34" charset="-122"/>
              </a:rPr>
              <a:t>的新提案</a:t>
            </a:r>
            <a:r>
              <a:rPr lang="zh-CN" altLang="en-US" sz="3600" b="1" dirty="0">
                <a:latin typeface="Microsoft YaHei" panose="020B0503020204020204" pitchFamily="34" charset="-122"/>
                <a:ea typeface="Microsoft YaHei" panose="020B0503020204020204" pitchFamily="34" charset="-122"/>
              </a:rPr>
              <a:t>（</a:t>
            </a:r>
            <a:r>
              <a:rPr lang="en-US" altLang="zh-CN" sz="3600" b="1" dirty="0">
                <a:latin typeface="Microsoft YaHei" panose="020B0503020204020204" pitchFamily="34" charset="-122"/>
                <a:ea typeface="Microsoft YaHei" panose="020B0503020204020204" pitchFamily="34" charset="-122"/>
              </a:rPr>
              <a:t>1</a:t>
            </a:r>
            <a:r>
              <a:rPr lang="zh-CN" altLang="en-US" sz="3600" b="1" dirty="0">
                <a:latin typeface="Microsoft YaHei" panose="020B0503020204020204" pitchFamily="34" charset="-122"/>
                <a:ea typeface="Microsoft YaHei" panose="020B0503020204020204" pitchFamily="34" charset="-122"/>
              </a:rPr>
              <a:t>）</a:t>
            </a:r>
          </a:p>
        </p:txBody>
      </p:sp>
      <p:sp>
        <p:nvSpPr>
          <p:cNvPr id="3" name="Tartalom helye 2"/>
          <p:cNvSpPr>
            <a:spLocks noGrp="1"/>
          </p:cNvSpPr>
          <p:nvPr>
            <p:ph idx="1"/>
          </p:nvPr>
        </p:nvSpPr>
        <p:spPr/>
        <p:txBody>
          <a:bodyPr/>
          <a:lstStyle/>
          <a:p>
            <a:pPr marL="0" indent="0">
              <a:buNone/>
            </a:pPr>
            <a:r>
              <a:rPr lang="zh-CN" altLang="en-US" sz="2000" b="1" dirty="0">
                <a:latin typeface="Microsoft YaHei" panose="020B0503020204020204" pitchFamily="34" charset="-122"/>
                <a:ea typeface="Microsoft YaHei" panose="020B0503020204020204" pitchFamily="34" charset="-122"/>
                <a:sym typeface="+mn-ea"/>
              </a:rPr>
              <a:t>第</a:t>
            </a:r>
            <a:r>
              <a:rPr lang="en-US" altLang="zh-CN" sz="2000" b="1" dirty="0">
                <a:latin typeface="Microsoft YaHei" panose="020B0503020204020204" pitchFamily="34" charset="-122"/>
                <a:ea typeface="Microsoft YaHei" panose="020B0503020204020204" pitchFamily="34" charset="-122"/>
                <a:sym typeface="+mn-ea"/>
              </a:rPr>
              <a:t>13</a:t>
            </a:r>
            <a:r>
              <a:rPr lang="zh-CN" altLang="en-US" sz="2000" b="1" dirty="0">
                <a:latin typeface="Microsoft YaHei" panose="020B0503020204020204" pitchFamily="34" charset="-122"/>
                <a:ea typeface="Microsoft YaHei" panose="020B0503020204020204" pitchFamily="34" charset="-122"/>
                <a:sym typeface="+mn-ea"/>
              </a:rPr>
              <a:t>条</a:t>
            </a:r>
            <a:r>
              <a:rPr lang="zh-CN" altLang="en-US" sz="2000" dirty="0">
                <a:latin typeface="Microsoft YaHei" panose="020B0503020204020204" pitchFamily="34" charset="-122"/>
                <a:ea typeface="Microsoft YaHei" panose="020B0503020204020204" pitchFamily="34" charset="-122"/>
                <a:sym typeface="+mn-ea"/>
              </a:rPr>
              <a:t> 关于储存用户上传的大量作品和其他内容并提供相关访问途径的信息社会服务提供者对受保护内容的使用</a:t>
            </a:r>
            <a:endParaRPr lang="hu-HU" sz="2000" dirty="0">
              <a:latin typeface="Microsoft YaHei" panose="020B0503020204020204" pitchFamily="34" charset="-122"/>
              <a:ea typeface="Microsoft YaHei" panose="020B0503020204020204" pitchFamily="34" charset="-122"/>
            </a:endParaRPr>
          </a:p>
          <a:p>
            <a:pPr marL="0" indent="0">
              <a:buNone/>
              <a:tabLst>
                <a:tab pos="363220" algn="l"/>
              </a:tabLst>
            </a:pPr>
            <a:r>
              <a:rPr lang="en-US" sz="1900" dirty="0">
                <a:latin typeface="Microsoft YaHei" panose="020B0503020204020204" pitchFamily="34" charset="-122"/>
                <a:ea typeface="Microsoft YaHei" panose="020B0503020204020204" pitchFamily="34" charset="-122"/>
              </a:rPr>
              <a:t>1.</a:t>
            </a:r>
            <a:r>
              <a:rPr lang="zh-CN" altLang="en-US" sz="1900" dirty="0">
                <a:latin typeface="Microsoft YaHei" panose="020B0503020204020204" pitchFamily="34" charset="-122"/>
                <a:ea typeface="Microsoft YaHei" panose="020B0503020204020204" pitchFamily="34" charset="-122"/>
              </a:rPr>
              <a:t> </a:t>
            </a:r>
            <a:r>
              <a:rPr lang="zh-CN" altLang="en-US" sz="1900" b="1" dirty="0">
                <a:latin typeface="Microsoft YaHei" panose="020B0503020204020204" pitchFamily="34" charset="-122"/>
                <a:ea typeface="Microsoft YaHei" panose="020B0503020204020204" pitchFamily="34" charset="-122"/>
                <a:sym typeface="+mn-ea"/>
              </a:rPr>
              <a:t>储存用户上传的大量作品和其他内容并提供相关访问途径的</a:t>
            </a:r>
            <a:r>
              <a:rPr lang="zh-CN" altLang="hu-HU" sz="1900" b="1" dirty="0">
                <a:latin typeface="Microsoft YaHei" panose="020B0503020204020204" pitchFamily="34" charset="-122"/>
                <a:ea typeface="Microsoft YaHei" panose="020B0503020204020204" pitchFamily="34" charset="-122"/>
                <a:sym typeface="+mn-ea"/>
              </a:rPr>
              <a:t>信息社会服务提供者</a:t>
            </a:r>
            <a:r>
              <a:rPr lang="zh-CN" altLang="en-US" sz="1900" b="1"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应与权利持有者合作</a:t>
            </a:r>
            <a:r>
              <a:rPr lang="zh-CN" altLang="en-US" sz="1900" b="1"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采取措施确保履行与权利持有者就使用其作品或其他内容而达成的协议</a:t>
            </a:r>
            <a:r>
              <a:rPr lang="zh-CN" altLang="en-US" sz="1900" b="1"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或防止在服务中提供权利持有者通过与服务提供者合作识别出的作品或其他内容。这些措施</a:t>
            </a:r>
            <a:r>
              <a:rPr lang="zh-CN" altLang="en-US" sz="1900" b="1"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例如使用有效的内容识别技术</a:t>
            </a:r>
            <a:r>
              <a:rPr lang="zh-CN" altLang="en-US" sz="1900" b="1"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应合理适度。服务提供者应向权利持有者提供与运</a:t>
            </a:r>
            <a:r>
              <a:rPr lang="zh-CN" altLang="en-US" sz="1900" b="1" dirty="0">
                <a:latin typeface="Microsoft YaHei" panose="020B0503020204020204" pitchFamily="34" charset="-122"/>
                <a:ea typeface="Microsoft YaHei" panose="020B0503020204020204" pitchFamily="34" charset="-122"/>
                <a:sym typeface="+mn-ea"/>
              </a:rPr>
              <a:t>行</a:t>
            </a:r>
            <a:r>
              <a:rPr lang="zh-CN" altLang="hu-HU" sz="1900" b="1" dirty="0">
                <a:latin typeface="Microsoft YaHei" panose="020B0503020204020204" pitchFamily="34" charset="-122"/>
                <a:ea typeface="Microsoft YaHei" panose="020B0503020204020204" pitchFamily="34" charset="-122"/>
                <a:sym typeface="+mn-ea"/>
              </a:rPr>
              <a:t>和部署措施有关的充足信息</a:t>
            </a:r>
            <a:r>
              <a:rPr lang="zh-CN" altLang="en-US" sz="1900" b="1" dirty="0">
                <a:latin typeface="Microsoft YaHei" panose="020B0503020204020204" pitchFamily="34" charset="-122"/>
                <a:ea typeface="Microsoft YaHei" panose="020B0503020204020204" pitchFamily="34" charset="-122"/>
                <a:sym typeface="+mn-ea"/>
              </a:rPr>
              <a:t>，</a:t>
            </a:r>
            <a:r>
              <a:rPr lang="zh-CN" altLang="hu-HU" sz="1900" b="1" dirty="0">
                <a:latin typeface="Microsoft YaHei" panose="020B0503020204020204" pitchFamily="34" charset="-122"/>
                <a:ea typeface="Microsoft YaHei" panose="020B0503020204020204" pitchFamily="34" charset="-122"/>
                <a:sym typeface="+mn-ea"/>
              </a:rPr>
              <a:t>以及相关时提供有关识别和使用作品及其他内容的报告。</a:t>
            </a:r>
            <a:endParaRPr lang="hu-HU" sz="1900" dirty="0">
              <a:latin typeface="Microsoft YaHei" panose="020B0503020204020204" pitchFamily="34" charset="-122"/>
              <a:ea typeface="Microsoft YaHei" panose="020B0503020204020204" pitchFamily="34" charset="-122"/>
            </a:endParaRPr>
          </a:p>
          <a:p>
            <a:pPr marL="363855" indent="0">
              <a:buNone/>
              <a:tabLst>
                <a:tab pos="711200" algn="l"/>
              </a:tabLst>
            </a:pPr>
            <a:endParaRPr lang="hu-HU" sz="2000"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26</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51662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rgbClr val="FFFF00"/>
          </a:solidFill>
          <a:ln>
            <a:solidFill>
              <a:schemeClr val="accent6">
                <a:lumMod val="60000"/>
                <a:lumOff val="40000"/>
              </a:schemeClr>
            </a:solidFill>
          </a:ln>
        </p:spPr>
        <p:txBody>
          <a:bodyPr/>
          <a:lstStyle/>
          <a:p>
            <a:r>
              <a:rPr lang="hu-HU" sz="3600" b="1" dirty="0">
                <a:latin typeface="Microsoft YaHei" panose="020B0503020204020204" pitchFamily="34" charset="-122"/>
                <a:ea typeface="Microsoft YaHei" panose="020B0503020204020204" pitchFamily="34" charset="-122"/>
                <a:sym typeface="+mn-ea"/>
              </a:rPr>
              <a:t>欧盟委员会</a:t>
            </a:r>
            <a:r>
              <a:rPr lang="zh-CN" altLang="hu-HU" sz="3600" b="1" dirty="0">
                <a:latin typeface="Microsoft YaHei" panose="020B0503020204020204" pitchFamily="34" charset="-122"/>
                <a:ea typeface="Microsoft YaHei" panose="020B0503020204020204" pitchFamily="34" charset="-122"/>
                <a:sym typeface="+mn-ea"/>
              </a:rPr>
              <a:t>的新提案</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2</a:t>
            </a:r>
            <a:r>
              <a:rPr lang="zh-CN" altLang="en-US" sz="3600" b="1" dirty="0">
                <a:latin typeface="Microsoft YaHei" panose="020B0503020204020204" pitchFamily="34" charset="-122"/>
                <a:ea typeface="Microsoft YaHei" panose="020B0503020204020204" pitchFamily="34" charset="-122"/>
                <a:sym typeface="+mn-ea"/>
              </a:rPr>
              <a:t>）</a:t>
            </a:r>
            <a:endParaRPr lang="hu-HU" sz="3600" b="1"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p:txBody>
          <a:bodyPr/>
          <a:lstStyle/>
          <a:p>
            <a:pPr marL="0" indent="0">
              <a:buNone/>
            </a:pPr>
            <a:endParaRPr lang="hu-HU" sz="800" b="1" dirty="0">
              <a:latin typeface="Microsoft YaHei" panose="020B0503020204020204" pitchFamily="34" charset="-122"/>
              <a:ea typeface="Microsoft YaHei" panose="020B0503020204020204" pitchFamily="34" charset="-122"/>
            </a:endParaRPr>
          </a:p>
          <a:p>
            <a:pPr marL="0" indent="0">
              <a:buNone/>
            </a:pPr>
            <a:r>
              <a:rPr lang="zh-CN" altLang="hu-HU"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13</a:t>
            </a:r>
            <a:r>
              <a:rPr lang="zh-CN" altLang="en-US" sz="2000" b="1" dirty="0">
                <a:latin typeface="Microsoft YaHei" panose="020B0503020204020204" pitchFamily="34" charset="-122"/>
                <a:ea typeface="Microsoft YaHei" panose="020B0503020204020204" pitchFamily="34" charset="-122"/>
              </a:rPr>
              <a:t>条</a:t>
            </a:r>
            <a:r>
              <a:rPr lang="zh-CN" altLang="en-US" sz="2000" dirty="0">
                <a:latin typeface="Microsoft YaHei" panose="020B0503020204020204" pitchFamily="34" charset="-122"/>
                <a:ea typeface="Microsoft YaHei" panose="020B0503020204020204" pitchFamily="34" charset="-122"/>
              </a:rPr>
              <a:t>（续）</a:t>
            </a:r>
            <a:endParaRPr lang="hu-HU" sz="2000" dirty="0">
              <a:latin typeface="Microsoft YaHei" panose="020B0503020204020204" pitchFamily="34" charset="-122"/>
              <a:ea typeface="Microsoft YaHei" panose="020B0503020204020204" pitchFamily="34" charset="-122"/>
            </a:endParaRPr>
          </a:p>
          <a:p>
            <a:pPr marL="0" indent="0">
              <a:buNone/>
            </a:pPr>
            <a:endParaRPr lang="hu-HU" sz="800" dirty="0">
              <a:latin typeface="Microsoft YaHei" panose="020B0503020204020204" pitchFamily="34" charset="-122"/>
              <a:ea typeface="Microsoft YaHei" panose="020B0503020204020204" pitchFamily="34" charset="-122"/>
            </a:endParaRPr>
          </a:p>
          <a:p>
            <a:pPr marL="0" indent="0">
              <a:buNone/>
              <a:tabLst>
                <a:tab pos="363220" algn="l"/>
              </a:tabLst>
            </a:pPr>
            <a:r>
              <a:rPr lang="en-US"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 </a:t>
            </a:r>
            <a:r>
              <a:rPr lang="zh-CN" altLang="en-US" sz="2000" b="1" dirty="0">
                <a:latin typeface="Microsoft YaHei" panose="020B0503020204020204" pitchFamily="34" charset="-122"/>
                <a:ea typeface="Microsoft YaHei" panose="020B0503020204020204" pitchFamily="34" charset="-122"/>
                <a:sym typeface="+mn-ea"/>
              </a:rPr>
              <a:t>成员国应确保</a:t>
            </a:r>
            <a:r>
              <a:rPr lang="zh-CN" altLang="en-US" sz="2000" dirty="0">
                <a:latin typeface="Microsoft YaHei" panose="020B0503020204020204" pitchFamily="34" charset="-122"/>
                <a:ea typeface="Microsoft YaHei" panose="020B0503020204020204" pitchFamily="34" charset="-122"/>
                <a:sym typeface="+mn-ea"/>
              </a:rPr>
              <a:t>第</a:t>
            </a:r>
            <a:r>
              <a:rPr lang="en-US" altLang="zh-CN" sz="2000" dirty="0">
                <a:latin typeface="Microsoft YaHei" panose="020B0503020204020204" pitchFamily="34" charset="-122"/>
                <a:ea typeface="Microsoft YaHei" panose="020B0503020204020204" pitchFamily="34" charset="-122"/>
                <a:sym typeface="+mn-ea"/>
              </a:rPr>
              <a:t>1</a:t>
            </a:r>
            <a:r>
              <a:rPr lang="zh-CN" altLang="en-US" sz="2000" dirty="0">
                <a:latin typeface="Microsoft YaHei" panose="020B0503020204020204" pitchFamily="34" charset="-122"/>
                <a:ea typeface="Microsoft YaHei" panose="020B0503020204020204" pitchFamily="34" charset="-122"/>
                <a:sym typeface="+mn-ea"/>
              </a:rPr>
              <a:t>款中所述的服务提供者</a:t>
            </a:r>
            <a:r>
              <a:rPr lang="zh-CN" altLang="en-US" sz="2000" b="1" dirty="0">
                <a:latin typeface="Microsoft YaHei" panose="020B0503020204020204" pitchFamily="34" charset="-122"/>
                <a:ea typeface="Microsoft YaHei" panose="020B0503020204020204" pitchFamily="34" charset="-122"/>
                <a:sym typeface="+mn-ea"/>
              </a:rPr>
              <a:t>落实投诉和纠正机制</a:t>
            </a:r>
            <a:r>
              <a:rPr lang="zh-CN" altLang="en-US" sz="2000" dirty="0">
                <a:latin typeface="Microsoft YaHei" panose="020B0503020204020204" pitchFamily="34" charset="-122"/>
                <a:ea typeface="Microsoft YaHei" panose="020B0503020204020204" pitchFamily="34" charset="-122"/>
                <a:sym typeface="+mn-ea"/>
              </a:rPr>
              <a:t>，</a:t>
            </a:r>
            <a:r>
              <a:rPr lang="zh-CN" altLang="en-US" sz="2000" b="1" dirty="0">
                <a:latin typeface="Microsoft YaHei" panose="020B0503020204020204" pitchFamily="34" charset="-122"/>
                <a:ea typeface="Microsoft YaHei" panose="020B0503020204020204" pitchFamily="34" charset="-122"/>
                <a:sym typeface="+mn-ea"/>
              </a:rPr>
              <a:t>供用户</a:t>
            </a:r>
            <a:r>
              <a:rPr lang="zh-CN" altLang="en-US" sz="2000" dirty="0">
                <a:latin typeface="Microsoft YaHei" panose="020B0503020204020204" pitchFamily="34" charset="-122"/>
                <a:ea typeface="Microsoft YaHei" panose="020B0503020204020204" pitchFamily="34" charset="-122"/>
                <a:sym typeface="+mn-ea"/>
              </a:rPr>
              <a:t>在</a:t>
            </a:r>
            <a:r>
              <a:rPr lang="zh-CN" altLang="en-US" sz="2000" b="1" dirty="0">
                <a:latin typeface="Microsoft YaHei" panose="020B0503020204020204" pitchFamily="34" charset="-122"/>
                <a:ea typeface="Microsoft YaHei" panose="020B0503020204020204" pitchFamily="34" charset="-122"/>
                <a:sym typeface="+mn-ea"/>
              </a:rPr>
              <a:t>采用</a:t>
            </a:r>
            <a:r>
              <a:rPr lang="zh-CN" altLang="en-US" sz="2000" dirty="0">
                <a:latin typeface="Microsoft YaHei" panose="020B0503020204020204" pitchFamily="34" charset="-122"/>
                <a:ea typeface="Microsoft YaHei" panose="020B0503020204020204" pitchFamily="34" charset="-122"/>
                <a:sym typeface="+mn-ea"/>
              </a:rPr>
              <a:t>第</a:t>
            </a:r>
            <a:r>
              <a:rPr lang="en-US" altLang="zh-CN" sz="2000" dirty="0">
                <a:latin typeface="Microsoft YaHei" panose="020B0503020204020204" pitchFamily="34" charset="-122"/>
                <a:ea typeface="Microsoft YaHei" panose="020B0503020204020204" pitchFamily="34" charset="-122"/>
                <a:sym typeface="+mn-ea"/>
              </a:rPr>
              <a:t>1</a:t>
            </a:r>
            <a:r>
              <a:rPr lang="zh-CN" altLang="en-US" sz="2000" dirty="0">
                <a:latin typeface="Microsoft YaHei" panose="020B0503020204020204" pitchFamily="34" charset="-122"/>
                <a:ea typeface="Microsoft YaHei" panose="020B0503020204020204" pitchFamily="34" charset="-122"/>
                <a:sym typeface="+mn-ea"/>
              </a:rPr>
              <a:t>款中所述措施时</a:t>
            </a:r>
            <a:r>
              <a:rPr lang="zh-CN" altLang="en-US" sz="2000" b="1" dirty="0">
                <a:latin typeface="Microsoft YaHei" panose="020B0503020204020204" pitchFamily="34" charset="-122"/>
                <a:ea typeface="Microsoft YaHei" panose="020B0503020204020204" pitchFamily="34" charset="-122"/>
                <a:sym typeface="+mn-ea"/>
              </a:rPr>
              <a:t>发生争议的情况下使用</a:t>
            </a:r>
            <a:r>
              <a:rPr lang="zh-CN" altLang="en-US" sz="2000" dirty="0">
                <a:latin typeface="Microsoft YaHei" panose="020B0503020204020204" pitchFamily="34" charset="-122"/>
                <a:ea typeface="Microsoft YaHei" panose="020B0503020204020204" pitchFamily="34" charset="-122"/>
                <a:sym typeface="+mn-ea"/>
              </a:rPr>
              <a:t>。</a:t>
            </a:r>
            <a:endParaRPr lang="hu-HU" sz="2000" dirty="0">
              <a:latin typeface="Microsoft YaHei" panose="020B0503020204020204" pitchFamily="34" charset="-122"/>
              <a:ea typeface="Microsoft YaHei" panose="020B0503020204020204" pitchFamily="34" charset="-122"/>
            </a:endParaRPr>
          </a:p>
          <a:p>
            <a:pPr marL="0" indent="0">
              <a:buNone/>
              <a:tabLst>
                <a:tab pos="363220" algn="l"/>
              </a:tabLst>
            </a:pPr>
            <a:r>
              <a:rPr lang="en-US"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 </a:t>
            </a:r>
            <a:r>
              <a:rPr lang="zh-CN" altLang="en-US" sz="2000" b="1" dirty="0">
                <a:latin typeface="Microsoft YaHei" panose="020B0503020204020204" pitchFamily="34" charset="-122"/>
                <a:ea typeface="Microsoft YaHei" panose="020B0503020204020204" pitchFamily="34" charset="-122"/>
                <a:sym typeface="+mn-ea"/>
              </a:rPr>
              <a:t>在适当情况下</a:t>
            </a:r>
            <a:r>
              <a:rPr lang="zh-CN" altLang="en-US" sz="2000" dirty="0">
                <a:latin typeface="Microsoft YaHei" panose="020B0503020204020204" pitchFamily="34" charset="-122"/>
                <a:ea typeface="Microsoft YaHei" panose="020B0503020204020204" pitchFamily="34" charset="-122"/>
                <a:sym typeface="+mn-ea"/>
              </a:rPr>
              <a:t>，成员国应通过利益相关者对话，</a:t>
            </a:r>
            <a:r>
              <a:rPr lang="zh-CN" altLang="en-US" sz="2000" b="1" dirty="0">
                <a:latin typeface="Microsoft YaHei" panose="020B0503020204020204" pitchFamily="34" charset="-122"/>
                <a:ea typeface="Microsoft YaHei" panose="020B0503020204020204" pitchFamily="34" charset="-122"/>
                <a:sym typeface="+mn-ea"/>
              </a:rPr>
              <a:t>促成信息社会服务提供者和权利持有者之间的合作</a:t>
            </a:r>
            <a:r>
              <a:rPr lang="zh-CN" altLang="en-US" sz="2000" dirty="0">
                <a:latin typeface="Microsoft YaHei" panose="020B0503020204020204" pitchFamily="34" charset="-122"/>
                <a:ea typeface="Microsoft YaHei" panose="020B0503020204020204" pitchFamily="34" charset="-122"/>
                <a:sym typeface="+mn-ea"/>
              </a:rPr>
              <a:t>，从而说明最佳措施，</a:t>
            </a:r>
            <a:r>
              <a:rPr lang="zh-CN" altLang="en-US" sz="2000" b="1" dirty="0">
                <a:latin typeface="Microsoft YaHei" panose="020B0503020204020204" pitchFamily="34" charset="-122"/>
                <a:ea typeface="Microsoft YaHei" panose="020B0503020204020204" pitchFamily="34" charset="-122"/>
                <a:sym typeface="+mn-ea"/>
              </a:rPr>
              <a:t>例如</a:t>
            </a:r>
            <a:r>
              <a:rPr lang="zh-CN" altLang="en-US" sz="2000" dirty="0">
                <a:latin typeface="Microsoft YaHei" panose="020B0503020204020204" pitchFamily="34" charset="-122"/>
                <a:ea typeface="Microsoft YaHei" panose="020B0503020204020204" pitchFamily="34" charset="-122"/>
                <a:sym typeface="+mn-ea"/>
              </a:rPr>
              <a:t>考虑到服务性质、技术的可用性以及技术发展过程中的效力等方面的合理</a:t>
            </a:r>
            <a:r>
              <a:rPr lang="zh-CN" altLang="en-US" sz="2000" b="1" dirty="0">
                <a:latin typeface="Microsoft YaHei" panose="020B0503020204020204" pitchFamily="34" charset="-122"/>
                <a:ea typeface="Microsoft YaHei" panose="020B0503020204020204" pitchFamily="34" charset="-122"/>
                <a:sym typeface="+mn-ea"/>
              </a:rPr>
              <a:t>适当的内容识别技术</a:t>
            </a:r>
            <a:r>
              <a:rPr lang="zh-CN" altLang="en-US" sz="2000" dirty="0">
                <a:latin typeface="Microsoft YaHei" panose="020B0503020204020204" pitchFamily="34" charset="-122"/>
                <a:ea typeface="Microsoft YaHei" panose="020B0503020204020204" pitchFamily="34" charset="-122"/>
                <a:sym typeface="+mn-ea"/>
              </a:rPr>
              <a:t>。</a:t>
            </a:r>
            <a:endParaRPr lang="hu-HU" sz="2000"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27</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0674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rPr>
              <a:t>欧洲议会通过的草案修正案</a:t>
            </a:r>
            <a:r>
              <a:rPr lang="zh-CN" altLang="en-US" sz="3600" b="1" dirty="0">
                <a:latin typeface="Microsoft YaHei" panose="020B0503020204020204" pitchFamily="34" charset="-122"/>
                <a:ea typeface="Microsoft YaHei" panose="020B0503020204020204" pitchFamily="34" charset="-122"/>
              </a:rPr>
              <a:t>（</a:t>
            </a:r>
            <a:r>
              <a:rPr lang="en-US" altLang="zh-CN" sz="3600" b="1" dirty="0">
                <a:latin typeface="Microsoft YaHei" panose="020B0503020204020204" pitchFamily="34" charset="-122"/>
                <a:ea typeface="Microsoft YaHei" panose="020B0503020204020204" pitchFamily="34" charset="-122"/>
              </a:rPr>
              <a:t>1</a:t>
            </a:r>
            <a:r>
              <a:rPr lang="zh-CN" altLang="en-US" sz="3600" b="1" dirty="0">
                <a:latin typeface="Microsoft YaHei" panose="020B0503020204020204" pitchFamily="34" charset="-122"/>
                <a:ea typeface="Microsoft YaHei" panose="020B0503020204020204" pitchFamily="34" charset="-122"/>
              </a:rPr>
              <a:t>）</a:t>
            </a:r>
          </a:p>
        </p:txBody>
      </p:sp>
      <p:sp>
        <p:nvSpPr>
          <p:cNvPr id="3" name="Tartalom helye 2"/>
          <p:cNvSpPr>
            <a:spLocks noGrp="1"/>
          </p:cNvSpPr>
          <p:nvPr>
            <p:ph idx="1"/>
          </p:nvPr>
        </p:nvSpPr>
        <p:spPr/>
        <p:txBody>
          <a:bodyPr/>
          <a:lstStyle/>
          <a:p>
            <a:pPr marL="0" indent="0">
              <a:buNone/>
            </a:pPr>
            <a:endParaRPr lang="hu-HU" sz="600" b="1" dirty="0">
              <a:latin typeface="Microsoft YaHei" panose="020B0503020204020204" pitchFamily="34" charset="-122"/>
              <a:ea typeface="Microsoft YaHei" panose="020B0503020204020204" pitchFamily="34" charset="-122"/>
            </a:endParaRPr>
          </a:p>
          <a:p>
            <a:pPr marL="0" indent="0">
              <a:buNone/>
            </a:pPr>
            <a:r>
              <a:rPr lang="zh-CN" altLang="en-US"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13</a:t>
            </a:r>
            <a:r>
              <a:rPr lang="zh-CN" altLang="en-US" sz="2000" b="1" dirty="0">
                <a:latin typeface="Microsoft YaHei" panose="020B0503020204020204" pitchFamily="34" charset="-122"/>
                <a:ea typeface="Microsoft YaHei" panose="020B0503020204020204" pitchFamily="34" charset="-122"/>
              </a:rPr>
              <a:t>条</a:t>
            </a:r>
            <a:r>
              <a:rPr lang="zh-CN" alt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sym typeface="+mn-ea"/>
              </a:rPr>
              <a:t>储存用户上传的大量作品和其他内容并提供相关访问途径的</a:t>
            </a:r>
            <a:r>
              <a:rPr lang="zh-CN" altLang="en-US" sz="2000" b="1" dirty="0">
                <a:latin typeface="Microsoft YaHei" panose="020B0503020204020204" pitchFamily="34" charset="-122"/>
                <a:ea typeface="Microsoft YaHei" panose="020B0503020204020204" pitchFamily="34" charset="-122"/>
                <a:sym typeface="+mn-ea"/>
              </a:rPr>
              <a:t>在线内容分享</a:t>
            </a:r>
            <a:r>
              <a:rPr lang="zh-CN" altLang="en-US" sz="2000" dirty="0">
                <a:latin typeface="Microsoft YaHei" panose="020B0503020204020204" pitchFamily="34" charset="-122"/>
                <a:ea typeface="Microsoft YaHei" panose="020B0503020204020204" pitchFamily="34" charset="-122"/>
                <a:sym typeface="+mn-ea"/>
              </a:rPr>
              <a:t>服务提供者使用受保护内容</a:t>
            </a:r>
            <a:endParaRPr lang="hu-HU" sz="2000" dirty="0">
              <a:latin typeface="Microsoft YaHei" panose="020B0503020204020204" pitchFamily="34" charset="-122"/>
              <a:ea typeface="Microsoft YaHei" panose="020B0503020204020204" pitchFamily="34" charset="-122"/>
            </a:endParaRPr>
          </a:p>
          <a:p>
            <a:pPr marL="0" indent="0">
              <a:buNone/>
            </a:pPr>
            <a:endParaRPr lang="hu-HU" sz="800" dirty="0">
              <a:latin typeface="Microsoft YaHei" panose="020B0503020204020204" pitchFamily="34" charset="-122"/>
              <a:ea typeface="Microsoft YaHei" panose="020B0503020204020204" pitchFamily="34" charset="-122"/>
            </a:endParaRPr>
          </a:p>
          <a:p>
            <a:pPr marL="0" indent="0">
              <a:buNone/>
              <a:tabLst>
                <a:tab pos="261620" algn="l"/>
                <a:tab pos="711200" algn="l"/>
              </a:tabLst>
            </a:pPr>
            <a:r>
              <a:rPr lang="en-US"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 </a:t>
            </a:r>
            <a:r>
              <a:rPr lang="zh-CN" altLang="en-US" sz="2000" b="1" dirty="0">
                <a:latin typeface="Microsoft YaHei" panose="020B0503020204020204" pitchFamily="34" charset="-122"/>
                <a:ea typeface="Microsoft YaHei" panose="020B0503020204020204" pitchFamily="34" charset="-122"/>
              </a:rPr>
              <a:t>在不影响《第</a:t>
            </a:r>
            <a:r>
              <a:rPr lang="en-US" sz="2000" b="1" dirty="0">
                <a:latin typeface="Microsoft YaHei" panose="020B0503020204020204" pitchFamily="34" charset="-122"/>
                <a:ea typeface="Microsoft YaHei" panose="020B0503020204020204" pitchFamily="34" charset="-122"/>
                <a:sym typeface="+mn-ea"/>
              </a:rPr>
              <a:t>2001/29/EC</a:t>
            </a:r>
            <a:r>
              <a:rPr lang="zh-CN" altLang="en-US" sz="2000" b="1" dirty="0">
                <a:latin typeface="Microsoft YaHei" panose="020B0503020204020204" pitchFamily="34" charset="-122"/>
                <a:ea typeface="Microsoft YaHei" panose="020B0503020204020204" pitchFamily="34" charset="-122"/>
                <a:sym typeface="+mn-ea"/>
              </a:rPr>
              <a:t>号指令</a:t>
            </a:r>
            <a:r>
              <a:rPr lang="zh-CN" altLang="en-US"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3</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）和</a:t>
            </a:r>
            <a:r>
              <a:rPr lang="en-US" altLang="zh-CN" sz="2000" b="1" dirty="0">
                <a:latin typeface="Microsoft YaHei" panose="020B0503020204020204" pitchFamily="34" charset="-122"/>
                <a:ea typeface="Microsoft YaHei" panose="020B0503020204020204" pitchFamily="34" charset="-122"/>
              </a:rPr>
              <a:t>3</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2</a:t>
            </a:r>
            <a:r>
              <a:rPr lang="zh-CN" altLang="en-US" sz="2000" b="1" dirty="0">
                <a:latin typeface="Microsoft YaHei" panose="020B0503020204020204" pitchFamily="34" charset="-122"/>
                <a:ea typeface="Microsoft YaHei" panose="020B0503020204020204" pitchFamily="34" charset="-122"/>
              </a:rPr>
              <a:t>）条规定的情况下，在线内容分享</a:t>
            </a:r>
            <a:r>
              <a:rPr lang="zh-CN" altLang="en-US" sz="2000" dirty="0">
                <a:latin typeface="Microsoft YaHei" panose="020B0503020204020204" pitchFamily="34" charset="-122"/>
                <a:ea typeface="Microsoft YaHei" panose="020B0503020204020204" pitchFamily="34" charset="-122"/>
              </a:rPr>
              <a:t>服务提供者</a:t>
            </a:r>
            <a:r>
              <a:rPr lang="zh-CN" altLang="en-US" sz="2000" b="1" dirty="0">
                <a:latin typeface="Microsoft YaHei" panose="020B0503020204020204" pitchFamily="34" charset="-122"/>
                <a:ea typeface="Microsoft YaHei" panose="020B0503020204020204" pitchFamily="34" charset="-122"/>
              </a:rPr>
              <a:t>作出</a:t>
            </a:r>
            <a:r>
              <a:rPr lang="zh-CN" altLang="en-US" sz="2000" dirty="0">
                <a:latin typeface="Microsoft YaHei" panose="020B0503020204020204" pitchFamily="34" charset="-122"/>
                <a:ea typeface="Microsoft YaHei" panose="020B0503020204020204" pitchFamily="34" charset="-122"/>
              </a:rPr>
              <a:t>向公众</a:t>
            </a:r>
            <a:r>
              <a:rPr lang="zh-CN" altLang="en-US" sz="2000" b="1" dirty="0">
                <a:latin typeface="Microsoft YaHei" panose="020B0503020204020204" pitchFamily="34" charset="-122"/>
                <a:ea typeface="Microsoft YaHei" panose="020B0503020204020204" pitchFamily="34" charset="-122"/>
              </a:rPr>
              <a:t>传播的行为。因此，服务提供者</a:t>
            </a:r>
            <a:r>
              <a:rPr lang="zh-CN" altLang="en-US" sz="2000" dirty="0">
                <a:latin typeface="Microsoft YaHei" panose="020B0503020204020204" pitchFamily="34" charset="-122"/>
                <a:ea typeface="Microsoft YaHei" panose="020B0503020204020204" pitchFamily="34" charset="-122"/>
              </a:rPr>
              <a:t>应</a:t>
            </a:r>
            <a:r>
              <a:rPr lang="zh-CN" altLang="en-US" sz="2000" b="1" dirty="0">
                <a:latin typeface="Microsoft YaHei" panose="020B0503020204020204" pitchFamily="34" charset="-122"/>
                <a:ea typeface="Microsoft YaHei" panose="020B0503020204020204" pitchFamily="34" charset="-122"/>
              </a:rPr>
              <a:t>与权利持有者达成公平</a:t>
            </a:r>
            <a:r>
              <a:rPr lang="zh-CN" altLang="en-US" sz="2000" dirty="0">
                <a:latin typeface="Microsoft YaHei" panose="020B0503020204020204" pitchFamily="34" charset="-122"/>
                <a:ea typeface="Microsoft YaHei" panose="020B0503020204020204" pitchFamily="34" charset="-122"/>
              </a:rPr>
              <a:t>合理</a:t>
            </a:r>
            <a:r>
              <a:rPr lang="zh-CN" altLang="en-US" sz="2000" b="1" dirty="0">
                <a:latin typeface="Microsoft YaHei" panose="020B0503020204020204" pitchFamily="34" charset="-122"/>
                <a:ea typeface="Microsoft YaHei" panose="020B0503020204020204" pitchFamily="34" charset="-122"/>
              </a:rPr>
              <a:t>的许可协议。</a:t>
            </a:r>
            <a:endParaRPr lang="hu-HU" sz="2000" dirty="0">
              <a:latin typeface="Microsoft YaHei" panose="020B0503020204020204" pitchFamily="34" charset="-122"/>
              <a:ea typeface="Microsoft YaHei" panose="020B0503020204020204" pitchFamily="34" charset="-122"/>
            </a:endParaRPr>
          </a:p>
          <a:p>
            <a:pPr marL="0" indent="0">
              <a:buNone/>
              <a:tabLst>
                <a:tab pos="261620" algn="l"/>
                <a:tab pos="711200" algn="l"/>
              </a:tabLst>
            </a:pPr>
            <a:r>
              <a:rPr lang="en-US"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 </a:t>
            </a:r>
            <a:r>
              <a:rPr lang="zh-CN" altLang="hu-HU" sz="2000" b="1" dirty="0">
                <a:latin typeface="Microsoft YaHei" panose="020B0503020204020204" pitchFamily="34" charset="-122"/>
                <a:ea typeface="Microsoft YaHei" panose="020B0503020204020204" pitchFamily="34" charset="-122"/>
              </a:rPr>
              <a:t>在线网络分享</a:t>
            </a:r>
            <a:r>
              <a:rPr lang="zh-CN" altLang="hu-HU" sz="2000" dirty="0">
                <a:latin typeface="Microsoft YaHei" panose="020B0503020204020204" pitchFamily="34" charset="-122"/>
                <a:ea typeface="Microsoft YaHei" panose="020B0503020204020204" pitchFamily="34" charset="-122"/>
              </a:rPr>
              <a:t>服务提供者</a:t>
            </a:r>
            <a:r>
              <a:rPr lang="zh-CN" altLang="hu-HU" sz="2000" b="1" dirty="0">
                <a:latin typeface="Microsoft YaHei" panose="020B0503020204020204" pitchFamily="34" charset="-122"/>
                <a:ea typeface="Microsoft YaHei" panose="020B0503020204020204" pitchFamily="34" charset="-122"/>
              </a:rPr>
              <a:t>就</a:t>
            </a:r>
            <a:r>
              <a:rPr lang="zh-CN" altLang="hu-HU" sz="2000" dirty="0">
                <a:latin typeface="Microsoft YaHei" panose="020B0503020204020204" pitchFamily="34" charset="-122"/>
                <a:ea typeface="Microsoft YaHei" panose="020B0503020204020204" pitchFamily="34" charset="-122"/>
              </a:rPr>
              <a:t>第</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款中规定</a:t>
            </a:r>
            <a:r>
              <a:rPr lang="zh-CN" altLang="en-US" sz="2000" b="1" dirty="0">
                <a:latin typeface="Microsoft YaHei" panose="020B0503020204020204" pitchFamily="34" charset="-122"/>
                <a:ea typeface="Microsoft YaHei" panose="020B0503020204020204" pitchFamily="34" charset="-122"/>
              </a:rPr>
              <a:t>的传播行为</a:t>
            </a:r>
            <a:r>
              <a:rPr lang="zh-CN" altLang="hu-HU" sz="2000" b="1" dirty="0">
                <a:latin typeface="Microsoft YaHei" panose="020B0503020204020204" pitchFamily="34" charset="-122"/>
                <a:ea typeface="Microsoft YaHei" panose="020B0503020204020204" pitchFamily="34" charset="-122"/>
                <a:sym typeface="+mn-ea"/>
              </a:rPr>
              <a:t>与权利持有者</a:t>
            </a:r>
            <a:r>
              <a:rPr lang="zh-CN" altLang="en-US" sz="2000" b="1" dirty="0">
                <a:latin typeface="Microsoft YaHei" panose="020B0503020204020204" pitchFamily="34" charset="-122"/>
                <a:ea typeface="Microsoft YaHei" panose="020B0503020204020204" pitchFamily="34" charset="-122"/>
              </a:rPr>
              <a:t>达成的许可协议，应涵盖按照该许可协议的条款和条件，以及对这些在线内容分享服务</a:t>
            </a:r>
            <a:r>
              <a:rPr lang="zh-CN" altLang="en-US" sz="2000" dirty="0">
                <a:latin typeface="Microsoft YaHei" panose="020B0503020204020204" pitchFamily="34" charset="-122"/>
                <a:ea typeface="Microsoft YaHei" panose="020B0503020204020204" pitchFamily="34" charset="-122"/>
              </a:rPr>
              <a:t>的用户</a:t>
            </a:r>
            <a:r>
              <a:rPr lang="zh-CN" altLang="en-US" sz="2000" b="1" dirty="0">
                <a:latin typeface="Microsoft YaHei" panose="020B0503020204020204" pitchFamily="34" charset="-122"/>
                <a:ea typeface="Microsoft YaHei" panose="020B0503020204020204" pitchFamily="34" charset="-122"/>
              </a:rPr>
              <a:t>上传的作品所承担的责任，前提是这些用户的行为不是出于商业目的。</a:t>
            </a:r>
            <a:endParaRPr lang="hu-HU" sz="2000" b="1" dirty="0">
              <a:latin typeface="Microsoft YaHei" panose="020B0503020204020204" pitchFamily="34" charset="-122"/>
              <a:ea typeface="Microsoft YaHei" panose="020B0503020204020204" pitchFamily="34" charset="-122"/>
            </a:endParaRPr>
          </a:p>
          <a:p>
            <a:pPr marL="363855" indent="0">
              <a:buNone/>
            </a:pPr>
            <a:endParaRPr lang="hu-HU" sz="2000"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28</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376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欧洲议会通过的草案修正案</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2</a:t>
            </a:r>
            <a:r>
              <a:rPr lang="zh-CN" altLang="en-US" sz="3600" b="1" dirty="0">
                <a:latin typeface="Microsoft YaHei" panose="020B0503020204020204" pitchFamily="34" charset="-122"/>
                <a:ea typeface="Microsoft YaHei" panose="020B0503020204020204" pitchFamily="34" charset="-122"/>
                <a:sym typeface="+mn-ea"/>
              </a:rPr>
              <a:t>）</a:t>
            </a:r>
            <a:endParaRPr lang="hu-HU" sz="3600" b="1"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p:txBody>
          <a:bodyPr/>
          <a:lstStyle/>
          <a:p>
            <a:pPr marL="0" indent="0">
              <a:buNone/>
            </a:pPr>
            <a:endParaRPr lang="hu-HU" sz="1400" b="1" i="1" dirty="0">
              <a:latin typeface="Microsoft YaHei" panose="020B0503020204020204" pitchFamily="34" charset="-122"/>
              <a:ea typeface="Microsoft YaHei" panose="020B0503020204020204" pitchFamily="34" charset="-122"/>
            </a:endParaRPr>
          </a:p>
          <a:p>
            <a:pPr marL="0" indent="0">
              <a:buNone/>
            </a:pPr>
            <a:r>
              <a:rPr lang="zh-CN" altLang="hu-HU"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13</a:t>
            </a:r>
            <a:r>
              <a:rPr lang="zh-CN" altLang="en-US" sz="2000" b="1" dirty="0">
                <a:latin typeface="Microsoft YaHei" panose="020B0503020204020204" pitchFamily="34" charset="-122"/>
                <a:ea typeface="Microsoft YaHei" panose="020B0503020204020204" pitchFamily="34" charset="-122"/>
              </a:rPr>
              <a:t>条</a:t>
            </a:r>
            <a:r>
              <a:rPr lang="zh-CN" altLang="en-US" sz="2000" dirty="0">
                <a:latin typeface="Microsoft YaHei" panose="020B0503020204020204" pitchFamily="34" charset="-122"/>
                <a:ea typeface="Microsoft YaHei" panose="020B0503020204020204" pitchFamily="34" charset="-122"/>
              </a:rPr>
              <a:t>（续）</a:t>
            </a:r>
            <a:endParaRPr lang="hu-HU" sz="2000" dirty="0">
              <a:latin typeface="Microsoft YaHei" panose="020B0503020204020204" pitchFamily="34" charset="-122"/>
              <a:ea typeface="Microsoft YaHei" panose="020B0503020204020204" pitchFamily="34" charset="-122"/>
            </a:endParaRPr>
          </a:p>
          <a:p>
            <a:pPr marL="0" indent="0">
              <a:buNone/>
            </a:pPr>
            <a:endParaRPr lang="hu-HU" sz="800" b="1" dirty="0">
              <a:latin typeface="Microsoft YaHei" panose="020B0503020204020204" pitchFamily="34" charset="-122"/>
              <a:ea typeface="Microsoft YaHei" panose="020B0503020204020204" pitchFamily="34" charset="-122"/>
            </a:endParaRPr>
          </a:p>
          <a:p>
            <a:pPr marL="0" indent="0">
              <a:buNone/>
            </a:pPr>
            <a:r>
              <a:rPr lang="en-US" sz="2000" b="1" dirty="0">
                <a:latin typeface="Microsoft YaHei" panose="020B0503020204020204" pitchFamily="34" charset="-122"/>
                <a:ea typeface="Microsoft YaHei" panose="020B0503020204020204" pitchFamily="34" charset="-122"/>
              </a:rPr>
              <a:t>2a.</a:t>
            </a:r>
            <a:r>
              <a:rPr lang="zh-CN" altLang="en-US" sz="2000" b="1" dirty="0">
                <a:latin typeface="Microsoft YaHei" panose="020B0503020204020204" pitchFamily="34" charset="-122"/>
                <a:ea typeface="Microsoft YaHei" panose="020B0503020204020204" pitchFamily="34" charset="-122"/>
              </a:rPr>
              <a:t> 成员国应规定，如权利持有者不愿达成许可协议的，在线内容分享服务提供者和权利持有者应开展善意合作，确保不在服务系统中提供未经授权的受保护作品或其他内容。</a:t>
            </a:r>
            <a:endParaRPr lang="hu-HU" sz="2000" dirty="0">
              <a:latin typeface="Microsoft YaHei" panose="020B0503020204020204" pitchFamily="34" charset="-122"/>
              <a:ea typeface="Microsoft YaHei" panose="020B0503020204020204" pitchFamily="34" charset="-122"/>
            </a:endParaRPr>
          </a:p>
          <a:p>
            <a:pPr marL="0" indent="0">
              <a:buNone/>
            </a:pPr>
            <a:r>
              <a:rPr lang="zh-CN" altLang="en-US" sz="2000" b="1" dirty="0">
                <a:latin typeface="Microsoft YaHei" panose="020B0503020204020204" pitchFamily="34" charset="-122"/>
                <a:ea typeface="Microsoft YaHei" panose="020B0503020204020204" pitchFamily="34" charset="-122"/>
              </a:rPr>
              <a:t>在线内容服务提供者和权利持有者之间的合作不得造成无法获取未侵权作品或其他受保护内容，包括版权例外或限制情况所涵盖的内容。</a:t>
            </a:r>
            <a:endParaRPr lang="hu-HU" sz="2000" dirty="0">
              <a:latin typeface="Microsoft YaHei" panose="020B0503020204020204" pitchFamily="34" charset="-122"/>
              <a:ea typeface="Microsoft YaHei" panose="020B0503020204020204" pitchFamily="34" charset="-122"/>
            </a:endParaRPr>
          </a:p>
          <a:p>
            <a:pPr marL="363855" indent="0">
              <a:buNone/>
            </a:pPr>
            <a:endParaRPr lang="hu-HU" sz="2000" b="1" i="1"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29</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3105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pPr>
              <a:defRPr/>
            </a:pPr>
            <a:fld id="{1D9A58F4-C18D-421C-825C-426790479AB1}" type="slidenum">
              <a:rPr lang="hu-HU" smtClean="0">
                <a:latin typeface="Microsoft YaHei" panose="020B0503020204020204" pitchFamily="34" charset="-122"/>
                <a:ea typeface="Microsoft YaHei" panose="020B0503020204020204" pitchFamily="34" charset="-122"/>
              </a:rPr>
              <a:t>3</a:t>
            </a:fld>
            <a:endParaRPr lang="hu-HU">
              <a:latin typeface="Microsoft YaHei" panose="020B0503020204020204" pitchFamily="34" charset="-122"/>
              <a:ea typeface="Microsoft YaHei" panose="020B0503020204020204" pitchFamily="34" charset="-122"/>
            </a:endParaRPr>
          </a:p>
        </p:txBody>
      </p:sp>
      <p:sp>
        <p:nvSpPr>
          <p:cNvPr id="4" name="Szövegdoboz 3"/>
          <p:cNvSpPr txBox="1"/>
          <p:nvPr/>
        </p:nvSpPr>
        <p:spPr>
          <a:xfrm>
            <a:off x="539552" y="1700808"/>
            <a:ext cx="8064896" cy="2123658"/>
          </a:xfrm>
          <a:prstGeom prst="rect">
            <a:avLst/>
          </a:prstGeom>
          <a:noFill/>
        </p:spPr>
        <p:txBody>
          <a:bodyPr wrap="square" rtlCol="0">
            <a:spAutoFit/>
          </a:bodyPr>
          <a:lstStyle/>
          <a:p>
            <a:pPr algn="ctr"/>
            <a:r>
              <a:rPr lang="zh-CN" altLang="en-US" sz="44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一、国际与欧盟关于向公众传播权和向公众提供权（交互式）的规定</a:t>
            </a:r>
          </a:p>
        </p:txBody>
      </p:sp>
      <p:sp>
        <p:nvSpPr>
          <p:cNvPr id="5" name="Élőláb helye 1"/>
          <p:cNvSpPr>
            <a:spLocks noGrp="1"/>
          </p:cNvSpPr>
          <p:nvPr>
            <p:ph type="ftr" sz="quarter" idx="11"/>
          </p:nvPr>
        </p:nvSpPr>
        <p:spPr/>
        <p:txBody>
          <a:bodyPr/>
          <a:lstStyle/>
          <a:p>
            <a:pPr>
              <a:defRPr/>
            </a:pPr>
            <a:r>
              <a:rPr lang="en-US">
                <a:latin typeface="Microsoft YaHei" panose="020B0503020204020204" pitchFamily="34" charset="-122"/>
                <a:ea typeface="Microsoft YaHei" panose="020B0503020204020204" pitchFamily="34" charset="-122"/>
              </a:rPr>
              <a:t>M. </a:t>
            </a:r>
            <a:r>
              <a:rPr lang="en-US" err="1">
                <a:latin typeface="Microsoft YaHei" panose="020B0503020204020204" pitchFamily="34" charset="-122"/>
                <a:ea typeface="Microsoft YaHei" panose="020B0503020204020204" pitchFamily="34" charset="-122"/>
              </a:rPr>
              <a:t>Ficsor</a:t>
            </a:r>
            <a:r>
              <a:rPr lang="hu-HU">
                <a:latin typeface="Microsoft YaHei" panose="020B0503020204020204" pitchFamily="34" charset="-122"/>
                <a:ea typeface="Microsoft YaHei" panose="020B0503020204020204" pitchFamily="34" charset="-122"/>
              </a:rPr>
              <a:t>，上海，2018年11月22日</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欧洲议会通过的草案修正案</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3</a:t>
            </a:r>
            <a:r>
              <a:rPr lang="zh-CN" altLang="en-US" sz="3600" b="1" dirty="0">
                <a:latin typeface="Microsoft YaHei" panose="020B0503020204020204" pitchFamily="34" charset="-122"/>
                <a:ea typeface="Microsoft YaHei" panose="020B0503020204020204" pitchFamily="34" charset="-122"/>
                <a:sym typeface="+mn-ea"/>
              </a:rPr>
              <a:t>）</a:t>
            </a:r>
            <a:endParaRPr lang="hu-HU" sz="3600"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a:xfrm>
            <a:off x="457200" y="1600200"/>
            <a:ext cx="8291264" cy="4525963"/>
          </a:xfrm>
        </p:spPr>
        <p:txBody>
          <a:bodyPr/>
          <a:lstStyle/>
          <a:p>
            <a:pPr marL="0" indent="0">
              <a:buNone/>
            </a:pPr>
            <a:r>
              <a:rPr lang="zh-CN" altLang="hu-HU" sz="2000" b="1" dirty="0">
                <a:latin typeface="Microsoft YaHei" panose="020B0503020204020204" pitchFamily="34" charset="-122"/>
                <a:ea typeface="Microsoft YaHei" panose="020B0503020204020204" pitchFamily="34" charset="-122"/>
                <a:sym typeface="+mn-ea"/>
              </a:rPr>
              <a:t>第</a:t>
            </a:r>
            <a:r>
              <a:rPr lang="en-US" altLang="zh-CN" sz="2000" b="1" dirty="0">
                <a:latin typeface="Microsoft YaHei" panose="020B0503020204020204" pitchFamily="34" charset="-122"/>
                <a:ea typeface="Microsoft YaHei" panose="020B0503020204020204" pitchFamily="34" charset="-122"/>
                <a:sym typeface="+mn-ea"/>
              </a:rPr>
              <a:t>13</a:t>
            </a:r>
            <a:r>
              <a:rPr lang="zh-CN" altLang="en-US" sz="2000" b="1" dirty="0">
                <a:latin typeface="Microsoft YaHei" panose="020B0503020204020204" pitchFamily="34" charset="-122"/>
                <a:ea typeface="Microsoft YaHei" panose="020B0503020204020204" pitchFamily="34" charset="-122"/>
                <a:sym typeface="+mn-ea"/>
              </a:rPr>
              <a:t>条</a:t>
            </a:r>
            <a:r>
              <a:rPr lang="zh-CN" altLang="en-US" sz="2000" dirty="0">
                <a:latin typeface="Microsoft YaHei" panose="020B0503020204020204" pitchFamily="34" charset="-122"/>
                <a:ea typeface="Microsoft YaHei" panose="020B0503020204020204" pitchFamily="34" charset="-122"/>
                <a:sym typeface="+mn-ea"/>
              </a:rPr>
              <a:t>（续）</a:t>
            </a:r>
            <a:endParaRPr lang="hu-HU" sz="2000" dirty="0">
              <a:latin typeface="Microsoft YaHei" panose="020B0503020204020204" pitchFamily="34" charset="-122"/>
              <a:ea typeface="Microsoft YaHei" panose="020B0503020204020204" pitchFamily="34" charset="-122"/>
            </a:endParaRPr>
          </a:p>
          <a:p>
            <a:pPr marL="0" indent="0">
              <a:buNone/>
            </a:pPr>
            <a:endParaRPr lang="hu-HU" sz="800" b="1" dirty="0">
              <a:latin typeface="Microsoft YaHei" panose="020B0503020204020204" pitchFamily="34" charset="-122"/>
              <a:ea typeface="Microsoft YaHei" panose="020B0503020204020204" pitchFamily="34" charset="-122"/>
            </a:endParaRPr>
          </a:p>
          <a:p>
            <a:pPr marL="0" indent="0" defTabSz="623570">
              <a:buNone/>
              <a:tabLst>
                <a:tab pos="536575" algn="l"/>
              </a:tabLst>
            </a:pPr>
            <a:r>
              <a:rPr lang="en-US" sz="1900" b="1" dirty="0">
                <a:latin typeface="Microsoft YaHei" panose="020B0503020204020204" pitchFamily="34" charset="-122"/>
                <a:ea typeface="Microsoft YaHei" panose="020B0503020204020204" pitchFamily="34" charset="-122"/>
              </a:rPr>
              <a:t>2b.</a:t>
            </a:r>
            <a:r>
              <a:rPr lang="zh-CN" altLang="en-US" sz="1900" b="1" dirty="0">
                <a:latin typeface="Microsoft YaHei" panose="020B0503020204020204" pitchFamily="34" charset="-122"/>
                <a:ea typeface="Microsoft YaHei" panose="020B0503020204020204" pitchFamily="34" charset="-122"/>
              </a:rPr>
              <a:t> 成员国应确保第</a:t>
            </a:r>
            <a:r>
              <a:rPr lang="en-US" altLang="zh-CN" sz="1900" b="1" dirty="0">
                <a:latin typeface="Microsoft YaHei" panose="020B0503020204020204" pitchFamily="34" charset="-122"/>
                <a:ea typeface="Microsoft YaHei" panose="020B0503020204020204" pitchFamily="34" charset="-122"/>
              </a:rPr>
              <a:t>1</a:t>
            </a:r>
            <a:r>
              <a:rPr lang="zh-CN" altLang="en-US" sz="1900" b="1" dirty="0">
                <a:latin typeface="Microsoft YaHei" panose="020B0503020204020204" pitchFamily="34" charset="-122"/>
                <a:ea typeface="Microsoft YaHei" panose="020B0503020204020204" pitchFamily="34" charset="-122"/>
              </a:rPr>
              <a:t>款所述的在线内容分享服务提供者落实有效和快速投诉机制和纠正机制，供用户在第</a:t>
            </a:r>
            <a:r>
              <a:rPr lang="en-US" altLang="zh-CN" sz="1900" b="1" dirty="0">
                <a:latin typeface="Microsoft YaHei" panose="020B0503020204020204" pitchFamily="34" charset="-122"/>
                <a:ea typeface="Microsoft YaHei" panose="020B0503020204020204" pitchFamily="34" charset="-122"/>
              </a:rPr>
              <a:t>2a</a:t>
            </a:r>
            <a:r>
              <a:rPr lang="zh-CN" altLang="en-US" sz="1900" b="1" dirty="0">
                <a:latin typeface="Microsoft YaHei" panose="020B0503020204020204" pitchFamily="34" charset="-122"/>
                <a:ea typeface="Microsoft YaHei" panose="020B0503020204020204" pitchFamily="34" charset="-122"/>
              </a:rPr>
              <a:t>款所述合作导致用户内容无端被删除时使用。在这些机制下提出的投诉应立即处理，不得无故延误，且应经人工评审。权利持有者应合理证明其决策，以避免随意驳回投诉。此外，根据《第</a:t>
            </a:r>
            <a:r>
              <a:rPr lang="en-US" sz="1900" b="1" dirty="0">
                <a:latin typeface="Microsoft YaHei" panose="020B0503020204020204" pitchFamily="34" charset="-122"/>
                <a:ea typeface="Microsoft YaHei" panose="020B0503020204020204" pitchFamily="34" charset="-122"/>
                <a:sym typeface="+mn-ea"/>
              </a:rPr>
              <a:t>95/46/EC</a:t>
            </a:r>
            <a:r>
              <a:rPr lang="zh-CN" altLang="en-US" sz="1900" b="1" dirty="0">
                <a:latin typeface="Microsoft YaHei" panose="020B0503020204020204" pitchFamily="34" charset="-122"/>
                <a:ea typeface="Microsoft YaHei" panose="020B0503020204020204" pitchFamily="34" charset="-122"/>
                <a:sym typeface="+mn-ea"/>
              </a:rPr>
              <a:t>号指令》、《第</a:t>
            </a:r>
            <a:r>
              <a:rPr lang="en-US" sz="1900" b="1" dirty="0">
                <a:latin typeface="Microsoft YaHei" panose="020B0503020204020204" pitchFamily="34" charset="-122"/>
                <a:ea typeface="Microsoft YaHei" panose="020B0503020204020204" pitchFamily="34" charset="-122"/>
                <a:sym typeface="+mn-ea"/>
              </a:rPr>
              <a:t>2002/58/EC</a:t>
            </a:r>
            <a:r>
              <a:rPr lang="zh-CN" altLang="en-US" sz="1900" b="1" dirty="0">
                <a:latin typeface="Microsoft YaHei" panose="020B0503020204020204" pitchFamily="34" charset="-122"/>
                <a:ea typeface="Microsoft YaHei" panose="020B0503020204020204" pitchFamily="34" charset="-122"/>
                <a:sym typeface="+mn-ea"/>
              </a:rPr>
              <a:t>号指令》和《一般数据保护法案》，合作不得泄露个人用户的身份信息，亦不得处理用户个人信息。成员国同样应确保用户有权通过独立组织解决争议，并通过法院或其他相关的司法机关主张使用版权规则的例外或限制情形。</a:t>
            </a:r>
            <a:endParaRPr lang="hu-HU" sz="1900" dirty="0">
              <a:latin typeface="Microsoft YaHei" panose="020B0503020204020204" pitchFamily="34" charset="-122"/>
              <a:ea typeface="Microsoft YaHei" panose="020B0503020204020204" pitchFamily="34" charset="-122"/>
            </a:endParaRPr>
          </a:p>
          <a:p>
            <a:pPr marL="0" indent="0">
              <a:buNone/>
            </a:pPr>
            <a:endParaRPr lang="hu-HU" sz="1600"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30</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5957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欧洲议会通过的草案修正案</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4</a:t>
            </a:r>
            <a:r>
              <a:rPr lang="zh-CN" altLang="en-US" sz="3600" b="1" dirty="0">
                <a:latin typeface="Microsoft YaHei" panose="020B0503020204020204" pitchFamily="34" charset="-122"/>
                <a:ea typeface="Microsoft YaHei" panose="020B0503020204020204" pitchFamily="34" charset="-122"/>
                <a:sym typeface="+mn-ea"/>
              </a:rPr>
              <a:t>）</a:t>
            </a:r>
            <a:r>
              <a:rPr lang="hu-HU" sz="3600" b="1" dirty="0">
                <a:latin typeface="Microsoft YaHei" panose="020B0503020204020204" pitchFamily="34" charset="-122"/>
                <a:ea typeface="Microsoft YaHei" panose="020B0503020204020204" pitchFamily="34" charset="-122"/>
              </a:rPr>
              <a:t> </a:t>
            </a:r>
          </a:p>
        </p:txBody>
      </p:sp>
      <p:sp>
        <p:nvSpPr>
          <p:cNvPr id="3" name="Tartalom helye 2"/>
          <p:cNvSpPr>
            <a:spLocks noGrp="1"/>
          </p:cNvSpPr>
          <p:nvPr>
            <p:ph idx="1"/>
          </p:nvPr>
        </p:nvSpPr>
        <p:spPr/>
        <p:txBody>
          <a:bodyPr/>
          <a:lstStyle/>
          <a:p>
            <a:pPr marL="0" indent="0">
              <a:buNone/>
            </a:pPr>
            <a:endParaRPr lang="hu-HU" sz="2000" b="1" dirty="0">
              <a:latin typeface="Microsoft YaHei" panose="020B0503020204020204" pitchFamily="34" charset="-122"/>
              <a:ea typeface="Microsoft YaHei" panose="020B0503020204020204" pitchFamily="34" charset="-122"/>
            </a:endParaRPr>
          </a:p>
          <a:p>
            <a:pPr marL="0" indent="0">
              <a:buNone/>
            </a:pPr>
            <a:r>
              <a:rPr lang="zh-CN" altLang="hu-HU" sz="2000" b="1" dirty="0">
                <a:latin typeface="Microsoft YaHei" panose="020B0503020204020204" pitchFamily="34" charset="-122"/>
                <a:ea typeface="Microsoft YaHei" panose="020B0503020204020204" pitchFamily="34" charset="-122"/>
                <a:sym typeface="+mn-ea"/>
              </a:rPr>
              <a:t>第</a:t>
            </a:r>
            <a:r>
              <a:rPr lang="en-US" altLang="zh-CN" sz="2000" b="1" dirty="0">
                <a:latin typeface="Microsoft YaHei" panose="020B0503020204020204" pitchFamily="34" charset="-122"/>
                <a:ea typeface="Microsoft YaHei" panose="020B0503020204020204" pitchFamily="34" charset="-122"/>
                <a:sym typeface="+mn-ea"/>
              </a:rPr>
              <a:t>13</a:t>
            </a:r>
            <a:r>
              <a:rPr lang="zh-CN" altLang="en-US" sz="2000" b="1" dirty="0">
                <a:latin typeface="Microsoft YaHei" panose="020B0503020204020204" pitchFamily="34" charset="-122"/>
                <a:ea typeface="Microsoft YaHei" panose="020B0503020204020204" pitchFamily="34" charset="-122"/>
                <a:sym typeface="+mn-ea"/>
              </a:rPr>
              <a:t>条</a:t>
            </a:r>
            <a:r>
              <a:rPr lang="zh-CN" altLang="en-US" sz="2000" dirty="0">
                <a:latin typeface="Microsoft YaHei" panose="020B0503020204020204" pitchFamily="34" charset="-122"/>
                <a:ea typeface="Microsoft YaHei" panose="020B0503020204020204" pitchFamily="34" charset="-122"/>
                <a:sym typeface="+mn-ea"/>
              </a:rPr>
              <a:t>（续）</a:t>
            </a:r>
            <a:endParaRPr lang="hu-HU" sz="2000" b="1" dirty="0">
              <a:latin typeface="Microsoft YaHei" panose="020B0503020204020204" pitchFamily="34" charset="-122"/>
              <a:ea typeface="Microsoft YaHei" panose="020B0503020204020204" pitchFamily="34" charset="-122"/>
            </a:endParaRPr>
          </a:p>
          <a:p>
            <a:pPr marL="0" indent="0">
              <a:buNone/>
            </a:pPr>
            <a:endParaRPr lang="hu-HU" sz="800" dirty="0">
              <a:latin typeface="Microsoft YaHei" panose="020B0503020204020204" pitchFamily="34" charset="-122"/>
              <a:ea typeface="Microsoft YaHei" panose="020B0503020204020204" pitchFamily="34" charset="-122"/>
            </a:endParaRPr>
          </a:p>
          <a:p>
            <a:pPr marL="0" indent="0">
              <a:buNone/>
              <a:tabLst>
                <a:tab pos="363220" algn="l"/>
              </a:tabLst>
            </a:pPr>
            <a:r>
              <a:rPr lang="en-US"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 </a:t>
            </a:r>
            <a:r>
              <a:rPr lang="zh-CN" altLang="en-US" sz="2000" b="1" dirty="0">
                <a:latin typeface="Microsoft YaHei" panose="020B0503020204020204" pitchFamily="34" charset="-122"/>
                <a:ea typeface="Microsoft YaHei" panose="020B0503020204020204" pitchFamily="34" charset="-122"/>
              </a:rPr>
              <a:t>至【本指令生效日】</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欧盟委员会</a:t>
            </a:r>
            <a:r>
              <a:rPr lang="zh-CN" altLang="en-US" sz="2000" dirty="0">
                <a:latin typeface="Microsoft YaHei" panose="020B0503020204020204" pitchFamily="34" charset="-122"/>
                <a:ea typeface="Microsoft YaHei" panose="020B0503020204020204" pitchFamily="34" charset="-122"/>
              </a:rPr>
              <a:t>和成员国应</a:t>
            </a:r>
            <a:r>
              <a:rPr lang="zh-CN" altLang="en-US" sz="2000" b="1" dirty="0">
                <a:latin typeface="Microsoft YaHei" panose="020B0503020204020204" pitchFamily="34" charset="-122"/>
                <a:ea typeface="Microsoft YaHei" panose="020B0503020204020204" pitchFamily="34" charset="-122"/>
              </a:rPr>
              <a:t>组织利益相关者</a:t>
            </a:r>
            <a:r>
              <a:rPr lang="zh-CN" altLang="en-US" sz="2000" dirty="0">
                <a:latin typeface="Microsoft YaHei" panose="020B0503020204020204" pitchFamily="34" charset="-122"/>
                <a:ea typeface="Microsoft YaHei" panose="020B0503020204020204" pitchFamily="34" charset="-122"/>
              </a:rPr>
              <a:t>之间的对话以</a:t>
            </a:r>
            <a:r>
              <a:rPr lang="zh-CN" altLang="en-US" sz="2000" b="1" dirty="0">
                <a:latin typeface="Microsoft YaHei" panose="020B0503020204020204" pitchFamily="34" charset="-122"/>
                <a:ea typeface="Microsoft YaHei" panose="020B0503020204020204" pitchFamily="34" charset="-122"/>
              </a:rPr>
              <a:t>协调</a:t>
            </a:r>
            <a:r>
              <a:rPr lang="zh-CN" altLang="en-US" sz="2000" dirty="0">
                <a:latin typeface="Microsoft YaHei" panose="020B0503020204020204" pitchFamily="34" charset="-122"/>
                <a:ea typeface="Microsoft YaHei" panose="020B0503020204020204" pitchFamily="34" charset="-122"/>
              </a:rPr>
              <a:t>并说明最佳措施，</a:t>
            </a:r>
            <a:r>
              <a:rPr lang="zh-CN" altLang="en-US" sz="2000" b="1" dirty="0">
                <a:latin typeface="Microsoft YaHei" panose="020B0503020204020204" pitchFamily="34" charset="-122"/>
                <a:ea typeface="Microsoft YaHei" panose="020B0503020204020204" pitchFamily="34" charset="-122"/>
              </a:rPr>
              <a:t>并发布指导以确保履行许可协议并引导在线内容分享服务提供者和权利持有者在本指令含义范围内就使用其作品或其他内容开展合作。说明最佳措施时，应特别考虑基本权利、例外和限制情况的使用以及确保中小型企业的</a:t>
            </a:r>
            <a:r>
              <a:rPr lang="zh-CN" altLang="en-US" sz="2000" b="1" dirty="0">
                <a:latin typeface="Microsoft YaHei" panose="020B0503020204020204" pitchFamily="34" charset="-122"/>
                <a:ea typeface="Microsoft YaHei" panose="020B0503020204020204" pitchFamily="34" charset="-122"/>
                <a:sym typeface="+mn-ea"/>
              </a:rPr>
              <a:t>合理</a:t>
            </a:r>
            <a:r>
              <a:rPr lang="zh-CN" altLang="en-US" sz="2000" b="1" dirty="0">
                <a:latin typeface="Microsoft YaHei" panose="020B0503020204020204" pitchFamily="34" charset="-122"/>
                <a:ea typeface="Microsoft YaHei" panose="020B0503020204020204" pitchFamily="34" charset="-122"/>
              </a:rPr>
              <a:t>负担并避免自动屏蔽</a:t>
            </a:r>
            <a:r>
              <a:rPr lang="zh-CN" altLang="en-US" sz="2000" dirty="0">
                <a:latin typeface="Microsoft YaHei" panose="020B0503020204020204" pitchFamily="34" charset="-122"/>
                <a:ea typeface="Microsoft YaHei" panose="020B0503020204020204" pitchFamily="34" charset="-122"/>
              </a:rPr>
              <a:t>内容</a:t>
            </a:r>
            <a:r>
              <a:rPr lang="zh-CN" altLang="en-US" sz="2000" b="1" dirty="0">
                <a:latin typeface="Microsoft YaHei" panose="020B0503020204020204" pitchFamily="34" charset="-122"/>
                <a:ea typeface="Microsoft YaHei" panose="020B0503020204020204" pitchFamily="34" charset="-122"/>
              </a:rPr>
              <a:t>。</a:t>
            </a: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31</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4331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欧洲议会通过的草案修正案</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5</a:t>
            </a:r>
            <a:r>
              <a:rPr lang="zh-CN" altLang="en-US" sz="3600" b="1" dirty="0">
                <a:latin typeface="Microsoft YaHei" panose="020B0503020204020204" pitchFamily="34" charset="-122"/>
                <a:ea typeface="Microsoft YaHei" panose="020B0503020204020204" pitchFamily="34" charset="-122"/>
                <a:sym typeface="+mn-ea"/>
              </a:rPr>
              <a:t>）</a:t>
            </a:r>
            <a:r>
              <a:rPr lang="hu-HU" sz="3600" b="1" dirty="0">
                <a:latin typeface="Microsoft YaHei" panose="020B0503020204020204" pitchFamily="34" charset="-122"/>
                <a:ea typeface="Microsoft YaHei" panose="020B0503020204020204" pitchFamily="34" charset="-122"/>
              </a:rPr>
              <a:t> </a:t>
            </a:r>
          </a:p>
        </p:txBody>
      </p:sp>
      <p:sp>
        <p:nvSpPr>
          <p:cNvPr id="3" name="Tartalom helye 2"/>
          <p:cNvSpPr>
            <a:spLocks noGrp="1"/>
          </p:cNvSpPr>
          <p:nvPr>
            <p:ph idx="1"/>
          </p:nvPr>
        </p:nvSpPr>
        <p:spPr/>
        <p:txBody>
          <a:bodyPr/>
          <a:lstStyle/>
          <a:p>
            <a:pPr marL="0" indent="0">
              <a:buNone/>
            </a:pPr>
            <a:endParaRPr lang="hu-HU" sz="2000" dirty="0">
              <a:latin typeface="Microsoft YaHei" panose="020B0503020204020204" pitchFamily="34" charset="-122"/>
              <a:ea typeface="Microsoft YaHei" panose="020B0503020204020204" pitchFamily="34" charset="-122"/>
            </a:endParaRPr>
          </a:p>
          <a:p>
            <a:pPr marL="0" indent="0">
              <a:buNone/>
            </a:pPr>
            <a:r>
              <a:rPr lang="zh-CN" altLang="hu-HU"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13a</a:t>
            </a:r>
            <a:r>
              <a:rPr lang="zh-CN" altLang="en-US" sz="2000" b="1" dirty="0">
                <a:latin typeface="Microsoft YaHei" panose="020B0503020204020204" pitchFamily="34" charset="-122"/>
                <a:ea typeface="Microsoft YaHei" panose="020B0503020204020204" pitchFamily="34" charset="-122"/>
              </a:rPr>
              <a:t>条</a:t>
            </a:r>
            <a:endParaRPr lang="hu-HU" sz="2000" b="1" dirty="0">
              <a:latin typeface="Microsoft YaHei" panose="020B0503020204020204" pitchFamily="34" charset="-122"/>
              <a:ea typeface="Microsoft YaHei" panose="020B0503020204020204" pitchFamily="34" charset="-122"/>
            </a:endParaRPr>
          </a:p>
          <a:p>
            <a:pPr marL="0" indent="0">
              <a:buNone/>
            </a:pPr>
            <a:endParaRPr lang="hu-HU" sz="800" dirty="0">
              <a:latin typeface="Microsoft YaHei" panose="020B0503020204020204" pitchFamily="34" charset="-122"/>
              <a:ea typeface="Microsoft YaHei" panose="020B0503020204020204" pitchFamily="34" charset="-122"/>
            </a:endParaRPr>
          </a:p>
          <a:p>
            <a:pPr marL="0" indent="0">
              <a:buNone/>
            </a:pPr>
            <a:r>
              <a:rPr lang="zh-CN" altLang="hu-HU" sz="2000" b="1" dirty="0">
                <a:latin typeface="Microsoft YaHei" panose="020B0503020204020204" pitchFamily="34" charset="-122"/>
                <a:ea typeface="Microsoft YaHei" panose="020B0503020204020204" pitchFamily="34" charset="-122"/>
              </a:rPr>
              <a:t>成员国应规定</a:t>
            </a:r>
            <a:r>
              <a:rPr lang="zh-CN" altLang="en-US" sz="2000" b="1" dirty="0">
                <a:latin typeface="Microsoft YaHei" panose="020B0503020204020204" pitchFamily="34" charset="-122"/>
                <a:ea typeface="Microsoft YaHei" panose="020B0503020204020204" pitchFamily="34" charset="-122"/>
              </a:rPr>
              <a:t>，</a:t>
            </a:r>
            <a:r>
              <a:rPr lang="zh-CN" altLang="hu-HU" sz="2000" b="1" dirty="0">
                <a:latin typeface="Microsoft YaHei" panose="020B0503020204020204" pitchFamily="34" charset="-122"/>
                <a:ea typeface="Microsoft YaHei" panose="020B0503020204020204" pitchFamily="34" charset="-122"/>
              </a:rPr>
              <a:t>权利继受人和信息社会服务提供者之间关于应用第</a:t>
            </a:r>
            <a:r>
              <a:rPr lang="en-US" altLang="zh-CN" sz="2000" b="1" dirty="0">
                <a:latin typeface="Microsoft YaHei" panose="020B0503020204020204" pitchFamily="34" charset="-122"/>
                <a:ea typeface="Microsoft YaHei" panose="020B0503020204020204" pitchFamily="34" charset="-122"/>
              </a:rPr>
              <a:t>13</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）条</a:t>
            </a:r>
            <a:r>
              <a:rPr lang="zh-CN" altLang="hu-HU" sz="2000" b="1" dirty="0">
                <a:latin typeface="Microsoft YaHei" panose="020B0503020204020204" pitchFamily="34" charset="-122"/>
                <a:ea typeface="Microsoft YaHei" panose="020B0503020204020204" pitchFamily="34" charset="-122"/>
              </a:rPr>
              <a:t>的争议可通过其他争议解决系统进行解决。</a:t>
            </a:r>
          </a:p>
          <a:p>
            <a:pPr marL="0" indent="0">
              <a:buNone/>
            </a:pPr>
            <a:r>
              <a:rPr lang="zh-CN" altLang="hu-HU" sz="2000" b="1" dirty="0">
                <a:latin typeface="Microsoft YaHei" panose="020B0503020204020204" pitchFamily="34" charset="-122"/>
                <a:ea typeface="Microsoft YaHei" panose="020B0503020204020204" pitchFamily="34" charset="-122"/>
              </a:rPr>
              <a:t>成员国应建立或任命公正组织</a:t>
            </a:r>
            <a:r>
              <a:rPr lang="zh-CN" altLang="en-US" sz="2000" b="1" dirty="0">
                <a:latin typeface="Microsoft YaHei" panose="020B0503020204020204" pitchFamily="34" charset="-122"/>
                <a:ea typeface="Microsoft YaHei" panose="020B0503020204020204" pitchFamily="34" charset="-122"/>
              </a:rPr>
              <a:t>，</a:t>
            </a:r>
            <a:r>
              <a:rPr lang="zh-CN" altLang="hu-HU" sz="2000" b="1" dirty="0">
                <a:latin typeface="Microsoft YaHei" panose="020B0503020204020204" pitchFamily="34" charset="-122"/>
                <a:ea typeface="Microsoft YaHei" panose="020B0503020204020204" pitchFamily="34" charset="-122"/>
              </a:rPr>
              <a:t>提供专家意见</a:t>
            </a:r>
            <a:r>
              <a:rPr lang="zh-CN" altLang="en-US" sz="2000" b="1" dirty="0">
                <a:latin typeface="Microsoft YaHei" panose="020B0503020204020204" pitchFamily="34" charset="-122"/>
                <a:ea typeface="Microsoft YaHei" panose="020B0503020204020204" pitchFamily="34" charset="-122"/>
              </a:rPr>
              <a:t>，</a:t>
            </a:r>
            <a:r>
              <a:rPr lang="zh-CN" altLang="hu-HU" sz="2000" b="1" dirty="0">
                <a:latin typeface="Microsoft YaHei" panose="020B0503020204020204" pitchFamily="34" charset="-122"/>
                <a:ea typeface="Microsoft YaHei" panose="020B0503020204020204" pitchFamily="34" charset="-122"/>
              </a:rPr>
              <a:t>以协助各方通过本系统解决他们的争议。</a:t>
            </a:r>
            <a:endParaRPr lang="hu-HU" sz="2000" b="1" dirty="0">
              <a:latin typeface="Microsoft YaHei" panose="020B0503020204020204" pitchFamily="34" charset="-122"/>
              <a:ea typeface="Microsoft YaHei" panose="020B0503020204020204" pitchFamily="34" charset="-122"/>
            </a:endParaRPr>
          </a:p>
          <a:p>
            <a:pPr marL="0" indent="0">
              <a:buNone/>
            </a:pPr>
            <a:r>
              <a:rPr lang="zh-CN" altLang="en-US" sz="2000" b="1" dirty="0">
                <a:latin typeface="Microsoft YaHei" panose="020B0503020204020204" pitchFamily="34" charset="-122"/>
                <a:ea typeface="Microsoft YaHei" panose="020B0503020204020204" pitchFamily="34" charset="-122"/>
              </a:rPr>
              <a:t>成员国应不迟于（第</a:t>
            </a:r>
            <a:r>
              <a:rPr lang="en-US" altLang="zh-CN" sz="2000" b="1" dirty="0">
                <a:latin typeface="Microsoft YaHei" panose="020B0503020204020204" pitchFamily="34" charset="-122"/>
                <a:ea typeface="Microsoft YaHei" panose="020B0503020204020204" pitchFamily="34" charset="-122"/>
              </a:rPr>
              <a:t>21</a:t>
            </a:r>
            <a:r>
              <a:rPr lang="zh-CN" altLang="en-US" sz="2000" b="1"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）条提及的日期）前通知欧盟委员会有关该组织的建立。</a:t>
            </a:r>
            <a:endParaRPr lang="en-US" altLang="zh-CN" sz="2000" b="1"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32</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40254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3">
              <a:lumMod val="60000"/>
              <a:lumOff val="40000"/>
            </a:schemeClr>
          </a:solidFill>
          <a:ln>
            <a:solidFill>
              <a:schemeClr val="accent3">
                <a:lumMod val="75000"/>
              </a:schemeClr>
            </a:solidFill>
          </a:ln>
        </p:spPr>
        <p:txBody>
          <a:bodyPr/>
          <a:lstStyle/>
          <a:p>
            <a:r>
              <a:rPr lang="zh-CN" altLang="hu-HU" sz="3600" b="1" dirty="0">
                <a:latin typeface="Microsoft YaHei" panose="020B0503020204020204" pitchFamily="34" charset="-122"/>
                <a:ea typeface="Microsoft YaHei" panose="020B0503020204020204" pitchFamily="34" charset="-122"/>
                <a:sym typeface="+mn-ea"/>
              </a:rPr>
              <a:t>欧洲议会通过的草案修正案</a:t>
            </a:r>
            <a:r>
              <a:rPr lang="zh-CN" altLang="en-US" sz="3600" b="1" dirty="0">
                <a:latin typeface="Microsoft YaHei" panose="020B0503020204020204" pitchFamily="34" charset="-122"/>
                <a:ea typeface="Microsoft YaHei" panose="020B0503020204020204" pitchFamily="34" charset="-122"/>
                <a:sym typeface="+mn-ea"/>
              </a:rPr>
              <a:t>（</a:t>
            </a:r>
            <a:r>
              <a:rPr lang="en-US" altLang="zh-CN" sz="3600" b="1" dirty="0">
                <a:latin typeface="Microsoft YaHei" panose="020B0503020204020204" pitchFamily="34" charset="-122"/>
                <a:ea typeface="Microsoft YaHei" panose="020B0503020204020204" pitchFamily="34" charset="-122"/>
                <a:sym typeface="+mn-ea"/>
              </a:rPr>
              <a:t>6</a:t>
            </a:r>
            <a:r>
              <a:rPr lang="zh-CN" altLang="en-US" sz="3600" b="1" dirty="0">
                <a:latin typeface="Microsoft YaHei" panose="020B0503020204020204" pitchFamily="34" charset="-122"/>
                <a:ea typeface="Microsoft YaHei" panose="020B0503020204020204" pitchFamily="34" charset="-122"/>
                <a:sym typeface="+mn-ea"/>
              </a:rPr>
              <a:t>）</a:t>
            </a:r>
            <a:r>
              <a:rPr lang="hu-HU" sz="3600" b="1" dirty="0">
                <a:latin typeface="Microsoft YaHei" panose="020B0503020204020204" pitchFamily="34" charset="-122"/>
                <a:ea typeface="Microsoft YaHei" panose="020B0503020204020204" pitchFamily="34" charset="-122"/>
              </a:rPr>
              <a:t> </a:t>
            </a:r>
          </a:p>
        </p:txBody>
      </p:sp>
      <p:sp>
        <p:nvSpPr>
          <p:cNvPr id="3" name="Tartalom helye 2"/>
          <p:cNvSpPr>
            <a:spLocks noGrp="1"/>
          </p:cNvSpPr>
          <p:nvPr>
            <p:ph idx="1"/>
          </p:nvPr>
        </p:nvSpPr>
        <p:spPr/>
        <p:txBody>
          <a:bodyPr/>
          <a:lstStyle/>
          <a:p>
            <a:pPr marL="0" indent="0">
              <a:buNone/>
            </a:pPr>
            <a:endParaRPr lang="hu-HU" sz="2000" b="1" dirty="0">
              <a:latin typeface="Microsoft YaHei" panose="020B0503020204020204" pitchFamily="34" charset="-122"/>
              <a:ea typeface="Microsoft YaHei" panose="020B0503020204020204" pitchFamily="34" charset="-122"/>
            </a:endParaRPr>
          </a:p>
          <a:p>
            <a:pPr marL="0" indent="0">
              <a:buNone/>
            </a:pPr>
            <a:endParaRPr lang="hu-HU" sz="800" b="1" dirty="0">
              <a:latin typeface="Microsoft YaHei" panose="020B0503020204020204" pitchFamily="34" charset="-122"/>
              <a:ea typeface="Microsoft YaHei" panose="020B0503020204020204" pitchFamily="34" charset="-122"/>
            </a:endParaRPr>
          </a:p>
          <a:p>
            <a:pPr marL="0" indent="0">
              <a:buNone/>
            </a:pPr>
            <a:r>
              <a:rPr lang="zh-CN" altLang="en-US" sz="2000" b="1" dirty="0">
                <a:latin typeface="Microsoft YaHei" panose="020B0503020204020204" pitchFamily="34" charset="-122"/>
                <a:ea typeface="Microsoft YaHei" panose="020B0503020204020204" pitchFamily="34" charset="-122"/>
              </a:rPr>
              <a:t>第</a:t>
            </a:r>
            <a:r>
              <a:rPr lang="en-US" altLang="zh-CN" sz="2000" b="1" dirty="0">
                <a:latin typeface="Microsoft YaHei" panose="020B0503020204020204" pitchFamily="34" charset="-122"/>
                <a:ea typeface="Microsoft YaHei" panose="020B0503020204020204" pitchFamily="34" charset="-122"/>
              </a:rPr>
              <a:t>13b</a:t>
            </a:r>
            <a:r>
              <a:rPr lang="zh-CN" altLang="en-US" sz="2000" b="1" dirty="0">
                <a:latin typeface="Microsoft YaHei" panose="020B0503020204020204" pitchFamily="34" charset="-122"/>
                <a:ea typeface="Microsoft YaHei" panose="020B0503020204020204" pitchFamily="34" charset="-122"/>
              </a:rPr>
              <a:t>条 信息社会服务提供者通过自动图片引用的方式使用受保护内容</a:t>
            </a:r>
            <a:endParaRPr lang="hu-HU" sz="2000" b="1" dirty="0">
              <a:latin typeface="Microsoft YaHei" panose="020B0503020204020204" pitchFamily="34" charset="-122"/>
              <a:ea typeface="Microsoft YaHei" panose="020B0503020204020204" pitchFamily="34" charset="-122"/>
            </a:endParaRPr>
          </a:p>
          <a:p>
            <a:pPr marL="0" indent="0">
              <a:buNone/>
            </a:pPr>
            <a:endParaRPr lang="hu-HU" sz="800" b="1" dirty="0">
              <a:latin typeface="Microsoft YaHei" panose="020B0503020204020204" pitchFamily="34" charset="-122"/>
              <a:ea typeface="Microsoft YaHei" panose="020B0503020204020204" pitchFamily="34" charset="-122"/>
            </a:endParaRPr>
          </a:p>
          <a:p>
            <a:pPr marL="0" indent="0">
              <a:buNone/>
            </a:pPr>
            <a:r>
              <a:rPr lang="zh-CN" altLang="en-US" sz="2000" b="1" dirty="0">
                <a:latin typeface="Microsoft YaHei" panose="020B0503020204020204" pitchFamily="34" charset="-122"/>
                <a:ea typeface="Microsoft YaHei" panose="020B0503020204020204" pitchFamily="34" charset="-122"/>
              </a:rPr>
              <a:t>成员国应确保，信息社会服务提供者在</a:t>
            </a:r>
            <a:r>
              <a:rPr lang="zh-CN" altLang="en-US" sz="2000" b="1" dirty="0">
                <a:latin typeface="Microsoft YaHei" panose="020B0503020204020204" pitchFamily="34" charset="-122"/>
                <a:ea typeface="Microsoft YaHei" panose="020B0503020204020204" pitchFamily="34" charset="-122"/>
                <a:sym typeface="+mn-ea"/>
              </a:rPr>
              <a:t>本着检索和引用的目的</a:t>
            </a:r>
            <a:r>
              <a:rPr lang="zh-CN" altLang="en-US" sz="2000" b="1" dirty="0">
                <a:latin typeface="Microsoft YaHei" panose="020B0503020204020204" pitchFamily="34" charset="-122"/>
                <a:ea typeface="Microsoft YaHei" panose="020B0503020204020204" pitchFamily="34" charset="-122"/>
              </a:rPr>
              <a:t>自动复制或参考大量版权受保护的可视作品并将这些作品提供给公众前，应与任何要求的权利持有者达成公平公正的许可协议，以确保其持有者获得适当的报酬。这些报酬可由相关权利持有人的集体管理组织管理。</a:t>
            </a:r>
            <a:endParaRPr lang="hu-HU" sz="2000" b="1" dirty="0">
              <a:latin typeface="Microsoft YaHei" panose="020B0503020204020204" pitchFamily="34" charset="-122"/>
              <a:ea typeface="Microsoft YaHei" panose="020B0503020204020204" pitchFamily="34" charset="-122"/>
            </a:endParaRPr>
          </a:p>
          <a:p>
            <a:pPr marL="0" indent="0">
              <a:buNone/>
            </a:pPr>
            <a:endParaRPr lang="hu-HU" sz="1600" dirty="0">
              <a:latin typeface="Microsoft YaHei" panose="020B0503020204020204" pitchFamily="34" charset="-122"/>
              <a:ea typeface="Microsoft YaHei" panose="020B0503020204020204" pitchFamily="34" charset="-122"/>
            </a:endParaRPr>
          </a:p>
        </p:txBody>
      </p:sp>
      <p:sp>
        <p:nvSpPr>
          <p:cNvPr id="4" name="Élőláb helye 3"/>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sym typeface="+mn-ea"/>
              </a:rPr>
              <a:t>M. </a:t>
            </a:r>
            <a:r>
              <a:rPr lang="en-US" dirty="0" err="1">
                <a:latin typeface="Microsoft YaHei" panose="020B0503020204020204" pitchFamily="34" charset="-122"/>
                <a:ea typeface="Microsoft YaHei" panose="020B0503020204020204" pitchFamily="34" charset="-122"/>
                <a:sym typeface="+mn-ea"/>
              </a:rPr>
              <a:t>Ficsor</a:t>
            </a:r>
            <a:r>
              <a:rPr lang="zh-CN" altLang="en-US" dirty="0">
                <a:latin typeface="Microsoft YaHei" panose="020B0503020204020204" pitchFamily="34" charset="-122"/>
                <a:ea typeface="Microsoft YaHei" panose="020B0503020204020204" pitchFamily="34" charset="-122"/>
                <a:sym typeface="+mn-ea"/>
              </a:rPr>
              <a:t>，上海</a:t>
            </a:r>
            <a:r>
              <a:rPr lang="zh-CN" altLang="en-US">
                <a:latin typeface="Microsoft YaHei" panose="020B0503020204020204" pitchFamily="34" charset="-122"/>
                <a:ea typeface="Microsoft YaHei" panose="020B0503020204020204" pitchFamily="34" charset="-122"/>
                <a:sym typeface="+mn-ea"/>
              </a:rPr>
              <a:t>，</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dirty="0">
                <a:latin typeface="Microsoft YaHei" panose="020B0503020204020204" pitchFamily="34" charset="-122"/>
                <a:ea typeface="Microsoft YaHei" panose="020B0503020204020204" pitchFamily="34" charset="-122"/>
                <a:sym typeface="+mn-ea"/>
              </a:rPr>
              <a:t>月</a:t>
            </a:r>
            <a:r>
              <a:rPr lang="en-US" altLang="zh-CN" dirty="0">
                <a:latin typeface="Microsoft YaHei" panose="020B0503020204020204" pitchFamily="34" charset="-122"/>
                <a:ea typeface="Microsoft YaHei" panose="020B0503020204020204" pitchFamily="34" charset="-122"/>
                <a:sym typeface="+mn-ea"/>
              </a:rPr>
              <a:t>22</a:t>
            </a:r>
            <a:r>
              <a:rPr lang="zh-CN" altLang="en-US" dirty="0">
                <a:latin typeface="Microsoft YaHei" panose="020B0503020204020204" pitchFamily="34" charset="-122"/>
                <a:ea typeface="Microsoft YaHei" panose="020B0503020204020204" pitchFamily="34" charset="-122"/>
                <a:sym typeface="+mn-ea"/>
              </a:rPr>
              <a:t>日</a:t>
            </a:r>
            <a:endParaRPr lang="hu-HU"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83545254-5A76-4237-985D-A0C519062855}" type="slidenum">
              <a:rPr lang="hu-HU" smtClean="0">
                <a:latin typeface="Microsoft YaHei" panose="020B0503020204020204" pitchFamily="34" charset="-122"/>
                <a:ea typeface="Microsoft YaHei" panose="020B0503020204020204" pitchFamily="34" charset="-122"/>
              </a:rPr>
              <a:t>33</a:t>
            </a:fld>
            <a:endParaRPr lang="hu-HU">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55597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pPr>
              <a:defRPr/>
            </a:pPr>
            <a:r>
              <a:rPr lang="en-US">
                <a:latin typeface="Microsoft YaHei" panose="020B0503020204020204" pitchFamily="34" charset="-122"/>
                <a:ea typeface="Microsoft YaHei" panose="020B0503020204020204" pitchFamily="34" charset="-122"/>
                <a:sym typeface="+mn-ea"/>
              </a:rPr>
              <a:t>M. </a:t>
            </a:r>
            <a:r>
              <a:rPr lang="en-US" err="1">
                <a:latin typeface="Microsoft YaHei" panose="020B0503020204020204" pitchFamily="34" charset="-122"/>
                <a:ea typeface="Microsoft YaHei" panose="020B0503020204020204" pitchFamily="34" charset="-122"/>
                <a:sym typeface="+mn-ea"/>
              </a:rPr>
              <a:t>Ficsor</a:t>
            </a:r>
            <a:r>
              <a:rPr lang="zh-CN" altLang="en-US">
                <a:latin typeface="Microsoft YaHei" panose="020B0503020204020204" pitchFamily="34" charset="-122"/>
                <a:ea typeface="Microsoft YaHei" panose="020B0503020204020204" pitchFamily="34" charset="-122"/>
                <a:sym typeface="+mn-ea"/>
              </a:rPr>
              <a:t>，上海，</a:t>
            </a:r>
            <a:r>
              <a:rPr lang="en-US" altLang="zh-CN">
                <a:latin typeface="Microsoft YaHei" panose="020B0503020204020204" pitchFamily="34" charset="-122"/>
                <a:ea typeface="Microsoft YaHei" panose="020B0503020204020204" pitchFamily="34" charset="-122"/>
                <a:sym typeface="+mn-ea"/>
              </a:rPr>
              <a:t>2018</a:t>
            </a:r>
            <a:r>
              <a:rPr lang="zh-CN" altLang="en-US">
                <a:latin typeface="Microsoft YaHei" panose="020B0503020204020204" pitchFamily="34" charset="-122"/>
                <a:ea typeface="Microsoft YaHei" panose="020B0503020204020204" pitchFamily="34" charset="-122"/>
                <a:sym typeface="+mn-ea"/>
              </a:rPr>
              <a:t>年</a:t>
            </a:r>
            <a:r>
              <a:rPr lang="en-US" altLang="zh-CN">
                <a:latin typeface="Microsoft YaHei" panose="020B0503020204020204" pitchFamily="34" charset="-122"/>
                <a:ea typeface="Microsoft YaHei" panose="020B0503020204020204" pitchFamily="34" charset="-122"/>
                <a:sym typeface="+mn-ea"/>
              </a:rPr>
              <a:t>11</a:t>
            </a:r>
            <a:r>
              <a:rPr lang="zh-CN" altLang="en-US">
                <a:latin typeface="Microsoft YaHei" panose="020B0503020204020204" pitchFamily="34" charset="-122"/>
                <a:ea typeface="Microsoft YaHei" panose="020B0503020204020204" pitchFamily="34" charset="-122"/>
                <a:sym typeface="+mn-ea"/>
              </a:rPr>
              <a:t>月</a:t>
            </a:r>
            <a:r>
              <a:rPr lang="en-US" altLang="zh-CN">
                <a:latin typeface="Microsoft YaHei" panose="020B0503020204020204" pitchFamily="34" charset="-122"/>
                <a:ea typeface="Microsoft YaHei" panose="020B0503020204020204" pitchFamily="34" charset="-122"/>
                <a:sym typeface="+mn-ea"/>
              </a:rPr>
              <a:t>22</a:t>
            </a:r>
            <a:r>
              <a:rPr lang="zh-CN" altLang="en-US">
                <a:latin typeface="Microsoft YaHei" panose="020B0503020204020204" pitchFamily="34" charset="-122"/>
                <a:ea typeface="Microsoft YaHei" panose="020B0503020204020204" pitchFamily="34" charset="-122"/>
                <a:sym typeface="+mn-ea"/>
              </a:rPr>
              <a:t>日</a:t>
            </a:r>
            <a:endParaRPr lang="hu-HU">
              <a:latin typeface="Microsoft YaHei" panose="020B0503020204020204" pitchFamily="34" charset="-122"/>
              <a:ea typeface="Microsoft YaHei" panose="020B0503020204020204" pitchFamily="34" charset="-122"/>
            </a:endParaRPr>
          </a:p>
        </p:txBody>
      </p:sp>
      <p:sp>
        <p:nvSpPr>
          <p:cNvPr id="3" name="Dia számának helye 2"/>
          <p:cNvSpPr>
            <a:spLocks noGrp="1"/>
          </p:cNvSpPr>
          <p:nvPr>
            <p:ph type="sldNum" sz="quarter" idx="12"/>
          </p:nvPr>
        </p:nvSpPr>
        <p:spPr/>
        <p:txBody>
          <a:bodyPr/>
          <a:lstStyle/>
          <a:p>
            <a:pPr>
              <a:defRPr/>
            </a:pPr>
            <a:fld id="{7EE7EF7E-EFB3-42B0-B1D6-BFC1D295F30F}" type="slidenum">
              <a:rPr lang="hu-HU" smtClean="0">
                <a:latin typeface="Microsoft YaHei" panose="020B0503020204020204" pitchFamily="34" charset="-122"/>
                <a:ea typeface="Microsoft YaHei" panose="020B0503020204020204" pitchFamily="34" charset="-122"/>
              </a:rPr>
              <a:t>34</a:t>
            </a:fld>
            <a:endParaRPr lang="hu-HU">
              <a:latin typeface="Microsoft YaHei" panose="020B0503020204020204" pitchFamily="34" charset="-122"/>
              <a:ea typeface="Microsoft YaHei" panose="020B0503020204020204" pitchFamily="34" charset="-122"/>
            </a:endParaRPr>
          </a:p>
        </p:txBody>
      </p:sp>
      <p:sp>
        <p:nvSpPr>
          <p:cNvPr id="8" name="Szövegdoboz 7"/>
          <p:cNvSpPr txBox="1"/>
          <p:nvPr/>
        </p:nvSpPr>
        <p:spPr>
          <a:xfrm>
            <a:off x="2029373" y="4437112"/>
            <a:ext cx="5270995" cy="1107996"/>
          </a:xfrm>
          <a:prstGeom prst="rect">
            <a:avLst/>
          </a:prstGeom>
          <a:noFill/>
        </p:spPr>
        <p:txBody>
          <a:bodyPr wrap="none">
            <a:spAutoFit/>
          </a:bodyPr>
          <a:lstStyle/>
          <a:p>
            <a:pPr algn="ctr" fontAlgn="auto">
              <a:spcBef>
                <a:spcPts val="0"/>
              </a:spcBef>
              <a:spcAft>
                <a:spcPts val="0"/>
              </a:spcAft>
              <a:defRPr sz="1800" b="0" i="0" u="none" strike="noStrike" kern="0" cap="none" spc="0" baseline="0">
                <a:solidFill>
                  <a:srgbClr val="000000"/>
                </a:solidFill>
                <a:uFillTx/>
              </a:defRPr>
            </a:pPr>
            <a:r>
              <a:rPr lang="zh-CN" altLang="hu-HU" sz="2400" b="1" kern="0">
                <a:solidFill>
                  <a:srgbClr val="000000"/>
                </a:solidFill>
                <a:latin typeface="Microsoft YaHei" panose="020B0503020204020204" pitchFamily="34" charset="-122"/>
                <a:ea typeface="Microsoft YaHei" panose="020B0503020204020204" pitchFamily="34" charset="-122"/>
              </a:rPr>
              <a:t>邮箱</a:t>
            </a:r>
            <a:r>
              <a:rPr lang="zh-CN" altLang="en-US" sz="2400" b="1" kern="0">
                <a:solidFill>
                  <a:srgbClr val="000000"/>
                </a:solidFill>
                <a:latin typeface="Microsoft YaHei" panose="020B0503020204020204" pitchFamily="34" charset="-122"/>
                <a:ea typeface="Microsoft YaHei" panose="020B0503020204020204" pitchFamily="34" charset="-122"/>
              </a:rPr>
              <a:t>：</a:t>
            </a:r>
            <a:r>
              <a:rPr lang="hu-HU" sz="2400" b="1" kern="0">
                <a:solidFill>
                  <a:srgbClr val="000000"/>
                </a:solidFill>
                <a:latin typeface="Microsoft YaHei" panose="020B0503020204020204" pitchFamily="34" charset="-122"/>
                <a:ea typeface="Microsoft YaHei" panose="020B0503020204020204" pitchFamily="34" charset="-122"/>
              </a:rPr>
              <a:t>ceeca@online.hu </a:t>
            </a:r>
          </a:p>
          <a:p>
            <a:pPr algn="ctr" fontAlgn="auto">
              <a:spcBef>
                <a:spcPts val="0"/>
              </a:spcBef>
              <a:spcAft>
                <a:spcPts val="0"/>
              </a:spcAft>
              <a:defRPr sz="1800" b="0" i="0" u="none" strike="noStrike" kern="0" cap="none" spc="0" baseline="0">
                <a:solidFill>
                  <a:srgbClr val="000000"/>
                </a:solidFill>
                <a:uFillTx/>
              </a:defRPr>
            </a:pPr>
            <a:r>
              <a:rPr lang="zh-CN" altLang="hu-HU" sz="2400" b="1" kern="0">
                <a:solidFill>
                  <a:srgbClr val="000000"/>
                </a:solidFill>
                <a:latin typeface="Microsoft YaHei" panose="020B0503020204020204" pitchFamily="34" charset="-122"/>
                <a:ea typeface="Microsoft YaHei" panose="020B0503020204020204" pitchFamily="34" charset="-122"/>
              </a:rPr>
              <a:t>网址</a:t>
            </a:r>
            <a:r>
              <a:rPr lang="zh-CN" altLang="en-US" sz="2400" b="1" kern="0">
                <a:solidFill>
                  <a:srgbClr val="000000"/>
                </a:solidFill>
                <a:latin typeface="Microsoft YaHei" panose="020B0503020204020204" pitchFamily="34" charset="-122"/>
                <a:ea typeface="Microsoft YaHei" panose="020B0503020204020204" pitchFamily="34" charset="-122"/>
              </a:rPr>
              <a:t>：</a:t>
            </a:r>
            <a:r>
              <a:rPr lang="hu-HU" sz="2400" b="1" kern="0">
                <a:solidFill>
                  <a:srgbClr val="000000"/>
                </a:solidFill>
                <a:latin typeface="Microsoft YaHei" panose="020B0503020204020204" pitchFamily="34" charset="-122"/>
                <a:ea typeface="Microsoft YaHei" panose="020B0503020204020204" pitchFamily="34" charset="-122"/>
              </a:rPr>
              <a:t>www.copyrightseesaw.net </a:t>
            </a:r>
          </a:p>
          <a:p>
            <a:pPr>
              <a:defRPr/>
            </a:pPr>
            <a:endParaRPr lang="hu-HU">
              <a:latin typeface="Microsoft YaHei" panose="020B0503020204020204" pitchFamily="34" charset="-122"/>
              <a:ea typeface="Microsoft YaHei" panose="020B0503020204020204" pitchFamily="34" charset="-122"/>
            </a:endParaRPr>
          </a:p>
        </p:txBody>
      </p:sp>
      <p:sp>
        <p:nvSpPr>
          <p:cNvPr id="5" name="Szövegdoboz 4"/>
          <p:cNvSpPr txBox="1"/>
          <p:nvPr/>
        </p:nvSpPr>
        <p:spPr>
          <a:xfrm>
            <a:off x="1979712" y="2852935"/>
            <a:ext cx="5400599" cy="1107996"/>
          </a:xfrm>
          <a:prstGeom prst="rect">
            <a:avLst/>
          </a:prstGeom>
          <a:noFill/>
        </p:spPr>
        <p:txBody>
          <a:bodyPr wrap="square" rtlCol="0">
            <a:spAutoFit/>
          </a:bodyPr>
          <a:lstStyle/>
          <a:p>
            <a:pPr algn="ctr"/>
            <a:r>
              <a:rPr lang="en-US" sz="4800" b="1" err="1">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非常感谢</a:t>
            </a:r>
            <a:endParaRPr lang="hu-HU" sz="4800" b="1">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endParaRPr lang="hu-HU">
              <a:latin typeface="Microsoft YaHei" panose="020B0503020204020204" pitchFamily="34" charset="-122"/>
              <a:ea typeface="Microsoft YaHei"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tx2">
              <a:lumMod val="20000"/>
              <a:lumOff val="80000"/>
            </a:schemeClr>
          </a:solidFill>
          <a:ln>
            <a:solidFill>
              <a:schemeClr val="accent1">
                <a:lumMod val="50000"/>
              </a:schemeClr>
            </a:solidFill>
          </a:ln>
        </p:spPr>
        <p:txBody>
          <a:bodyPr rtlCol="0">
            <a:normAutofit/>
          </a:bodyPr>
          <a:lstStyle/>
          <a:p>
            <a:pPr eaLnBrk="1" fontAlgn="auto" hangingPunct="1">
              <a:spcAft>
                <a:spcPts val="0"/>
              </a:spcAft>
              <a:defRPr/>
            </a:pPr>
            <a:r>
              <a:rPr lang="en-US" altLang="zh-CN" sz="2800" b="1" dirty="0">
                <a:latin typeface="Microsoft YaHei" panose="020B0503020204020204" pitchFamily="34" charset="-122"/>
                <a:ea typeface="Microsoft YaHei" panose="020B0503020204020204" pitchFamily="34" charset="-122"/>
              </a:rPr>
              <a:t>《</a:t>
            </a:r>
            <a:r>
              <a:rPr lang="hu-HU" altLang="zh-CN" sz="2800" b="1" dirty="0">
                <a:latin typeface="Microsoft YaHei" panose="020B0503020204020204" pitchFamily="34" charset="-122"/>
                <a:ea typeface="Microsoft YaHei" panose="020B0503020204020204" pitchFamily="34" charset="-122"/>
              </a:rPr>
              <a:t>世界知识产权组织版权条约</a:t>
            </a:r>
            <a:r>
              <a:rPr lang="en-US" altLang="zh-CN"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下向公众提供权</a:t>
            </a:r>
            <a:r>
              <a:rPr lang="hu-HU" altLang="zh-CN"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作为宽泛的向公众传播权的一部分 </a:t>
            </a:r>
            <a:endParaRPr lang="hu-HU" sz="2800" b="1" dirty="0">
              <a:latin typeface="Microsoft YaHei" panose="020B0503020204020204" pitchFamily="34" charset="-122"/>
              <a:ea typeface="Microsoft YaHei" panose="020B0503020204020204" pitchFamily="34" charset="-122"/>
            </a:endParaRPr>
          </a:p>
        </p:txBody>
      </p:sp>
      <p:sp>
        <p:nvSpPr>
          <p:cNvPr id="3" name="Tartalom helye 2"/>
          <p:cNvSpPr>
            <a:spLocks noGrp="1"/>
          </p:cNvSpPr>
          <p:nvPr>
            <p:ph idx="1"/>
          </p:nvPr>
        </p:nvSpPr>
        <p:spPr>
          <a:xfrm>
            <a:off x="457200" y="1700213"/>
            <a:ext cx="8229600" cy="4425950"/>
          </a:xfrm>
        </p:spPr>
        <p:txBody>
          <a:bodyPr rtlCol="0">
            <a:normAutofit/>
          </a:bodyPr>
          <a:lstStyle/>
          <a:p>
            <a:pPr marL="0" indent="0" eaLnBrk="1" fontAlgn="auto" hangingPunct="1">
              <a:spcAft>
                <a:spcPts val="0"/>
              </a:spcAft>
              <a:buNone/>
              <a:defRPr/>
            </a:pPr>
            <a:r>
              <a:rPr lang="en-US" altLang="zh-CN" sz="2200" b="1" dirty="0">
                <a:latin typeface="Microsoft YaHei" panose="020B0503020204020204" pitchFamily="34" charset="-122"/>
                <a:ea typeface="Microsoft YaHei" panose="020B0503020204020204" pitchFamily="34" charset="-122"/>
              </a:rPr>
              <a:t>《</a:t>
            </a:r>
            <a:r>
              <a:rPr lang="zh-CN" altLang="en-US" sz="2200" b="1" dirty="0">
                <a:latin typeface="Microsoft YaHei" panose="020B0503020204020204" pitchFamily="34" charset="-122"/>
                <a:ea typeface="Microsoft YaHei" panose="020B0503020204020204" pitchFamily="34" charset="-122"/>
              </a:rPr>
              <a:t>版权条约</a:t>
            </a:r>
            <a:r>
              <a:rPr lang="en-US" altLang="zh-CN" sz="2200" b="1" dirty="0">
                <a:latin typeface="Microsoft YaHei" panose="020B0503020204020204" pitchFamily="34" charset="-122"/>
                <a:ea typeface="Microsoft YaHei" panose="020B0503020204020204" pitchFamily="34" charset="-122"/>
              </a:rPr>
              <a:t>》</a:t>
            </a:r>
            <a:r>
              <a:rPr lang="zh-CN" altLang="hu-HU" sz="2200" b="1" dirty="0">
                <a:latin typeface="Microsoft YaHei" panose="020B0503020204020204" pitchFamily="34" charset="-122"/>
                <a:ea typeface="Microsoft YaHei" panose="020B0503020204020204" pitchFamily="34" charset="-122"/>
              </a:rPr>
              <a:t>第八条</a:t>
            </a:r>
            <a:r>
              <a:rPr lang="hu-HU" altLang="zh-CN" sz="2200" b="1" dirty="0">
                <a:latin typeface="Microsoft YaHei" panose="020B0503020204020204" pitchFamily="34" charset="-122"/>
                <a:ea typeface="Microsoft YaHei" panose="020B0503020204020204" pitchFamily="34" charset="-122"/>
              </a:rPr>
              <a:t> </a:t>
            </a:r>
            <a:r>
              <a:rPr lang="hu-HU" altLang="zh-CN" sz="2200" dirty="0">
                <a:latin typeface="Microsoft YaHei" panose="020B0503020204020204" pitchFamily="34" charset="-122"/>
                <a:ea typeface="Microsoft YaHei" panose="020B0503020204020204" pitchFamily="34" charset="-122"/>
              </a:rPr>
              <a:t>[</a:t>
            </a:r>
            <a:r>
              <a:rPr lang="zh-CN" altLang="en-US" sz="2200" dirty="0">
                <a:latin typeface="Microsoft YaHei" panose="020B0503020204020204" pitchFamily="34" charset="-122"/>
                <a:ea typeface="Microsoft YaHei" panose="020B0503020204020204" pitchFamily="34" charset="-122"/>
              </a:rPr>
              <a:t>“伞形解决方案”</a:t>
            </a:r>
            <a:r>
              <a:rPr lang="hu-HU" altLang="zh-CN" sz="2200" dirty="0">
                <a:latin typeface="Microsoft YaHei" panose="020B0503020204020204" pitchFamily="34" charset="-122"/>
                <a:ea typeface="Microsoft YaHei" panose="020B0503020204020204" pitchFamily="34" charset="-122"/>
              </a:rPr>
              <a:t>]</a:t>
            </a:r>
            <a:r>
              <a:rPr lang="zh-CN" altLang="en-US" sz="2200" dirty="0">
                <a:latin typeface="Microsoft YaHei" panose="020B0503020204020204" pitchFamily="34" charset="-122"/>
                <a:ea typeface="Microsoft YaHei" panose="020B0503020204020204" pitchFamily="34" charset="-122"/>
              </a:rPr>
              <a:t>：</a:t>
            </a:r>
            <a:r>
              <a:rPr lang="hu-HU" altLang="zh-CN" sz="2200" b="1" dirty="0">
                <a:latin typeface="Microsoft YaHei" panose="020B0503020204020204" pitchFamily="34" charset="-122"/>
                <a:ea typeface="Microsoft YaHei" panose="020B0503020204020204" pitchFamily="34" charset="-122"/>
              </a:rPr>
              <a:t> </a:t>
            </a:r>
            <a:endParaRPr lang="hu-HU" sz="2200" i="1" dirty="0">
              <a:latin typeface="Microsoft YaHei" panose="020B0503020204020204" pitchFamily="34" charset="-122"/>
              <a:ea typeface="Microsoft YaHei" panose="020B0503020204020204" pitchFamily="34" charset="-122"/>
            </a:endParaRPr>
          </a:p>
          <a:p>
            <a:pPr marL="0" indent="0" eaLnBrk="1" fontAlgn="auto" hangingPunct="1">
              <a:spcAft>
                <a:spcPts val="0"/>
              </a:spcAft>
              <a:buNone/>
              <a:defRPr/>
            </a:pPr>
            <a:r>
              <a:rPr lang="en-US" altLang="zh-CN" sz="1800" dirty="0" err="1">
                <a:latin typeface="Microsoft YaHei" panose="020B0503020204020204" pitchFamily="34" charset="-122"/>
                <a:ea typeface="Microsoft YaHei" panose="020B0503020204020204" pitchFamily="34" charset="-122"/>
              </a:rPr>
              <a:t>在不</a:t>
            </a:r>
            <a:r>
              <a:rPr lang="zh-CN" altLang="en-US" sz="1800" dirty="0">
                <a:latin typeface="Microsoft YaHei" panose="020B0503020204020204" pitchFamily="34" charset="-122"/>
                <a:ea typeface="Microsoft YaHei" panose="020B0503020204020204" pitchFamily="34" charset="-122"/>
              </a:rPr>
              <a:t>违背</a:t>
            </a:r>
            <a:r>
              <a:rPr lang="en-US" altLang="zh-CN" sz="1800"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伯尔尼公约</a:t>
            </a:r>
            <a:r>
              <a:rPr lang="en-US" altLang="zh-CN" sz="1800" dirty="0">
                <a:latin typeface="Microsoft YaHei" panose="020B0503020204020204" pitchFamily="34" charset="-122"/>
                <a:ea typeface="Microsoft YaHei" panose="020B0503020204020204" pitchFamily="34" charset="-122"/>
              </a:rPr>
              <a:t>》</a:t>
            </a:r>
            <a:r>
              <a:rPr lang="zh-CN" altLang="en-US" sz="1800" dirty="0">
                <a:latin typeface="Microsoft YaHei" panose="020B0503020204020204" pitchFamily="34" charset="-122"/>
                <a:ea typeface="Microsoft YaHei" panose="020B0503020204020204" pitchFamily="34" charset="-122"/>
              </a:rPr>
              <a:t>第</a:t>
            </a:r>
            <a:r>
              <a:rPr lang="en-US" altLang="zh-CN" sz="1800" dirty="0">
                <a:latin typeface="Microsoft YaHei" panose="020B0503020204020204" pitchFamily="34" charset="-122"/>
                <a:ea typeface="Microsoft YaHei" panose="020B0503020204020204" pitchFamily="34" charset="-122"/>
                <a:sym typeface="+mn-ea"/>
              </a:rPr>
              <a:t>11</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1</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ii</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11</a:t>
            </a:r>
            <a:r>
              <a:rPr lang="en-US" altLang="zh-CN" sz="1800" i="1" dirty="0">
                <a:latin typeface="Microsoft YaHei" panose="020B0503020204020204" pitchFamily="34" charset="-122"/>
                <a:ea typeface="Microsoft YaHei" panose="020B0503020204020204" pitchFamily="34" charset="-122"/>
                <a:sym typeface="+mn-ea"/>
              </a:rPr>
              <a:t>bis</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1</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err="1">
                <a:latin typeface="Microsoft YaHei" panose="020B0503020204020204" pitchFamily="34" charset="-122"/>
                <a:ea typeface="Microsoft YaHei" panose="020B0503020204020204" pitchFamily="34" charset="-122"/>
                <a:sym typeface="+mn-ea"/>
              </a:rPr>
              <a:t>i</a:t>
            </a:r>
            <a:r>
              <a:rPr lang="zh-CN" altLang="en-US" sz="1800" dirty="0">
                <a:latin typeface="Microsoft YaHei" panose="020B0503020204020204" pitchFamily="34" charset="-122"/>
                <a:ea typeface="Microsoft YaHei" panose="020B0503020204020204" pitchFamily="34" charset="-122"/>
                <a:sym typeface="+mn-ea"/>
              </a:rPr>
              <a:t>）和（</a:t>
            </a:r>
            <a:r>
              <a:rPr lang="en-US" altLang="zh-CN" sz="1800" dirty="0">
                <a:latin typeface="Microsoft YaHei" panose="020B0503020204020204" pitchFamily="34" charset="-122"/>
                <a:ea typeface="Microsoft YaHei" panose="020B0503020204020204" pitchFamily="34" charset="-122"/>
                <a:sym typeface="+mn-ea"/>
              </a:rPr>
              <a:t>ii</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14</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1</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ii</a:t>
            </a:r>
            <a:r>
              <a:rPr lang="zh-CN" altLang="en-US" sz="1800" dirty="0">
                <a:latin typeface="Microsoft YaHei" panose="020B0503020204020204" pitchFamily="34" charset="-122"/>
                <a:ea typeface="Microsoft YaHei" panose="020B0503020204020204" pitchFamily="34" charset="-122"/>
                <a:sym typeface="+mn-ea"/>
              </a:rPr>
              <a:t>）和</a:t>
            </a:r>
            <a:r>
              <a:rPr lang="en-US" altLang="zh-CN" sz="1800" dirty="0">
                <a:latin typeface="Microsoft YaHei" panose="020B0503020204020204" pitchFamily="34" charset="-122"/>
                <a:ea typeface="Microsoft YaHei" panose="020B0503020204020204" pitchFamily="34" charset="-122"/>
                <a:sym typeface="+mn-ea"/>
              </a:rPr>
              <a:t>14</a:t>
            </a:r>
            <a:r>
              <a:rPr lang="en-US" altLang="zh-CN" sz="1800" i="1" dirty="0">
                <a:latin typeface="Microsoft YaHei" panose="020B0503020204020204" pitchFamily="34" charset="-122"/>
                <a:ea typeface="Microsoft YaHei" panose="020B0503020204020204" pitchFamily="34" charset="-122"/>
                <a:sym typeface="+mn-ea"/>
              </a:rPr>
              <a:t>bis</a:t>
            </a:r>
            <a:r>
              <a:rPr lang="zh-CN" altLang="en-US" sz="1800" dirty="0">
                <a:latin typeface="Microsoft YaHei" panose="020B0503020204020204" pitchFamily="34" charset="-122"/>
                <a:ea typeface="Microsoft YaHei" panose="020B0503020204020204" pitchFamily="34" charset="-122"/>
                <a:sym typeface="+mn-ea"/>
              </a:rPr>
              <a:t>（</a:t>
            </a:r>
            <a:r>
              <a:rPr lang="en-US" altLang="zh-CN" sz="1800" dirty="0">
                <a:latin typeface="Microsoft YaHei" panose="020B0503020204020204" pitchFamily="34" charset="-122"/>
                <a:ea typeface="Microsoft YaHei" panose="020B0503020204020204" pitchFamily="34" charset="-122"/>
                <a:sym typeface="+mn-ea"/>
              </a:rPr>
              <a:t>1</a:t>
            </a:r>
            <a:r>
              <a:rPr lang="zh-CN" altLang="en-US" sz="1800" dirty="0">
                <a:latin typeface="Microsoft YaHei" panose="020B0503020204020204" pitchFamily="34" charset="-122"/>
                <a:ea typeface="Microsoft YaHei" panose="020B0503020204020204" pitchFamily="34" charset="-122"/>
                <a:sym typeface="+mn-ea"/>
              </a:rPr>
              <a:t>）条</a:t>
            </a:r>
            <a:r>
              <a:rPr lang="en-US" altLang="zh-CN" sz="1800" dirty="0" err="1">
                <a:latin typeface="Microsoft YaHei" panose="020B0503020204020204" pitchFamily="34" charset="-122"/>
                <a:ea typeface="Microsoft YaHei" panose="020B0503020204020204" pitchFamily="34" charset="-122"/>
              </a:rPr>
              <a:t>规定的情况下</a:t>
            </a:r>
            <a:r>
              <a:rPr lang="zh-CN" altLang="en-US" sz="1800" dirty="0">
                <a:latin typeface="Microsoft YaHei" panose="020B0503020204020204" pitchFamily="34" charset="-122"/>
                <a:ea typeface="Microsoft YaHei" panose="020B0503020204020204" pitchFamily="34" charset="-122"/>
              </a:rPr>
              <a:t>，</a:t>
            </a:r>
            <a:r>
              <a:rPr lang="en-US" altLang="zh-CN" sz="1800" dirty="0" err="1">
                <a:latin typeface="Microsoft YaHei" panose="020B0503020204020204" pitchFamily="34" charset="-122"/>
                <a:ea typeface="Microsoft YaHei" panose="020B0503020204020204" pitchFamily="34" charset="-122"/>
              </a:rPr>
              <a:t>文学艺术作品的</a:t>
            </a:r>
            <a:r>
              <a:rPr lang="zh-CN" altLang="en-US" sz="1800" dirty="0">
                <a:latin typeface="Microsoft YaHei" panose="020B0503020204020204" pitchFamily="34" charset="-122"/>
                <a:ea typeface="Microsoft YaHei" panose="020B0503020204020204" pitchFamily="34" charset="-122"/>
              </a:rPr>
              <a:t>著作权人</a:t>
            </a:r>
            <a:r>
              <a:rPr lang="en-US" altLang="zh-CN" sz="1800" dirty="0" err="1">
                <a:latin typeface="Microsoft YaHei" panose="020B0503020204020204" pitchFamily="34" charset="-122"/>
                <a:ea typeface="Microsoft YaHei" panose="020B0503020204020204" pitchFamily="34" charset="-122"/>
              </a:rPr>
              <a:t>应享有授权</a:t>
            </a:r>
            <a:r>
              <a:rPr lang="zh-CN" altLang="en-US" sz="1800" dirty="0">
                <a:latin typeface="Microsoft YaHei" panose="020B0503020204020204" pitchFamily="34" charset="-122"/>
                <a:ea typeface="Microsoft YaHei" panose="020B0503020204020204" pitchFamily="34" charset="-122"/>
              </a:rPr>
              <a:t>或者禁止</a:t>
            </a:r>
            <a:r>
              <a:rPr lang="en-US" altLang="zh-CN" sz="1800" b="1" dirty="0" err="1">
                <a:latin typeface="Microsoft YaHei" panose="020B0503020204020204" pitchFamily="34" charset="-122"/>
                <a:ea typeface="Microsoft YaHei" panose="020B0503020204020204" pitchFamily="34" charset="-122"/>
              </a:rPr>
              <a:t>以有线或无线方式向公众传播其作品的</a:t>
            </a:r>
            <a:r>
              <a:rPr lang="zh-CN" altLang="en-US" sz="1800" b="1" dirty="0">
                <a:latin typeface="Microsoft YaHei" panose="020B0503020204020204" pitchFamily="34" charset="-122"/>
                <a:ea typeface="Microsoft YaHei" panose="020B0503020204020204" pitchFamily="34" charset="-122"/>
              </a:rPr>
              <a:t>专有权利，</a:t>
            </a:r>
            <a:r>
              <a:rPr lang="en-US" altLang="zh-CN" sz="1800" b="1" dirty="0" err="1">
                <a:latin typeface="Microsoft YaHei" panose="020B0503020204020204" pitchFamily="34" charset="-122"/>
                <a:ea typeface="Microsoft YaHei" panose="020B0503020204020204" pitchFamily="34" charset="-122"/>
              </a:rPr>
              <a:t>包括向公众提供其作品</a:t>
            </a:r>
            <a:r>
              <a:rPr lang="zh-CN" altLang="en-US" sz="1800" b="1" dirty="0">
                <a:latin typeface="Microsoft YaHei" panose="020B0503020204020204" pitchFamily="34" charset="-122"/>
                <a:ea typeface="Microsoft YaHei" panose="020B0503020204020204" pitchFamily="34" charset="-122"/>
              </a:rPr>
              <a:t>，</a:t>
            </a:r>
            <a:r>
              <a:rPr lang="en-US" altLang="zh-CN" sz="1800" b="1" dirty="0" err="1">
                <a:latin typeface="Microsoft YaHei" panose="020B0503020204020204" pitchFamily="34" charset="-122"/>
                <a:ea typeface="Microsoft YaHei" panose="020B0503020204020204" pitchFamily="34" charset="-122"/>
              </a:rPr>
              <a:t>使公众可以在</a:t>
            </a:r>
            <a:r>
              <a:rPr lang="zh-CN" altLang="en-US" sz="1800" b="1" dirty="0">
                <a:latin typeface="Microsoft YaHei" panose="020B0503020204020204" pitchFamily="34" charset="-122"/>
                <a:ea typeface="Microsoft YaHei" panose="020B0503020204020204" pitchFamily="34" charset="-122"/>
              </a:rPr>
              <a:t>其</a:t>
            </a:r>
            <a:r>
              <a:rPr lang="en-US" altLang="zh-CN" sz="1800" b="1" dirty="0" err="1">
                <a:latin typeface="Microsoft YaHei" panose="020B0503020204020204" pitchFamily="34" charset="-122"/>
                <a:ea typeface="Microsoft YaHei" panose="020B0503020204020204" pitchFamily="34" charset="-122"/>
              </a:rPr>
              <a:t>个人选</a:t>
            </a:r>
            <a:r>
              <a:rPr lang="zh-CN" altLang="en-US" sz="1800" b="1" dirty="0">
                <a:latin typeface="Microsoft YaHei" panose="020B0503020204020204" pitchFamily="34" charset="-122"/>
                <a:ea typeface="Microsoft YaHei" panose="020B0503020204020204" pitchFamily="34" charset="-122"/>
              </a:rPr>
              <a:t>定</a:t>
            </a:r>
            <a:r>
              <a:rPr lang="en-US" altLang="zh-CN" sz="1800" b="1" dirty="0" err="1">
                <a:latin typeface="Microsoft YaHei" panose="020B0503020204020204" pitchFamily="34" charset="-122"/>
                <a:ea typeface="Microsoft YaHei" panose="020B0503020204020204" pitchFamily="34" charset="-122"/>
              </a:rPr>
              <a:t>的地点和时间</a:t>
            </a:r>
            <a:r>
              <a:rPr lang="zh-CN" altLang="en-US" sz="1800" b="1" dirty="0">
                <a:latin typeface="Microsoft YaHei" panose="020B0503020204020204" pitchFamily="34" charset="-122"/>
                <a:ea typeface="Microsoft YaHei" panose="020B0503020204020204" pitchFamily="34" charset="-122"/>
              </a:rPr>
              <a:t>获得这些作品</a:t>
            </a:r>
            <a:r>
              <a:rPr lang="en-US" altLang="zh-CN" sz="1800" b="1" dirty="0">
                <a:latin typeface="Microsoft YaHei" panose="020B0503020204020204" pitchFamily="34" charset="-122"/>
                <a:ea typeface="Microsoft YaHei" panose="020B0503020204020204" pitchFamily="34" charset="-122"/>
              </a:rPr>
              <a:t>。</a:t>
            </a:r>
            <a:endParaRPr lang="en-US" altLang="zh-CN" sz="2400" b="1" dirty="0">
              <a:latin typeface="Microsoft YaHei" panose="020B0503020204020204" pitchFamily="34" charset="-122"/>
              <a:ea typeface="Microsoft YaHei" panose="020B0503020204020204" pitchFamily="34" charset="-122"/>
            </a:endParaRPr>
          </a:p>
          <a:p>
            <a:pPr marL="0" indent="0" eaLnBrk="1" fontAlgn="auto" hangingPunct="1">
              <a:spcAft>
                <a:spcPts val="0"/>
              </a:spcAft>
              <a:buFont typeface="Arial" panose="020B0604020202020204" pitchFamily="34" charset="0"/>
              <a:buNone/>
              <a:defRPr/>
            </a:pPr>
            <a:endParaRPr lang="hu-HU" sz="1800" i="1" dirty="0">
              <a:latin typeface="Microsoft YaHei" panose="020B0503020204020204" pitchFamily="34" charset="-122"/>
              <a:ea typeface="Microsoft YaHei" panose="020B0503020204020204" pitchFamily="34" charset="-122"/>
            </a:endParaRPr>
          </a:p>
          <a:p>
            <a:pPr marL="0" indent="0" eaLnBrk="1" fontAlgn="auto" hangingPunct="1">
              <a:spcAft>
                <a:spcPts val="0"/>
              </a:spcAft>
              <a:buNone/>
              <a:defRPr/>
            </a:pPr>
            <a:r>
              <a:rPr lang="en-US" altLang="zh-CN" sz="2000" b="1" dirty="0">
                <a:latin typeface="Microsoft YaHei" panose="020B0503020204020204" pitchFamily="34" charset="-122"/>
                <a:ea typeface="Microsoft YaHei" panose="020B0503020204020204" pitchFamily="34" charset="-122"/>
              </a:rPr>
              <a:t>关于第8条的商定声明：</a:t>
            </a:r>
            <a:r>
              <a:rPr lang="zh-CN" altLang="en-US" sz="2000" b="1" dirty="0">
                <a:latin typeface="Microsoft YaHei" panose="020B0503020204020204" pitchFamily="34" charset="-122"/>
                <a:ea typeface="Microsoft YaHei" panose="020B0503020204020204" pitchFamily="34" charset="-122"/>
              </a:rPr>
              <a:t>仅仅为促成或进行传播提供实物设施不致构成</a:t>
            </a:r>
            <a:r>
              <a:rPr lang="zh-CN" altLang="en-US" sz="2000" dirty="0">
                <a:latin typeface="Microsoft YaHei" panose="020B0503020204020204" pitchFamily="34" charset="-122"/>
                <a:ea typeface="Microsoft YaHei" panose="020B0503020204020204" pitchFamily="34" charset="-122"/>
              </a:rPr>
              <a:t>本条约或</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伯尔尼公约</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意义下的</a:t>
            </a:r>
            <a:r>
              <a:rPr lang="zh-CN" altLang="en-US" sz="2000" b="1" dirty="0">
                <a:latin typeface="Microsoft YaHei" panose="020B0503020204020204" pitchFamily="34" charset="-122"/>
                <a:ea typeface="Microsoft YaHei" panose="020B0503020204020204" pitchFamily="34" charset="-122"/>
              </a:rPr>
              <a:t>传播</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（强调为报告人所加）</a:t>
            </a:r>
            <a:endParaRPr lang="hu-HU" sz="2000" b="1"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7CF378AC-09D6-46C5-8967-7B9AE8FB2DD7}" type="slidenum">
              <a:rPr lang="hu-HU">
                <a:latin typeface="Microsoft YaHei" panose="020B0503020204020204" pitchFamily="34" charset="-122"/>
                <a:ea typeface="Microsoft YaHei" panose="020B0503020204020204" pitchFamily="34" charset="-122"/>
              </a:rPr>
              <a:t>4</a:t>
            </a:fld>
            <a:endParaRPr lang="hu-HU">
              <a:latin typeface="Microsoft YaHei" panose="020B0503020204020204" pitchFamily="34" charset="-122"/>
              <a:ea typeface="Microsoft YaHei" panose="020B0503020204020204" pitchFamily="34" charset="-122"/>
            </a:endParaRPr>
          </a:p>
        </p:txBody>
      </p:sp>
      <p:sp>
        <p:nvSpPr>
          <p:cNvPr id="6"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64990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tx2">
              <a:lumMod val="20000"/>
              <a:lumOff val="80000"/>
            </a:schemeClr>
          </a:solidFill>
          <a:ln>
            <a:solidFill>
              <a:schemeClr val="accent1">
                <a:lumMod val="75000"/>
              </a:schemeClr>
            </a:solidFill>
          </a:ln>
        </p:spPr>
        <p:txBody>
          <a:bodyPr rtlCol="0">
            <a:normAutofit/>
          </a:bodyPr>
          <a:lstStyle/>
          <a:p>
            <a:pPr eaLnBrk="1" fontAlgn="auto" hangingPunct="1">
              <a:spcAft>
                <a:spcPts val="0"/>
              </a:spcAft>
              <a:defRPr/>
            </a:pPr>
            <a:r>
              <a:rPr lang="en-US" altLang="zh-CN"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信息社会指令</a:t>
            </a:r>
            <a:r>
              <a:rPr lang="en-US" altLang="zh-CN" sz="2800" b="1"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向公众提供权</a:t>
            </a:r>
            <a:endParaRPr lang="hu-HU" sz="2800" b="1" dirty="0">
              <a:latin typeface="Microsoft YaHei" panose="020B0503020204020204" pitchFamily="34" charset="-122"/>
              <a:ea typeface="Microsoft YaHei" panose="020B0503020204020204" pitchFamily="34" charset="-122"/>
            </a:endParaRPr>
          </a:p>
        </p:txBody>
      </p:sp>
      <p:sp>
        <p:nvSpPr>
          <p:cNvPr id="69635" name="Tartalom helye 2"/>
          <p:cNvSpPr>
            <a:spLocks noGrp="1"/>
          </p:cNvSpPr>
          <p:nvPr>
            <p:ph idx="1"/>
          </p:nvPr>
        </p:nvSpPr>
        <p:spPr>
          <a:xfrm>
            <a:off x="457200" y="1484784"/>
            <a:ext cx="8362950" cy="4896966"/>
          </a:xfrm>
        </p:spPr>
        <p:txBody>
          <a:bodyPr/>
          <a:lstStyle/>
          <a:p>
            <a:pPr marL="0" indent="0" eaLnBrk="1" hangingPunct="1">
              <a:buNone/>
            </a:pP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信息社会指令</a:t>
            </a:r>
            <a:r>
              <a:rPr lang="en-US" altLang="zh-CN" sz="1800" b="1"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第</a:t>
            </a:r>
            <a:r>
              <a:rPr lang="en-US" altLang="zh-CN" sz="1800" b="1" dirty="0">
                <a:latin typeface="Microsoft YaHei" panose="020B0503020204020204" pitchFamily="34" charset="-122"/>
                <a:ea typeface="Microsoft YaHei" panose="020B0503020204020204" pitchFamily="34" charset="-122"/>
              </a:rPr>
              <a:t>3</a:t>
            </a:r>
            <a:r>
              <a:rPr lang="zh-CN" altLang="en-US" sz="1800" b="1" dirty="0">
                <a:latin typeface="Microsoft YaHei" panose="020B0503020204020204" pitchFamily="34" charset="-122"/>
                <a:ea typeface="Microsoft YaHei" panose="020B0503020204020204" pitchFamily="34" charset="-122"/>
              </a:rPr>
              <a:t>条</a:t>
            </a:r>
          </a:p>
          <a:p>
            <a:pPr marL="0" indent="0" eaLnBrk="1" hangingPunct="1">
              <a:buNone/>
            </a:pPr>
            <a:r>
              <a:rPr lang="en-US" altLang="hu-HU" sz="1800" dirty="0">
                <a:latin typeface="Microsoft YaHei" panose="020B0503020204020204" pitchFamily="34" charset="-122"/>
                <a:ea typeface="Microsoft YaHei" panose="020B0503020204020204" pitchFamily="34" charset="-122"/>
              </a:rPr>
              <a:t>1.</a:t>
            </a:r>
            <a:r>
              <a:rPr lang="zh-CN" altLang="en-US" sz="1800" dirty="0">
                <a:latin typeface="Microsoft YaHei" panose="020B0503020204020204" pitchFamily="34" charset="-122"/>
                <a:ea typeface="Microsoft YaHei" panose="020B0503020204020204" pitchFamily="34" charset="-122"/>
              </a:rPr>
              <a:t> 成员国应赋予</a:t>
            </a:r>
            <a:r>
              <a:rPr lang="zh-CN" altLang="en-US" sz="1800" b="1" dirty="0">
                <a:latin typeface="Microsoft YaHei" panose="020B0503020204020204" pitchFamily="34" charset="-122"/>
                <a:ea typeface="Microsoft YaHei" panose="020B0503020204020204" pitchFamily="34" charset="-122"/>
              </a:rPr>
              <a:t>著作权人专有权利</a:t>
            </a:r>
            <a:r>
              <a:rPr lang="zh-CN" altLang="en-US" sz="1800" dirty="0">
                <a:latin typeface="Microsoft YaHei" panose="020B0503020204020204" pitchFamily="34" charset="-122"/>
                <a:ea typeface="Microsoft YaHei" panose="020B0503020204020204" pitchFamily="34" charset="-122"/>
              </a:rPr>
              <a:t>，授权或禁止</a:t>
            </a:r>
            <a:r>
              <a:rPr lang="zh-CN" altLang="en-US" sz="1800" b="1" dirty="0">
                <a:latin typeface="Microsoft YaHei" panose="020B0503020204020204" pitchFamily="34" charset="-122"/>
                <a:ea typeface="Microsoft YaHei" panose="020B0503020204020204" pitchFamily="34" charset="-122"/>
              </a:rPr>
              <a:t>以有线或无线方式向公众传播其作品，包括使公众可以在其个人选定的地点和时间获取作品</a:t>
            </a:r>
            <a:r>
              <a:rPr lang="zh-CN" altLang="en-US" sz="1800" dirty="0">
                <a:latin typeface="Microsoft YaHei" panose="020B0503020204020204" pitchFamily="34" charset="-122"/>
                <a:ea typeface="Microsoft YaHei" panose="020B0503020204020204" pitchFamily="34" charset="-122"/>
              </a:rPr>
              <a:t>。</a:t>
            </a:r>
          </a:p>
          <a:p>
            <a:pPr marL="0" indent="0" eaLnBrk="1" hangingPunct="1">
              <a:buNone/>
            </a:pPr>
            <a:r>
              <a:rPr lang="en-US" altLang="hu-HU" sz="1800" dirty="0">
                <a:latin typeface="Microsoft YaHei" panose="020B0503020204020204" pitchFamily="34" charset="-122"/>
                <a:ea typeface="Microsoft YaHei" panose="020B0503020204020204" pitchFamily="34" charset="-122"/>
              </a:rPr>
              <a:t>2.</a:t>
            </a:r>
            <a:r>
              <a:rPr lang="zh-CN" altLang="en-US" sz="1800" dirty="0">
                <a:latin typeface="Microsoft YaHei" panose="020B0503020204020204" pitchFamily="34" charset="-122"/>
                <a:ea typeface="Microsoft YaHei" panose="020B0503020204020204" pitchFamily="34" charset="-122"/>
              </a:rPr>
              <a:t> 成员国应规定</a:t>
            </a:r>
            <a:r>
              <a:rPr lang="zh-CN" altLang="en-US" sz="1800" b="1" dirty="0">
                <a:latin typeface="Microsoft YaHei" panose="020B0503020204020204" pitchFamily="34" charset="-122"/>
                <a:ea typeface="Microsoft YaHei" panose="020B0503020204020204" pitchFamily="34" charset="-122"/>
              </a:rPr>
              <a:t>专有权利</a:t>
            </a:r>
            <a:r>
              <a:rPr lang="zh-CN" altLang="en-US" sz="1800" dirty="0">
                <a:latin typeface="Microsoft YaHei" panose="020B0503020204020204" pitchFamily="34" charset="-122"/>
                <a:ea typeface="Microsoft YaHei" panose="020B0503020204020204" pitchFamily="34" charset="-122"/>
              </a:rPr>
              <a:t>，授权或禁止</a:t>
            </a:r>
            <a:r>
              <a:rPr lang="zh-CN" altLang="en-US" sz="1800" b="1" dirty="0">
                <a:latin typeface="Microsoft YaHei" panose="020B0503020204020204" pitchFamily="34" charset="-122"/>
                <a:ea typeface="Microsoft YaHei" panose="020B0503020204020204" pitchFamily="34" charset="-122"/>
              </a:rPr>
              <a:t>以有线或无线方式向公众提供</a:t>
            </a:r>
            <a:r>
              <a:rPr lang="zh-CN" altLang="en-US" sz="1800" dirty="0">
                <a:latin typeface="Microsoft YaHei" panose="020B0503020204020204" pitchFamily="34" charset="-122"/>
                <a:ea typeface="Microsoft YaHei" panose="020B0503020204020204" pitchFamily="34" charset="-122"/>
              </a:rPr>
              <a:t>，</a:t>
            </a:r>
            <a:r>
              <a:rPr lang="zh-CN" altLang="en-US" sz="1800" b="1" dirty="0">
                <a:latin typeface="Microsoft YaHei" panose="020B0503020204020204" pitchFamily="34" charset="-122"/>
                <a:ea typeface="Microsoft YaHei" panose="020B0503020204020204" pitchFamily="34" charset="-122"/>
              </a:rPr>
              <a:t>使公众中的成员在其个人选定的地点和时间获得：</a:t>
            </a:r>
          </a:p>
          <a:p>
            <a:pPr marL="0" indent="0" eaLnBrk="1" hangingPunct="1">
              <a:buNone/>
            </a:pP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a</a:t>
            </a:r>
            <a:r>
              <a:rPr lang="zh-CN" altLang="en-US" sz="1800"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表演者</a:t>
            </a:r>
            <a:r>
              <a:rPr lang="zh-CN" altLang="en-US" sz="1800" dirty="0">
                <a:latin typeface="Microsoft YaHei" panose="020B0503020204020204" pitchFamily="34" charset="-122"/>
                <a:ea typeface="Microsoft YaHei" panose="020B0503020204020204" pitchFamily="34" charset="-122"/>
              </a:rPr>
              <a:t>表演的录制品；</a:t>
            </a:r>
          </a:p>
          <a:p>
            <a:pPr marL="0" indent="0" eaLnBrk="1" hangingPunct="1">
              <a:buNone/>
            </a:pP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b</a:t>
            </a:r>
            <a:r>
              <a:rPr lang="zh-CN" altLang="en-US" sz="1800"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唱片制作权人</a:t>
            </a:r>
            <a:r>
              <a:rPr lang="zh-CN" altLang="en-US" sz="1800" dirty="0">
                <a:latin typeface="Microsoft YaHei" panose="020B0503020204020204" pitchFamily="34" charset="-122"/>
                <a:ea typeface="Microsoft YaHei" panose="020B0503020204020204" pitchFamily="34" charset="-122"/>
              </a:rPr>
              <a:t>的唱片；</a:t>
            </a:r>
          </a:p>
          <a:p>
            <a:pPr marL="0" indent="0" eaLnBrk="1" hangingPunct="1">
              <a:buNone/>
            </a:pP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c</a:t>
            </a:r>
            <a:r>
              <a:rPr lang="zh-CN" altLang="en-US" sz="1800"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首次电影定影的电影制作人</a:t>
            </a:r>
            <a:r>
              <a:rPr lang="zh-CN" altLang="en-US" sz="1800" dirty="0">
                <a:latin typeface="Microsoft YaHei" panose="020B0503020204020204" pitchFamily="34" charset="-122"/>
                <a:ea typeface="Microsoft YaHei" panose="020B0503020204020204" pitchFamily="34" charset="-122"/>
              </a:rPr>
              <a:t>的原版和拷贝胶片；</a:t>
            </a:r>
          </a:p>
          <a:p>
            <a:pPr marL="0" indent="0" eaLnBrk="1" hangingPunct="1">
              <a:buNone/>
            </a:pPr>
            <a:r>
              <a:rPr lang="zh-CN" altLang="en-US" sz="1800" dirty="0">
                <a:latin typeface="Microsoft YaHei" panose="020B0503020204020204" pitchFamily="34" charset="-122"/>
                <a:ea typeface="Microsoft YaHei" panose="020B0503020204020204" pitchFamily="34" charset="-122"/>
              </a:rPr>
              <a:t>（</a:t>
            </a:r>
            <a:r>
              <a:rPr lang="en-US" altLang="zh-CN" sz="1800" dirty="0">
                <a:latin typeface="Microsoft YaHei" panose="020B0503020204020204" pitchFamily="34" charset="-122"/>
                <a:ea typeface="Microsoft YaHei" panose="020B0503020204020204" pitchFamily="34" charset="-122"/>
              </a:rPr>
              <a:t>d</a:t>
            </a:r>
            <a:r>
              <a:rPr lang="zh-CN" altLang="en-US" sz="1800" dirty="0">
                <a:latin typeface="Microsoft YaHei" panose="020B0503020204020204" pitchFamily="34" charset="-122"/>
                <a:ea typeface="Microsoft YaHei" panose="020B0503020204020204" pitchFamily="34" charset="-122"/>
              </a:rPr>
              <a:t>） </a:t>
            </a:r>
            <a:r>
              <a:rPr lang="zh-CN" altLang="en-US" sz="1800" b="1" dirty="0">
                <a:latin typeface="Microsoft YaHei" panose="020B0503020204020204" pitchFamily="34" charset="-122"/>
                <a:ea typeface="Microsoft YaHei" panose="020B0503020204020204" pitchFamily="34" charset="-122"/>
              </a:rPr>
              <a:t>广播组织</a:t>
            </a:r>
            <a:r>
              <a:rPr lang="zh-CN" altLang="en-US" sz="1800" dirty="0">
                <a:latin typeface="Microsoft YaHei" panose="020B0503020204020204" pitchFamily="34" charset="-122"/>
                <a:ea typeface="Microsoft YaHei" panose="020B0503020204020204" pitchFamily="34" charset="-122"/>
              </a:rPr>
              <a:t>通过有线或无线电传输的广播录制品，包括电缆和卫星 </a:t>
            </a:r>
            <a:r>
              <a:rPr lang="en-US" altLang="hu-HU" sz="1800" dirty="0">
                <a:latin typeface="Microsoft YaHei" panose="020B0503020204020204" pitchFamily="34" charset="-122"/>
                <a:ea typeface="Microsoft YaHei" panose="020B0503020204020204" pitchFamily="34" charset="-122"/>
              </a:rPr>
              <a:t>。</a:t>
            </a:r>
          </a:p>
          <a:p>
            <a:pPr marL="400050" lvl="1" indent="0" eaLnBrk="1" hangingPunct="1">
              <a:buNone/>
            </a:pPr>
            <a:endParaRPr lang="en-US" altLang="hu-HU" sz="1800" dirty="0">
              <a:latin typeface="Microsoft YaHei" panose="020B0503020204020204" pitchFamily="34" charset="-122"/>
              <a:ea typeface="Microsoft YaHei" panose="020B0503020204020204" pitchFamily="34" charset="-122"/>
            </a:endParaRPr>
          </a:p>
          <a:p>
            <a:pPr marL="0" indent="0" eaLnBrk="1" hangingPunct="1">
              <a:buNone/>
            </a:pPr>
            <a:r>
              <a:rPr lang="en-US" altLang="hu-HU" sz="1800" dirty="0">
                <a:latin typeface="Microsoft YaHei" panose="020B0503020204020204" pitchFamily="34" charset="-122"/>
                <a:ea typeface="Microsoft YaHei" panose="020B0503020204020204" pitchFamily="34" charset="-122"/>
              </a:rPr>
              <a:t>3.</a:t>
            </a:r>
            <a:r>
              <a:rPr lang="zh-CN" altLang="en-US" sz="1800" dirty="0">
                <a:latin typeface="Microsoft YaHei" panose="020B0503020204020204" pitchFamily="34" charset="-122"/>
                <a:ea typeface="Microsoft YaHei" panose="020B0503020204020204" pitchFamily="34" charset="-122"/>
              </a:rPr>
              <a:t> 第</a:t>
            </a:r>
            <a:r>
              <a:rPr lang="en-US" altLang="zh-CN" sz="1800" dirty="0">
                <a:latin typeface="Microsoft YaHei" panose="020B0503020204020204" pitchFamily="34" charset="-122"/>
                <a:ea typeface="Microsoft YaHei" panose="020B0503020204020204" pitchFamily="34" charset="-122"/>
              </a:rPr>
              <a:t>1</a:t>
            </a:r>
            <a:r>
              <a:rPr lang="zh-CN" altLang="en-US" sz="1800" dirty="0">
                <a:latin typeface="Microsoft YaHei" panose="020B0503020204020204" pitchFamily="34" charset="-122"/>
                <a:ea typeface="Microsoft YaHei" panose="020B0503020204020204" pitchFamily="34" charset="-122"/>
              </a:rPr>
              <a:t>款和第</a:t>
            </a:r>
            <a:r>
              <a:rPr lang="en-US" altLang="zh-CN" sz="1800" dirty="0">
                <a:latin typeface="Microsoft YaHei" panose="020B0503020204020204" pitchFamily="34" charset="-122"/>
                <a:ea typeface="Microsoft YaHei" panose="020B0503020204020204" pitchFamily="34" charset="-122"/>
              </a:rPr>
              <a:t>2</a:t>
            </a:r>
            <a:r>
              <a:rPr lang="zh-CN" altLang="en-US" sz="1800" dirty="0">
                <a:latin typeface="Microsoft YaHei" panose="020B0503020204020204" pitchFamily="34" charset="-122"/>
                <a:ea typeface="Microsoft YaHei" panose="020B0503020204020204" pitchFamily="34" charset="-122"/>
              </a:rPr>
              <a:t>款所指的权利</a:t>
            </a:r>
            <a:r>
              <a:rPr lang="zh-CN" altLang="en-US" sz="1800" b="1" dirty="0">
                <a:latin typeface="Microsoft YaHei" panose="020B0503020204020204" pitchFamily="34" charset="-122"/>
                <a:ea typeface="Microsoft YaHei" panose="020B0503020204020204" pitchFamily="34" charset="-122"/>
              </a:rPr>
              <a:t>不得因</a:t>
            </a:r>
            <a:r>
              <a:rPr lang="zh-CN" altLang="en-US" sz="1800" dirty="0">
                <a:latin typeface="Microsoft YaHei" panose="020B0503020204020204" pitchFamily="34" charset="-122"/>
                <a:ea typeface="Microsoft YaHei" panose="020B0503020204020204" pitchFamily="34" charset="-122"/>
              </a:rPr>
              <a:t>本条列出的任何向</a:t>
            </a:r>
            <a:r>
              <a:rPr lang="zh-CN" altLang="en-US" sz="1800" b="1" dirty="0">
                <a:latin typeface="Microsoft YaHei" panose="020B0503020204020204" pitchFamily="34" charset="-122"/>
                <a:ea typeface="Microsoft YaHei" panose="020B0503020204020204" pitchFamily="34" charset="-122"/>
              </a:rPr>
              <a:t>公众传播或向公众提供的行为而穷竭</a:t>
            </a:r>
            <a:r>
              <a:rPr lang="zh-CN" altLang="en-US" sz="1800" dirty="0">
                <a:latin typeface="Microsoft YaHei" panose="020B0503020204020204" pitchFamily="34" charset="-122"/>
                <a:ea typeface="Microsoft YaHei" panose="020B0503020204020204" pitchFamily="34" charset="-122"/>
              </a:rPr>
              <a:t>。</a:t>
            </a:r>
          </a:p>
          <a:p>
            <a:pPr marL="0" indent="0" eaLnBrk="1" hangingPunct="1">
              <a:buNone/>
            </a:pPr>
            <a:endParaRPr lang="en-US" altLang="hu-HU" sz="1800"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47C1DC66-C355-4D03-8534-DE5D50513F3A}" type="slidenum">
              <a:rPr lang="hu-HU">
                <a:latin typeface="Microsoft YaHei" panose="020B0503020204020204" pitchFamily="34" charset="-122"/>
                <a:ea typeface="Microsoft YaHei" panose="020B0503020204020204" pitchFamily="34" charset="-122"/>
              </a:rPr>
              <a:t>5</a:t>
            </a:fld>
            <a:endParaRPr lang="hu-HU">
              <a:latin typeface="Microsoft YaHei" panose="020B0503020204020204" pitchFamily="34" charset="-122"/>
              <a:ea typeface="Microsoft YaHei" panose="020B0503020204020204" pitchFamily="34" charset="-122"/>
            </a:endParaRPr>
          </a:p>
        </p:txBody>
      </p:sp>
      <p:sp>
        <p:nvSpPr>
          <p:cNvPr id="3"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198835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2"/>
          <p:cNvSpPr>
            <a:spLocks noGrp="1"/>
          </p:cNvSpPr>
          <p:nvPr>
            <p:ph type="sldNum" sz="quarter" idx="12"/>
          </p:nvPr>
        </p:nvSpPr>
        <p:spPr/>
        <p:txBody>
          <a:bodyPr/>
          <a:lstStyle/>
          <a:p>
            <a:pPr>
              <a:defRPr/>
            </a:pPr>
            <a:fld id="{8611AD07-29FE-46F3-B276-F937ABE0CC5E}" type="slidenum">
              <a:rPr lang="hu-HU" smtClean="0">
                <a:latin typeface="Microsoft YaHei" panose="020B0503020204020204" pitchFamily="34" charset="-122"/>
                <a:ea typeface="Microsoft YaHei" panose="020B0503020204020204" pitchFamily="34" charset="-122"/>
              </a:rPr>
              <a:t>6</a:t>
            </a:fld>
            <a:endParaRPr lang="hu-HU">
              <a:latin typeface="Microsoft YaHei" panose="020B0503020204020204" pitchFamily="34" charset="-122"/>
              <a:ea typeface="Microsoft YaHei" panose="020B0503020204020204" pitchFamily="34" charset="-122"/>
            </a:endParaRPr>
          </a:p>
        </p:txBody>
      </p:sp>
      <p:sp>
        <p:nvSpPr>
          <p:cNvPr id="4" name="Szövegdoboz 3"/>
          <p:cNvSpPr txBox="1"/>
          <p:nvPr/>
        </p:nvSpPr>
        <p:spPr>
          <a:xfrm>
            <a:off x="539552" y="2492896"/>
            <a:ext cx="8207375" cy="1445260"/>
          </a:xfrm>
          <a:prstGeom prst="rect">
            <a:avLst/>
          </a:prstGeom>
          <a:noFill/>
        </p:spPr>
        <p:txBody>
          <a:bodyPr>
            <a:spAutoFit/>
          </a:bodyPr>
          <a:lstStyle/>
          <a:p>
            <a:pPr algn="ctr">
              <a:defRPr/>
            </a:pPr>
            <a:r>
              <a:rPr lang="hu-HU" sz="4400" b="1" dirty="0">
                <a:solidFill>
                  <a:schemeClr val="accent2">
                    <a:lumMod val="75000"/>
                  </a:schemeClr>
                </a:solidFill>
                <a:latin typeface="Microsoft YaHei" panose="020B0503020204020204" pitchFamily="34" charset="-122"/>
                <a:ea typeface="Microsoft YaHei" panose="020B0503020204020204" pitchFamily="34" charset="-122"/>
              </a:rPr>
              <a:t> </a:t>
            </a:r>
            <a:r>
              <a:rPr lang="zh-CN" altLang="hu-HU" sz="44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二、</a:t>
            </a:r>
            <a:r>
              <a:rPr lang="hu-HU" sz="44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欧盟法院判例法：</a:t>
            </a:r>
            <a:r>
              <a:rPr lang="zh-CN" altLang="en-US" sz="44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hu-HU" sz="44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新公众</a:t>
            </a:r>
            <a:r>
              <a:rPr lang="zh-CN" altLang="en-US" sz="44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hu-HU" sz="4400" b="1" dirty="0">
                <a:solidFill>
                  <a:schemeClr val="accent2">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理论及其逐步修正   </a:t>
            </a:r>
          </a:p>
        </p:txBody>
      </p:sp>
      <p:sp>
        <p:nvSpPr>
          <p:cNvPr id="5"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3326389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lang="hu-HU" altLang="hu-HU" sz="3600" b="1" dirty="0" err="1">
                <a:latin typeface="Microsoft YaHei" panose="020B0503020204020204" pitchFamily="34" charset="-122"/>
                <a:ea typeface="Microsoft YaHei" panose="020B0503020204020204" pitchFamily="34" charset="-122"/>
              </a:rPr>
              <a:t>欧盟法院的版权判例法</a:t>
            </a:r>
            <a:r>
              <a:rPr lang="zh-CN" altLang="en-US" sz="3600" b="1" dirty="0">
                <a:latin typeface="Microsoft YaHei" panose="020B0503020204020204" pitchFamily="34" charset="-122"/>
                <a:ea typeface="Microsoft YaHei" panose="020B0503020204020204" pitchFamily="34" charset="-122"/>
              </a:rPr>
              <a:t>：</a:t>
            </a:r>
            <a:r>
              <a:rPr lang="hu-HU" altLang="hu-HU" sz="3600" b="1" dirty="0" err="1">
                <a:latin typeface="Microsoft YaHei" panose="020B0503020204020204" pitchFamily="34" charset="-122"/>
                <a:ea typeface="Microsoft YaHei" panose="020B0503020204020204" pitchFamily="34" charset="-122"/>
              </a:rPr>
              <a:t>充分判决</a:t>
            </a:r>
            <a:r>
              <a:rPr lang="hu-HU" altLang="hu-HU" sz="3600" b="1" dirty="0">
                <a:latin typeface="Microsoft YaHei" panose="020B0503020204020204" pitchFamily="34" charset="-122"/>
                <a:ea typeface="Microsoft YaHei" panose="020B0503020204020204" pitchFamily="34" charset="-122"/>
              </a:rPr>
              <a:t> </a:t>
            </a:r>
          </a:p>
        </p:txBody>
      </p:sp>
      <p:sp>
        <p:nvSpPr>
          <p:cNvPr id="30723" name="Tartalom helye 2"/>
          <p:cNvSpPr>
            <a:spLocks noGrp="1"/>
          </p:cNvSpPr>
          <p:nvPr>
            <p:ph idx="1"/>
          </p:nvPr>
        </p:nvSpPr>
        <p:spPr/>
        <p:txBody>
          <a:bodyPr/>
          <a:lstStyle/>
          <a:p>
            <a:pPr marL="0" indent="0">
              <a:buNone/>
              <a:defRPr/>
            </a:pPr>
            <a:r>
              <a:rPr lang="zh-CN" altLang="en-US" sz="1800" b="1" dirty="0">
                <a:latin typeface="Microsoft YaHei" panose="020B0503020204020204" pitchFamily="34" charset="-122"/>
                <a:ea typeface="Microsoft YaHei" panose="020B0503020204020204" pitchFamily="34" charset="-122"/>
              </a:rPr>
              <a:t>欧盟法院有众多卓越的判决</a:t>
            </a:r>
            <a:r>
              <a:rPr lang="hu-HU" altLang="hu-HU" sz="1800" b="1" dirty="0">
                <a:latin typeface="Microsoft YaHei" panose="020B0503020204020204" pitchFamily="34" charset="-122"/>
                <a:ea typeface="Microsoft YaHei" panose="020B0503020204020204" pitchFamily="34" charset="-122"/>
              </a:rPr>
              <a:t>：</a:t>
            </a:r>
          </a:p>
          <a:p>
            <a:pPr marL="0" indent="0">
              <a:buFont typeface="Arial" panose="020B0604020202020204" pitchFamily="34" charset="0"/>
              <a:buNone/>
              <a:defRPr/>
            </a:pPr>
            <a:endParaRPr lang="hu-HU" altLang="hu-HU" sz="700" b="1" dirty="0">
              <a:latin typeface="Microsoft YaHei" panose="020B0503020204020204" pitchFamily="34" charset="-122"/>
              <a:ea typeface="Microsoft YaHei" panose="020B0503020204020204" pitchFamily="34" charset="-122"/>
            </a:endParaRPr>
          </a:p>
          <a:p>
            <a:pPr lvl="1">
              <a:buFont typeface="Arial" panose="020B0604020202020204" pitchFamily="34" charset="0"/>
              <a:buChar char="•"/>
              <a:defRPr/>
            </a:pPr>
            <a:r>
              <a:rPr lang="hu-HU" altLang="hu-HU" sz="1800" b="1" dirty="0">
                <a:latin typeface="Microsoft YaHei" panose="020B0503020204020204" pitchFamily="34" charset="-122"/>
                <a:ea typeface="Microsoft YaHei" panose="020B0503020204020204" pitchFamily="34" charset="-122"/>
              </a:rPr>
              <a:t>Infopaq （C-302/10）</a:t>
            </a:r>
          </a:p>
          <a:p>
            <a:pPr lvl="1">
              <a:buFont typeface="Arial" panose="020B0604020202020204" pitchFamily="34" charset="0"/>
              <a:buChar char="•"/>
              <a:defRPr/>
            </a:pPr>
            <a:r>
              <a:rPr lang="hu-HU" altLang="hu-HU" sz="1800" b="1" dirty="0">
                <a:latin typeface="Microsoft YaHei" panose="020B0503020204020204" pitchFamily="34" charset="-122"/>
                <a:ea typeface="Microsoft YaHei" panose="020B0503020204020204" pitchFamily="34" charset="-122"/>
              </a:rPr>
              <a:t>Google Spain （C-131/12）</a:t>
            </a:r>
          </a:p>
          <a:p>
            <a:pPr lvl="1">
              <a:buFont typeface="Arial" panose="020B0604020202020204" pitchFamily="34" charset="0"/>
              <a:buChar char="•"/>
              <a:defRPr/>
            </a:pPr>
            <a:r>
              <a:rPr lang="hu-HU" altLang="hu-HU" sz="1800" b="1" dirty="0">
                <a:latin typeface="Microsoft YaHei" panose="020B0503020204020204" pitchFamily="34" charset="-122"/>
                <a:ea typeface="Microsoft YaHei" panose="020B0503020204020204" pitchFamily="34" charset="-122"/>
              </a:rPr>
              <a:t>Innoweb （C-202/12）</a:t>
            </a:r>
          </a:p>
          <a:p>
            <a:pPr lvl="1">
              <a:buFont typeface="Arial" panose="020B0604020202020204" pitchFamily="34" charset="0"/>
              <a:buChar char="•"/>
              <a:defRPr/>
            </a:pPr>
            <a:r>
              <a:rPr lang="hu-HU" altLang="hu-HU" sz="1800" b="1" dirty="0">
                <a:latin typeface="Microsoft YaHei" panose="020B0503020204020204" pitchFamily="34" charset="-122"/>
                <a:ea typeface="Microsoft YaHei" panose="020B0503020204020204" pitchFamily="34" charset="-122"/>
              </a:rPr>
              <a:t>UPC Telekabel （C-314/12）</a:t>
            </a:r>
          </a:p>
          <a:p>
            <a:pPr lvl="1">
              <a:buFont typeface="Arial" panose="020B0604020202020204" pitchFamily="34" charset="0"/>
              <a:buChar char="•"/>
              <a:defRPr/>
            </a:pPr>
            <a:r>
              <a:rPr lang="hu-HU" altLang="hu-HU" sz="1800" b="1" dirty="0">
                <a:latin typeface="Microsoft YaHei" panose="020B0503020204020204" pitchFamily="34" charset="-122"/>
                <a:ea typeface="Microsoft YaHei" panose="020B0503020204020204" pitchFamily="34" charset="-122"/>
              </a:rPr>
              <a:t>L’</a:t>
            </a:r>
            <a:r>
              <a:rPr lang="hu-HU" altLang="hu-HU" sz="1800" b="1" dirty="0" err="1">
                <a:latin typeface="Microsoft YaHei" panose="020B0503020204020204" pitchFamily="34" charset="-122"/>
                <a:ea typeface="Microsoft YaHei" panose="020B0503020204020204" pitchFamily="34" charset="-122"/>
              </a:rPr>
              <a:t>Oréal</a:t>
            </a:r>
            <a:r>
              <a:rPr lang="hu-HU" altLang="hu-HU" sz="1800" b="1" dirty="0">
                <a:latin typeface="Microsoft YaHei" panose="020B0503020204020204" pitchFamily="34" charset="-122"/>
                <a:ea typeface="Microsoft YaHei" panose="020B0503020204020204" pitchFamily="34" charset="-122"/>
              </a:rPr>
              <a:t> v. eBay （C-324/09）</a:t>
            </a:r>
          </a:p>
          <a:p>
            <a:pPr marL="457200" lvl="1" indent="0">
              <a:buNone/>
              <a:defRPr/>
            </a:pPr>
            <a:r>
              <a:rPr lang="hu-HU" altLang="hu-HU" sz="1800" b="1" dirty="0">
                <a:latin typeface="Microsoft YaHei" panose="020B0503020204020204" pitchFamily="34" charset="-122"/>
                <a:ea typeface="Microsoft YaHei" panose="020B0503020204020204" pitchFamily="34" charset="-122"/>
              </a:rPr>
              <a:t>   </a:t>
            </a:r>
            <a:endParaRPr lang="hu-HU" altLang="hu-HU" sz="1400" b="1" dirty="0">
              <a:latin typeface="Microsoft YaHei" panose="020B0503020204020204" pitchFamily="34" charset="-122"/>
              <a:ea typeface="Microsoft YaHei" panose="020B0503020204020204" pitchFamily="34" charset="-122"/>
            </a:endParaRPr>
          </a:p>
          <a:p>
            <a:pPr lvl="1">
              <a:buFont typeface="Arial" panose="020B0604020202020204" pitchFamily="34" charset="0"/>
              <a:buChar char="•"/>
              <a:defRPr/>
            </a:pPr>
            <a:endParaRPr lang="hu-HU" altLang="hu-HU" sz="1400" b="1" dirty="0">
              <a:latin typeface="Microsoft YaHei" panose="020B0503020204020204" pitchFamily="34" charset="-122"/>
              <a:ea typeface="Microsoft YaHei" panose="020B0503020204020204" pitchFamily="34" charset="-122"/>
            </a:endParaRPr>
          </a:p>
          <a:p>
            <a:pPr marL="1828800" lvl="4" indent="0">
              <a:buFont typeface="Arial" panose="020B0604020202020204" pitchFamily="34" charset="0"/>
              <a:buNone/>
              <a:defRPr/>
            </a:pPr>
            <a:r>
              <a:rPr lang="hu-HU" altLang="hu-HU" sz="700" b="1" dirty="0">
                <a:latin typeface="Microsoft YaHei" panose="020B0503020204020204" pitchFamily="34" charset="-122"/>
                <a:ea typeface="Microsoft YaHei" panose="020B0503020204020204" pitchFamily="34" charset="-122"/>
              </a:rPr>
              <a:t>                                       </a:t>
            </a:r>
          </a:p>
        </p:txBody>
      </p:sp>
      <p:sp>
        <p:nvSpPr>
          <p:cNvPr id="5" name="Dia számának helye 4"/>
          <p:cNvSpPr>
            <a:spLocks noGrp="1"/>
          </p:cNvSpPr>
          <p:nvPr>
            <p:ph type="sldNum" sz="quarter" idx="12"/>
          </p:nvPr>
        </p:nvSpPr>
        <p:spPr/>
        <p:txBody>
          <a:bodyPr/>
          <a:lstStyle/>
          <a:p>
            <a:pPr>
              <a:defRPr/>
            </a:pPr>
            <a:fld id="{48A19A8C-6975-46AD-A16A-7BED85C1199D}" type="slidenum">
              <a:rPr lang="hu-HU" smtClean="0">
                <a:latin typeface="Microsoft YaHei" panose="020B0503020204020204" pitchFamily="34" charset="-122"/>
                <a:ea typeface="Microsoft YaHei" panose="020B0503020204020204" pitchFamily="34" charset="-122"/>
              </a:rPr>
              <a:t>7</a:t>
            </a:fld>
            <a:endParaRPr lang="hu-HU">
              <a:latin typeface="Microsoft YaHei" panose="020B0503020204020204" pitchFamily="34" charset="-122"/>
              <a:ea typeface="Microsoft YaHei" panose="020B0503020204020204" pitchFamily="34" charset="-122"/>
            </a:endParaRPr>
          </a:p>
        </p:txBody>
      </p:sp>
      <p:sp>
        <p:nvSpPr>
          <p:cNvPr id="8198" name="Szövegdoboz 5"/>
          <p:cNvSpPr txBox="1">
            <a:spLocks noChangeArrowheads="1"/>
          </p:cNvSpPr>
          <p:nvPr/>
        </p:nvSpPr>
        <p:spPr bwMode="auto">
          <a:xfrm>
            <a:off x="7019925" y="3644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hu-HU" sz="1800">
              <a:latin typeface="Microsoft YaHei" panose="020B0503020204020204" pitchFamily="34" charset="-122"/>
              <a:ea typeface="Microsoft YaHei" panose="020B0503020204020204" pitchFamily="34" charset="-122"/>
            </a:endParaRPr>
          </a:p>
        </p:txBody>
      </p:sp>
      <p:sp>
        <p:nvSpPr>
          <p:cNvPr id="8200" name="Szövegdoboz 1"/>
          <p:cNvSpPr txBox="1">
            <a:spLocks noChangeArrowheads="1"/>
          </p:cNvSpPr>
          <p:nvPr/>
        </p:nvSpPr>
        <p:spPr bwMode="auto">
          <a:xfrm>
            <a:off x="1331913" y="50847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hu-HU" sz="1800">
              <a:latin typeface="Microsoft YaHei" panose="020B0503020204020204" pitchFamily="34" charset="-122"/>
              <a:ea typeface="Microsoft YaHei" panose="020B0503020204020204" pitchFamily="34" charset="-122"/>
            </a:endParaRPr>
          </a:p>
        </p:txBody>
      </p:sp>
      <p:sp>
        <p:nvSpPr>
          <p:cNvPr id="8202" name="Szövegdoboz 2"/>
          <p:cNvSpPr txBox="1">
            <a:spLocks noChangeArrowheads="1"/>
          </p:cNvSpPr>
          <p:nvPr/>
        </p:nvSpPr>
        <p:spPr bwMode="auto">
          <a:xfrm>
            <a:off x="4571999" y="4365625"/>
            <a:ext cx="36523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hu-HU" altLang="hu-HU" sz="1800" b="1" dirty="0">
                <a:latin typeface="Microsoft YaHei" panose="020B0503020204020204" pitchFamily="34" charset="-122"/>
                <a:ea typeface="Microsoft YaHei" panose="020B0503020204020204" pitchFamily="34" charset="-122"/>
              </a:rPr>
              <a:t>CISAC （T-442/08）</a:t>
            </a:r>
          </a:p>
          <a:p>
            <a:pPr eaLnBrk="1" hangingPunct="1">
              <a:spcBef>
                <a:spcPct val="0"/>
              </a:spcBef>
            </a:pPr>
            <a:r>
              <a:rPr lang="hu-HU" altLang="hu-HU" sz="1800" b="1" dirty="0">
                <a:latin typeface="Microsoft YaHei" panose="020B0503020204020204" pitchFamily="34" charset="-122"/>
                <a:ea typeface="Microsoft YaHei" panose="020B0503020204020204" pitchFamily="34" charset="-122"/>
              </a:rPr>
              <a:t>OSA （C-351/12）</a:t>
            </a:r>
          </a:p>
          <a:p>
            <a:pPr eaLnBrk="1" hangingPunct="1">
              <a:spcBef>
                <a:spcPct val="0"/>
              </a:spcBef>
            </a:pPr>
            <a:r>
              <a:rPr lang="hu-HU" altLang="hu-HU" sz="1800" b="1" dirty="0">
                <a:latin typeface="Microsoft YaHei" panose="020B0503020204020204" pitchFamily="34" charset="-122"/>
                <a:ea typeface="Microsoft YaHei" panose="020B0503020204020204" pitchFamily="34" charset="-122"/>
              </a:rPr>
              <a:t>Deckmyn （C-201/13）</a:t>
            </a:r>
          </a:p>
          <a:p>
            <a:pPr eaLnBrk="1" hangingPunct="1">
              <a:spcBef>
                <a:spcPct val="0"/>
              </a:spcBef>
            </a:pPr>
            <a:r>
              <a:rPr lang="hu-HU" altLang="hu-HU" sz="1800" b="1" dirty="0">
                <a:latin typeface="Microsoft YaHei" panose="020B0503020204020204" pitchFamily="34" charset="-122"/>
                <a:ea typeface="Microsoft YaHei" panose="020B0503020204020204" pitchFamily="34" charset="-122"/>
              </a:rPr>
              <a:t>Ziggo （C-610/15）</a:t>
            </a:r>
          </a:p>
          <a:p>
            <a:pPr eaLnBrk="1" hangingPunct="1">
              <a:spcBef>
                <a:spcPct val="0"/>
              </a:spcBef>
            </a:pPr>
            <a:r>
              <a:rPr lang="hu-HU" altLang="hu-HU" sz="1800" b="1" dirty="0">
                <a:latin typeface="Microsoft YaHei" panose="020B0503020204020204" pitchFamily="34" charset="-122"/>
                <a:ea typeface="Microsoft YaHei" panose="020B0503020204020204" pitchFamily="34" charset="-122"/>
              </a:rPr>
              <a:t>Filmspeeler （C-527/15）</a:t>
            </a:r>
          </a:p>
        </p:txBody>
      </p:sp>
      <p:pic>
        <p:nvPicPr>
          <p:cNvPr id="11"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19643" y="4320790"/>
            <a:ext cx="1509950" cy="16611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9922" y="2170537"/>
            <a:ext cx="1691481" cy="1661170"/>
          </a:xfrm>
          <a:prstGeom prst="rect">
            <a:avLst/>
          </a:prstGeom>
          <a:noFill/>
          <a:extLst>
            <a:ext uri="{909E8E84-426E-40DD-AFC4-6F175D3DCCD1}">
              <a14:hiddenFill xmlns:a14="http://schemas.microsoft.com/office/drawing/2010/main">
                <a:solidFill>
                  <a:srgbClr val="FFFFFF"/>
                </a:solidFill>
              </a14:hiddenFill>
            </a:ext>
          </a:extLst>
        </p:spPr>
      </p:pic>
      <p:sp>
        <p:nvSpPr>
          <p:cNvPr id="3" name="Szövegdoboz 2"/>
          <p:cNvSpPr txBox="1"/>
          <p:nvPr/>
        </p:nvSpPr>
        <p:spPr>
          <a:xfrm>
            <a:off x="7204075" y="3140968"/>
            <a:ext cx="184731" cy="369332"/>
          </a:xfrm>
          <a:prstGeom prst="rect">
            <a:avLst/>
          </a:prstGeom>
          <a:noFill/>
        </p:spPr>
        <p:txBody>
          <a:bodyPr wrap="none" rtlCol="0">
            <a:spAutoFit/>
          </a:bodyPr>
          <a:lstStyle/>
          <a:p>
            <a:endParaRPr lang="hu-HU" dirty="0">
              <a:latin typeface="Microsoft YaHei" panose="020B0503020204020204" pitchFamily="34" charset="-122"/>
              <a:ea typeface="Microsoft YaHei" panose="020B0503020204020204" pitchFamily="34" charset="-122"/>
            </a:endParaRPr>
          </a:p>
        </p:txBody>
      </p:sp>
      <p:pic>
        <p:nvPicPr>
          <p:cNvPr id="15"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446655" y="4301256"/>
            <a:ext cx="1509950" cy="16611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icsor\Pictures\applause gif - Google-keresésn_elemei\6fa.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403" y="2170537"/>
            <a:ext cx="1550073" cy="1661170"/>
          </a:xfrm>
          <a:prstGeom prst="rect">
            <a:avLst/>
          </a:prstGeom>
          <a:noFill/>
          <a:extLst>
            <a:ext uri="{909E8E84-426E-40DD-AFC4-6F175D3DCCD1}">
              <a14:hiddenFill xmlns:a14="http://schemas.microsoft.com/office/drawing/2010/main">
                <a:solidFill>
                  <a:srgbClr val="FFFFFF"/>
                </a:solidFill>
              </a14:hiddenFill>
            </a:ext>
          </a:extLst>
        </p:spPr>
      </p:pic>
      <p:sp>
        <p:nvSpPr>
          <p:cNvPr id="2"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259411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p:cNvSpPr>
            <a:spLocks noGrp="1"/>
          </p:cNvSpPr>
          <p:nvPr>
            <p:ph type="title"/>
          </p:nvPr>
        </p:nvSpPr>
        <p:spPr>
          <a:solidFill>
            <a:schemeClr val="accent6">
              <a:lumMod val="60000"/>
              <a:lumOff val="40000"/>
            </a:schemeClr>
          </a:solidFill>
          <a:ln>
            <a:solidFill>
              <a:schemeClr val="accent6">
                <a:lumMod val="50000"/>
              </a:schemeClr>
            </a:solidFill>
          </a:ln>
        </p:spPr>
        <p:txBody>
          <a:bodyPr/>
          <a:lstStyle/>
          <a:p>
            <a:pPr>
              <a:defRPr/>
            </a:pPr>
            <a:r>
              <a:rPr lang="zh-CN" altLang="en-US" sz="3600" b="1" dirty="0">
                <a:latin typeface="Microsoft YaHei" panose="020B0503020204020204" pitchFamily="34" charset="-122"/>
                <a:ea typeface="Microsoft YaHei" panose="020B0503020204020204" pitchFamily="34" charset="-122"/>
              </a:rPr>
              <a:t>但是“新公众” 理论的引入并不顺利</a:t>
            </a:r>
            <a:endParaRPr lang="hu-HU" altLang="hu-HU" sz="3600" b="1" dirty="0" err="1">
              <a:latin typeface="Microsoft YaHei" panose="020B0503020204020204" pitchFamily="34" charset="-122"/>
              <a:ea typeface="Microsoft YaHei" panose="020B0503020204020204" pitchFamily="34" charset="-122"/>
            </a:endParaRPr>
          </a:p>
        </p:txBody>
      </p:sp>
      <p:sp>
        <p:nvSpPr>
          <p:cNvPr id="30723" name="Tartalom helye 2"/>
          <p:cNvSpPr>
            <a:spLocks noGrp="1"/>
          </p:cNvSpPr>
          <p:nvPr>
            <p:ph idx="1"/>
          </p:nvPr>
        </p:nvSpPr>
        <p:spPr/>
        <p:txBody>
          <a:bodyPr/>
          <a:lstStyle/>
          <a:p>
            <a:pPr marL="0" indent="0">
              <a:buNone/>
              <a:defRPr/>
            </a:pPr>
            <a:endParaRPr lang="hu-HU" altLang="hu-HU" sz="2000" b="1" dirty="0">
              <a:latin typeface="Microsoft YaHei" panose="020B0503020204020204" pitchFamily="34" charset="-122"/>
              <a:ea typeface="Microsoft YaHei" panose="020B0503020204020204" pitchFamily="34" charset="-122"/>
            </a:endParaRPr>
          </a:p>
          <a:p>
            <a:pPr>
              <a:defRPr/>
            </a:pPr>
            <a:r>
              <a:rPr lang="en-US" altLang="hu-HU" sz="2400" b="1" dirty="0">
                <a:latin typeface="Microsoft YaHei" panose="020B0503020204020204" pitchFamily="34" charset="-122"/>
                <a:ea typeface="Microsoft YaHei" panose="020B0503020204020204" pitchFamily="34" charset="-122"/>
              </a:rPr>
              <a:t>SGAE/Rafael</a:t>
            </a:r>
            <a:r>
              <a:rPr lang="zh-CN" altLang="en-US" sz="2400" b="1" dirty="0">
                <a:latin typeface="Microsoft YaHei" panose="020B0503020204020204" pitchFamily="34" charset="-122"/>
                <a:ea typeface="Microsoft YaHei" panose="020B0503020204020204" pitchFamily="34" charset="-122"/>
              </a:rPr>
              <a:t>酒店案中引入“新公共”理论的基本问题 </a:t>
            </a:r>
            <a:r>
              <a:rPr lang="zh-CN" altLang="en-US" sz="2400" dirty="0">
                <a:latin typeface="Microsoft YaHei" panose="020B0503020204020204" pitchFamily="34" charset="-122"/>
                <a:ea typeface="Microsoft YaHei" panose="020B0503020204020204" pitchFamily="34" charset="-122"/>
              </a:rPr>
              <a:t>（</a:t>
            </a:r>
            <a:r>
              <a:rPr lang="en-US" altLang="hu-HU" sz="2400" dirty="0">
                <a:latin typeface="Microsoft YaHei" panose="020B0503020204020204" pitchFamily="34" charset="-122"/>
                <a:ea typeface="Microsoft YaHei" panose="020B0503020204020204" pitchFamily="34" charset="-122"/>
              </a:rPr>
              <a:t>C-306/05）： </a:t>
            </a:r>
          </a:p>
          <a:p>
            <a:pPr>
              <a:buFont typeface="Arial" panose="020B0604020202020204" pitchFamily="34" charset="0"/>
              <a:buChar char="•"/>
              <a:defRPr/>
            </a:pPr>
            <a:endParaRPr lang="en-US" altLang="hu-HU" sz="1000" dirty="0">
              <a:latin typeface="Microsoft YaHei" panose="020B0503020204020204" pitchFamily="34" charset="-122"/>
              <a:ea typeface="Microsoft YaHei" panose="020B0503020204020204" pitchFamily="34" charset="-122"/>
            </a:endParaRPr>
          </a:p>
          <a:p>
            <a:pPr lvl="1">
              <a:buFont typeface="Wingdings" panose="05000000000000000000" pitchFamily="2" charset="2"/>
              <a:buChar char="Ø"/>
              <a:defRPr/>
            </a:pPr>
            <a:r>
              <a:rPr lang="en-US" altLang="zh-CN" sz="2200" b="1" dirty="0">
                <a:latin typeface="Microsoft YaHei" panose="020B0503020204020204" pitchFamily="34" charset="-122"/>
                <a:ea typeface="Microsoft YaHei" panose="020B0503020204020204" pitchFamily="34" charset="-122"/>
              </a:rPr>
              <a:t>《</a:t>
            </a:r>
            <a:r>
              <a:rPr lang="zh-CN" altLang="en-US" sz="2200" b="1" dirty="0">
                <a:latin typeface="Microsoft YaHei" panose="020B0503020204020204" pitchFamily="34" charset="-122"/>
                <a:ea typeface="Microsoft YaHei" panose="020B0503020204020204" pitchFamily="34" charset="-122"/>
              </a:rPr>
              <a:t>伯尔尼公约</a:t>
            </a:r>
            <a:r>
              <a:rPr lang="en-US" altLang="zh-CN" sz="2200" b="1" dirty="0">
                <a:latin typeface="Microsoft YaHei" panose="020B0503020204020204" pitchFamily="34" charset="-122"/>
                <a:ea typeface="Microsoft YaHei" panose="020B0503020204020204" pitchFamily="34" charset="-122"/>
              </a:rPr>
              <a:t>》</a:t>
            </a:r>
            <a:r>
              <a:rPr lang="zh-CN" altLang="en-US" sz="2200" dirty="0">
                <a:latin typeface="Microsoft YaHei" panose="020B0503020204020204" pitchFamily="34" charset="-122"/>
                <a:ea typeface="Microsoft YaHei" panose="020B0503020204020204" pitchFamily="34" charset="-122"/>
              </a:rPr>
              <a:t>：向公众传播权适用于任何</a:t>
            </a:r>
            <a:r>
              <a:rPr lang="zh-CN" altLang="en-US" sz="2200" b="1" i="1" dirty="0">
                <a:latin typeface="Microsoft YaHei" panose="020B0503020204020204" pitchFamily="34" charset="-122"/>
                <a:ea typeface="Microsoft YaHei" panose="020B0503020204020204" pitchFamily="34" charset="-122"/>
              </a:rPr>
              <a:t>新的公众传播的行为</a:t>
            </a:r>
            <a:r>
              <a:rPr lang="zh-CN" altLang="en-US" sz="2200" dirty="0">
                <a:latin typeface="Microsoft YaHei" panose="020B0503020204020204" pitchFamily="34" charset="-122"/>
                <a:ea typeface="Microsoft YaHei" panose="020B0503020204020204" pitchFamily="34" charset="-122"/>
              </a:rPr>
              <a:t>。</a:t>
            </a:r>
            <a:endParaRPr lang="en-US" altLang="hu-HU" sz="2200" dirty="0">
              <a:latin typeface="Microsoft YaHei" panose="020B0503020204020204" pitchFamily="34" charset="-122"/>
              <a:ea typeface="Microsoft YaHei" panose="020B0503020204020204" pitchFamily="34" charset="-122"/>
            </a:endParaRPr>
          </a:p>
          <a:p>
            <a:pPr lvl="1">
              <a:buFont typeface="Wingdings" panose="05000000000000000000" pitchFamily="2" charset="2"/>
              <a:buChar char="Ø"/>
              <a:defRPr/>
            </a:pPr>
            <a:r>
              <a:rPr lang="zh-CN" altLang="en-US" sz="2200" dirty="0">
                <a:latin typeface="Microsoft YaHei" panose="020B0503020204020204" pitchFamily="34" charset="-122"/>
                <a:ea typeface="Microsoft YaHei" panose="020B0503020204020204" pitchFamily="34" charset="-122"/>
              </a:rPr>
              <a:t>欧盟法院：</a:t>
            </a:r>
            <a:r>
              <a:rPr lang="zh-CN" altLang="en-US" sz="2200" b="1" dirty="0">
                <a:latin typeface="Microsoft YaHei" panose="020B0503020204020204" pitchFamily="34" charset="-122"/>
                <a:ea typeface="Microsoft YaHei" panose="020B0503020204020204" pitchFamily="34" charset="-122"/>
              </a:rPr>
              <a:t>向公众传播权</a:t>
            </a:r>
            <a:r>
              <a:rPr lang="zh-CN" altLang="en-US" sz="2200" dirty="0">
                <a:latin typeface="Microsoft YaHei" panose="020B0503020204020204" pitchFamily="34" charset="-122"/>
                <a:ea typeface="Microsoft YaHei" panose="020B0503020204020204" pitchFamily="34" charset="-122"/>
              </a:rPr>
              <a:t>适用于</a:t>
            </a:r>
            <a:r>
              <a:rPr lang="zh-CN" altLang="en-US" sz="2200" b="1" u="sng" dirty="0">
                <a:latin typeface="Microsoft YaHei" panose="020B0503020204020204" pitchFamily="34" charset="-122"/>
                <a:ea typeface="Microsoft YaHei" panose="020B0503020204020204" pitchFamily="34" charset="-122"/>
              </a:rPr>
              <a:t>向</a:t>
            </a:r>
            <a:r>
              <a:rPr lang="zh-CN" altLang="en-US" sz="2200" b="1" i="1" u="sng" dirty="0">
                <a:latin typeface="Microsoft YaHei" panose="020B0503020204020204" pitchFamily="34" charset="-122"/>
                <a:ea typeface="Microsoft YaHei" panose="020B0503020204020204" pitchFamily="34" charset="-122"/>
              </a:rPr>
              <a:t>新公众</a:t>
            </a:r>
            <a:r>
              <a:rPr lang="zh-CN" altLang="en-US" sz="2200" b="1" u="sng" dirty="0">
                <a:latin typeface="Microsoft YaHei" panose="020B0503020204020204" pitchFamily="34" charset="-122"/>
                <a:ea typeface="Microsoft YaHei" panose="020B0503020204020204" pitchFamily="34" charset="-122"/>
              </a:rPr>
              <a:t>进行传播的任何行为</a:t>
            </a:r>
            <a:r>
              <a:rPr lang="en-US" altLang="hu-HU" sz="2200" b="1" u="sng" dirty="0">
                <a:latin typeface="Microsoft YaHei" panose="020B0503020204020204" pitchFamily="34" charset="-122"/>
                <a:ea typeface="Microsoft YaHei" panose="020B0503020204020204" pitchFamily="34" charset="-122"/>
              </a:rPr>
              <a:t>。 </a:t>
            </a:r>
          </a:p>
          <a:p>
            <a:pPr marL="457200" lvl="1" indent="0">
              <a:buNone/>
              <a:defRPr/>
            </a:pPr>
            <a:endParaRPr lang="en-US" altLang="hu-HU" sz="2200" b="1" u="sng" dirty="0">
              <a:latin typeface="Microsoft YaHei" panose="020B0503020204020204" pitchFamily="34" charset="-122"/>
              <a:ea typeface="Microsoft YaHei" panose="020B0503020204020204" pitchFamily="34" charset="-122"/>
            </a:endParaRPr>
          </a:p>
          <a:p>
            <a:pPr>
              <a:defRPr/>
            </a:pPr>
            <a:r>
              <a:rPr lang="zh-CN" altLang="en-US" sz="2400" b="1" dirty="0">
                <a:latin typeface="Microsoft YaHei" panose="020B0503020204020204" pitchFamily="34" charset="-122"/>
                <a:ea typeface="Microsoft YaHei" panose="020B0503020204020204" pitchFamily="34" charset="-122"/>
              </a:rPr>
              <a:t>为什么会这样？</a:t>
            </a:r>
          </a:p>
          <a:p>
            <a:pPr marL="0" indent="0">
              <a:buNone/>
              <a:defRPr/>
            </a:pPr>
            <a:endParaRPr lang="hu-HU" altLang="hu-HU" sz="2200" b="1"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48A19A8C-6975-46AD-A16A-7BED85C1199D}" type="slidenum">
              <a:rPr lang="hu-HU" smtClean="0">
                <a:latin typeface="Microsoft YaHei" panose="020B0503020204020204" pitchFamily="34" charset="-122"/>
                <a:ea typeface="Microsoft YaHei" panose="020B0503020204020204" pitchFamily="34" charset="-122"/>
              </a:rPr>
              <a:t>8</a:t>
            </a:fld>
            <a:endParaRPr lang="hu-HU">
              <a:latin typeface="Microsoft YaHei" panose="020B0503020204020204" pitchFamily="34" charset="-122"/>
              <a:ea typeface="Microsoft YaHei" panose="020B0503020204020204" pitchFamily="34" charset="-122"/>
            </a:endParaRPr>
          </a:p>
        </p:txBody>
      </p:sp>
      <p:sp>
        <p:nvSpPr>
          <p:cNvPr id="8198" name="Szövegdoboz 5"/>
          <p:cNvSpPr txBox="1">
            <a:spLocks noChangeArrowheads="1"/>
          </p:cNvSpPr>
          <p:nvPr/>
        </p:nvSpPr>
        <p:spPr bwMode="auto">
          <a:xfrm>
            <a:off x="7019925" y="3644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hu-HU" sz="1800">
              <a:latin typeface="Microsoft YaHei" panose="020B0503020204020204" pitchFamily="34" charset="-122"/>
              <a:ea typeface="Microsoft YaHei" panose="020B0503020204020204" pitchFamily="34" charset="-122"/>
            </a:endParaRPr>
          </a:p>
        </p:txBody>
      </p:sp>
      <p:sp>
        <p:nvSpPr>
          <p:cNvPr id="8200" name="Szövegdoboz 1"/>
          <p:cNvSpPr txBox="1">
            <a:spLocks noChangeArrowheads="1"/>
          </p:cNvSpPr>
          <p:nvPr/>
        </p:nvSpPr>
        <p:spPr bwMode="auto">
          <a:xfrm>
            <a:off x="1331913" y="50847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hu-HU" altLang="hu-HU" sz="1800">
              <a:latin typeface="Microsoft YaHei" panose="020B0503020204020204" pitchFamily="34" charset="-122"/>
              <a:ea typeface="Microsoft YaHei" panose="020B0503020204020204" pitchFamily="34" charset="-122"/>
            </a:endParaRPr>
          </a:p>
        </p:txBody>
      </p:sp>
      <p:sp>
        <p:nvSpPr>
          <p:cNvPr id="3" name="Szövegdoboz 2"/>
          <p:cNvSpPr txBox="1"/>
          <p:nvPr/>
        </p:nvSpPr>
        <p:spPr>
          <a:xfrm>
            <a:off x="7204075" y="3140968"/>
            <a:ext cx="184731" cy="369332"/>
          </a:xfrm>
          <a:prstGeom prst="rect">
            <a:avLst/>
          </a:prstGeom>
          <a:noFill/>
        </p:spPr>
        <p:txBody>
          <a:bodyPr wrap="none" rtlCol="0">
            <a:spAutoFit/>
          </a:bodyPr>
          <a:lstStyle/>
          <a:p>
            <a:endParaRPr lang="hu-HU" dirty="0">
              <a:latin typeface="Microsoft YaHei" panose="020B0503020204020204" pitchFamily="34" charset="-122"/>
              <a:ea typeface="Microsoft YaHei" panose="020B0503020204020204" pitchFamily="34" charset="-122"/>
            </a:endParaRPr>
          </a:p>
        </p:txBody>
      </p:sp>
      <p:sp>
        <p:nvSpPr>
          <p:cNvPr id="2"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，上海，2018年11月22日</a:t>
            </a:r>
          </a:p>
        </p:txBody>
      </p:sp>
    </p:spTree>
    <p:extLst>
      <p:ext uri="{BB962C8B-B14F-4D97-AF65-F5344CB8AC3E}">
        <p14:creationId xmlns:p14="http://schemas.microsoft.com/office/powerpoint/2010/main" val="34014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solidFill>
            <a:schemeClr val="accent2">
              <a:lumMod val="60000"/>
              <a:lumOff val="40000"/>
            </a:schemeClr>
          </a:solidFill>
          <a:ln>
            <a:solidFill>
              <a:schemeClr val="accent2">
                <a:lumMod val="50000"/>
              </a:schemeClr>
            </a:solidFill>
          </a:ln>
        </p:spPr>
        <p:txBody>
          <a:bodyPr/>
          <a:lstStyle/>
          <a:p>
            <a:pPr>
              <a:defRPr/>
            </a:pPr>
            <a:r>
              <a:rPr lang="hu-HU" sz="3200" b="1" i="1" dirty="0">
                <a:latin typeface="Microsoft YaHei" panose="020B0503020204020204" pitchFamily="34" charset="-122"/>
                <a:ea typeface="Microsoft YaHei" panose="020B0503020204020204" pitchFamily="34" charset="-122"/>
              </a:rPr>
              <a:t>SGAE </a:t>
            </a:r>
            <a:r>
              <a:rPr lang="hu-HU" sz="3200" b="1" dirty="0">
                <a:latin typeface="Microsoft YaHei" panose="020B0503020204020204" pitchFamily="34" charset="-122"/>
                <a:ea typeface="Microsoft YaHei" panose="020B0503020204020204" pitchFamily="34" charset="-122"/>
              </a:rPr>
              <a:t>– </a:t>
            </a:r>
            <a:r>
              <a:rPr lang="hu-HU" sz="3200" b="1" i="1" dirty="0" err="1">
                <a:latin typeface="Microsoft YaHei" panose="020B0503020204020204" pitchFamily="34" charset="-122"/>
                <a:ea typeface="Microsoft YaHei" panose="020B0503020204020204" pitchFamily="34" charset="-122"/>
              </a:rPr>
              <a:t>TvCatchup</a:t>
            </a:r>
            <a:r>
              <a:rPr lang="hu-HU" sz="3200" b="1" dirty="0">
                <a:latin typeface="Microsoft YaHei" panose="020B0503020204020204" pitchFamily="34" charset="-122"/>
                <a:ea typeface="Microsoft YaHei" panose="020B0503020204020204" pitchFamily="34" charset="-122"/>
              </a:rPr>
              <a:t> – </a:t>
            </a:r>
            <a:r>
              <a:rPr lang="hu-HU" sz="3200" b="1" i="1" dirty="0" err="1">
                <a:latin typeface="Microsoft YaHei" panose="020B0503020204020204" pitchFamily="34" charset="-122"/>
                <a:ea typeface="Microsoft YaHei" panose="020B0503020204020204" pitchFamily="34" charset="-122"/>
              </a:rPr>
              <a:t>Svensson</a:t>
            </a:r>
            <a:r>
              <a:rPr lang="hu-HU" sz="3200" b="1" dirty="0">
                <a:latin typeface="Microsoft YaHei" panose="020B0503020204020204" pitchFamily="34" charset="-122"/>
                <a:ea typeface="Microsoft YaHei" panose="020B0503020204020204" pitchFamily="34" charset="-122"/>
              </a:rPr>
              <a:t> </a:t>
            </a:r>
            <a:r>
              <a:rPr lang="hu-HU" sz="3200" b="1" dirty="0" err="1">
                <a:latin typeface="Microsoft YaHei" panose="020B0503020204020204" pitchFamily="34" charset="-122"/>
                <a:ea typeface="Microsoft YaHei" panose="020B0503020204020204" pitchFamily="34" charset="-122"/>
              </a:rPr>
              <a:t>tryptich</a:t>
            </a:r>
            <a:r>
              <a:rPr lang="hu-HU" sz="3200" b="1" dirty="0">
                <a:latin typeface="Microsoft YaHei" panose="020B0503020204020204" pitchFamily="34" charset="-122"/>
                <a:ea typeface="Microsoft YaHei" panose="020B0503020204020204" pitchFamily="34" charset="-122"/>
              </a:rPr>
              <a:t> </a:t>
            </a:r>
          </a:p>
        </p:txBody>
      </p:sp>
      <p:sp>
        <p:nvSpPr>
          <p:cNvPr id="21507" name="Tartalom helye 2"/>
          <p:cNvSpPr>
            <a:spLocks noGrp="1"/>
          </p:cNvSpPr>
          <p:nvPr>
            <p:ph idx="1"/>
          </p:nvPr>
        </p:nvSpPr>
        <p:spPr>
          <a:xfrm>
            <a:off x="323528" y="1700808"/>
            <a:ext cx="8507288" cy="4525963"/>
          </a:xfrm>
        </p:spPr>
        <p:txBody>
          <a:bodyPr/>
          <a:lstStyle/>
          <a:p>
            <a:r>
              <a:rPr lang="zh-CN" altLang="en-US" sz="2000" dirty="0">
                <a:latin typeface="Microsoft YaHei" panose="020B0503020204020204" pitchFamily="34" charset="-122"/>
                <a:ea typeface="Microsoft YaHei" panose="020B0503020204020204" pitchFamily="34" charset="-122"/>
              </a:rPr>
              <a:t>在</a:t>
            </a:r>
            <a:r>
              <a:rPr lang="en-US" altLang="zh-CN" sz="2000" b="1" dirty="0">
                <a:latin typeface="Microsoft YaHei" panose="020B0503020204020204" pitchFamily="34" charset="-122"/>
                <a:ea typeface="Microsoft YaHei" panose="020B0503020204020204" pitchFamily="34" charset="-122"/>
              </a:rPr>
              <a:t>SGAE</a:t>
            </a:r>
            <a:r>
              <a:rPr lang="zh-CN" altLang="en-US" sz="2000" b="1" dirty="0">
                <a:latin typeface="Microsoft YaHei" panose="020B0503020204020204" pitchFamily="34" charset="-122"/>
                <a:ea typeface="Microsoft YaHei" panose="020B0503020204020204" pitchFamily="34" charset="-122"/>
              </a:rPr>
              <a:t>诉讼案</a:t>
            </a:r>
            <a:r>
              <a:rPr lang="zh-CN" altLang="en-US" sz="2000" dirty="0">
                <a:latin typeface="Microsoft YaHei" panose="020B0503020204020204" pitchFamily="34" charset="-122"/>
                <a:ea typeface="Microsoft YaHei" panose="020B0503020204020204" pitchFamily="34" charset="-122"/>
              </a:rPr>
              <a:t>（案件编号： </a:t>
            </a:r>
            <a:r>
              <a:rPr lang="en-US" altLang="zh-CN" sz="2000" dirty="0">
                <a:latin typeface="Microsoft YaHei" panose="020B0503020204020204" pitchFamily="34" charset="-122"/>
                <a:ea typeface="Microsoft YaHei" panose="020B0503020204020204" pitchFamily="34" charset="-122"/>
              </a:rPr>
              <a:t>C-306/05</a:t>
            </a:r>
            <a:r>
              <a:rPr lang="zh-CN" altLang="en-US" sz="2000" dirty="0">
                <a:latin typeface="Microsoft YaHei" panose="020B0503020204020204" pitchFamily="34" charset="-122"/>
                <a:ea typeface="Microsoft YaHei" panose="020B0503020204020204" pitchFamily="34" charset="-122"/>
              </a:rPr>
              <a:t>）中，欧盟法院引入了</a:t>
            </a:r>
            <a:r>
              <a:rPr lang="zh-CN" altLang="en-US" sz="2000" b="1" dirty="0">
                <a:latin typeface="Microsoft YaHei" panose="020B0503020204020204" pitchFamily="34" charset="-122"/>
                <a:ea typeface="Microsoft YaHei" panose="020B0503020204020204" pitchFamily="34" charset="-122"/>
              </a:rPr>
              <a:t>“新公众”理论</a:t>
            </a:r>
            <a:r>
              <a:rPr lang="zh-CN" altLang="en-US" sz="2000" dirty="0">
                <a:latin typeface="Microsoft YaHei" panose="020B0503020204020204" pitchFamily="34" charset="-122"/>
                <a:ea typeface="Microsoft YaHei" panose="020B0503020204020204" pitchFamily="34" charset="-122"/>
              </a:rPr>
              <a:t>，与未对向公众传播权和向公众提供权界定标准的</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伯尔尼公约</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版权条约</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产生了出入。根据这一理论，法院以不符合国际条约的方式扩大了权利的穷竭范围。</a:t>
            </a:r>
          </a:p>
          <a:p>
            <a:r>
              <a:rPr lang="zh-CN" altLang="en-US" sz="2000" dirty="0">
                <a:latin typeface="Microsoft YaHei" panose="020B0503020204020204" pitchFamily="34" charset="-122"/>
                <a:ea typeface="Microsoft YaHei" panose="020B0503020204020204" pitchFamily="34" charset="-122"/>
              </a:rPr>
              <a:t>在</a:t>
            </a:r>
            <a:r>
              <a:rPr lang="en-US" altLang="zh-CN" sz="2000" b="1" dirty="0" err="1">
                <a:latin typeface="Microsoft YaHei" panose="020B0503020204020204" pitchFamily="34" charset="-122"/>
                <a:ea typeface="Microsoft YaHei" panose="020B0503020204020204" pitchFamily="34" charset="-122"/>
              </a:rPr>
              <a:t>TvCatchup</a:t>
            </a:r>
            <a:r>
              <a:rPr lang="zh-CN" altLang="en-US" sz="2000" b="1" dirty="0">
                <a:latin typeface="Microsoft YaHei" panose="020B0503020204020204" pitchFamily="34" charset="-122"/>
                <a:ea typeface="Microsoft YaHei" panose="020B0503020204020204" pitchFamily="34" charset="-122"/>
              </a:rPr>
              <a:t>诉讼案</a:t>
            </a:r>
            <a:r>
              <a:rPr lang="zh-CN" altLang="en-US" sz="2000" dirty="0">
                <a:latin typeface="Microsoft YaHei" panose="020B0503020204020204" pitchFamily="34" charset="-122"/>
                <a:ea typeface="Microsoft YaHei" panose="020B0503020204020204" pitchFamily="34" charset="-122"/>
              </a:rPr>
              <a:t>（案件编号： </a:t>
            </a:r>
            <a:r>
              <a:rPr lang="en-US" altLang="zh-CN" sz="2000" dirty="0">
                <a:latin typeface="Microsoft YaHei" panose="020B0503020204020204" pitchFamily="34" charset="-122"/>
                <a:ea typeface="Microsoft YaHei" panose="020B0503020204020204" pitchFamily="34" charset="-122"/>
              </a:rPr>
              <a:t>C-607/11</a:t>
            </a:r>
            <a:r>
              <a:rPr lang="zh-CN" altLang="en-US" sz="2000" dirty="0">
                <a:latin typeface="Microsoft YaHei" panose="020B0503020204020204" pitchFamily="34" charset="-122"/>
                <a:ea typeface="Microsoft YaHei" panose="020B0503020204020204" pitchFamily="34" charset="-122"/>
              </a:rPr>
              <a:t>）中，法院</a:t>
            </a:r>
            <a:r>
              <a:rPr lang="zh-CN" altLang="en-US" sz="2000" b="1" dirty="0">
                <a:latin typeface="Microsoft YaHei" panose="020B0503020204020204" pitchFamily="34" charset="-122"/>
                <a:ea typeface="Microsoft YaHei" panose="020B0503020204020204" pitchFamily="34" charset="-122"/>
              </a:rPr>
              <a:t>试图通过“特殊技术手段”这一理论修正</a:t>
            </a:r>
            <a:r>
              <a:rPr lang="zh-CN" altLang="en-US" sz="2000" dirty="0">
                <a:latin typeface="Microsoft YaHei" panose="020B0503020204020204" pitchFamily="34" charset="-122"/>
                <a:ea typeface="Microsoft YaHei" panose="020B0503020204020204" pitchFamily="34" charset="-122"/>
              </a:rPr>
              <a:t>“新公共”理论，但如此也</a:t>
            </a:r>
            <a:r>
              <a:rPr lang="zh-CN" altLang="en-US" sz="2000" b="1" dirty="0">
                <a:latin typeface="Microsoft YaHei" panose="020B0503020204020204" pitchFamily="34" charset="-122"/>
                <a:ea typeface="Microsoft YaHei" panose="020B0503020204020204" pitchFamily="34" charset="-122"/>
              </a:rPr>
              <a:t>不符合条约规定</a:t>
            </a:r>
            <a:r>
              <a:rPr lang="zh-CN" altLang="en-US" sz="2000" dirty="0">
                <a:latin typeface="Microsoft YaHei" panose="020B0503020204020204" pitchFamily="34" charset="-122"/>
                <a:ea typeface="Microsoft YaHei" panose="020B0503020204020204" pitchFamily="34" charset="-122"/>
              </a:rPr>
              <a:t>。</a:t>
            </a:r>
          </a:p>
          <a:p>
            <a:r>
              <a:rPr lang="zh-CN" altLang="en-US" sz="2000" dirty="0">
                <a:latin typeface="Microsoft YaHei" panose="020B0503020204020204" pitchFamily="34" charset="-122"/>
                <a:ea typeface="Microsoft YaHei" panose="020B0503020204020204" pitchFamily="34" charset="-122"/>
              </a:rPr>
              <a:t>在</a:t>
            </a:r>
            <a:r>
              <a:rPr lang="en-US" altLang="zh-CN" sz="2000" b="1" dirty="0" err="1">
                <a:latin typeface="Microsoft YaHei" panose="020B0503020204020204" pitchFamily="34" charset="-122"/>
                <a:ea typeface="Microsoft YaHei" panose="020B0503020204020204" pitchFamily="34" charset="-122"/>
              </a:rPr>
              <a:t>Svensson</a:t>
            </a:r>
            <a:r>
              <a:rPr lang="zh-CN" altLang="en-US" sz="2000" b="1" dirty="0">
                <a:latin typeface="Microsoft YaHei" panose="020B0503020204020204" pitchFamily="34" charset="-122"/>
                <a:ea typeface="Microsoft YaHei" panose="020B0503020204020204" pitchFamily="34" charset="-122"/>
              </a:rPr>
              <a:t>诉讼案</a:t>
            </a:r>
            <a:r>
              <a:rPr lang="zh-CN" altLang="en-US" sz="2000" dirty="0">
                <a:latin typeface="Microsoft YaHei" panose="020B0503020204020204" pitchFamily="34" charset="-122"/>
                <a:ea typeface="Microsoft YaHei" panose="020B0503020204020204" pitchFamily="34" charset="-122"/>
              </a:rPr>
              <a:t>（案件编号： </a:t>
            </a:r>
            <a:r>
              <a:rPr lang="en-US" altLang="zh-CN" sz="2000" dirty="0">
                <a:latin typeface="Microsoft YaHei" panose="020B0503020204020204" pitchFamily="34" charset="-122"/>
                <a:ea typeface="Microsoft YaHei" panose="020B0503020204020204" pitchFamily="34" charset="-122"/>
              </a:rPr>
              <a:t>C-466/12</a:t>
            </a:r>
            <a:r>
              <a:rPr lang="zh-CN" altLang="en-US" sz="2000" dirty="0">
                <a:latin typeface="Microsoft YaHei" panose="020B0503020204020204" pitchFamily="34" charset="-122"/>
                <a:ea typeface="Microsoft YaHei" panose="020B0503020204020204" pitchFamily="34" charset="-122"/>
              </a:rPr>
              <a:t>）中，</a:t>
            </a:r>
            <a:r>
              <a:rPr lang="zh-CN" altLang="en-US" sz="2000" b="1" dirty="0">
                <a:latin typeface="Microsoft YaHei" panose="020B0503020204020204" pitchFamily="34" charset="-122"/>
                <a:ea typeface="Microsoft YaHei" panose="020B0503020204020204" pitchFamily="34" charset="-122"/>
              </a:rPr>
              <a:t>“新公共”理论的应用将导致对任何上传至互联网的作品提供权这一权利的废除</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欧盟法院试图避免此类情况的发生，也试图通过“限制提供”理论来“拯救互联网”</a:t>
            </a:r>
            <a:r>
              <a:rPr lang="en-US" altLang="zh-CN"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由此引入了</a:t>
            </a:r>
            <a:r>
              <a:rPr lang="zh-CN" altLang="en-US" sz="2000" dirty="0">
                <a:latin typeface="Microsoft YaHei" panose="020B0503020204020204" pitchFamily="34" charset="-122"/>
                <a:ea typeface="Microsoft YaHei" panose="020B0503020204020204" pitchFamily="34" charset="-122"/>
              </a:rPr>
              <a:t>（禁止性的）</a:t>
            </a:r>
            <a:r>
              <a:rPr lang="zh-CN" altLang="en-US" sz="2000" b="1" dirty="0">
                <a:latin typeface="Microsoft YaHei" panose="020B0503020204020204" pitchFamily="34" charset="-122"/>
                <a:ea typeface="Microsoft YaHei" panose="020B0503020204020204" pitchFamily="34" charset="-122"/>
              </a:rPr>
              <a:t>保护程序。</a:t>
            </a:r>
          </a:p>
          <a:p>
            <a:endParaRPr lang="zh-CN" altLang="en-US" sz="2000" dirty="0">
              <a:latin typeface="Microsoft YaHei" panose="020B0503020204020204" pitchFamily="34" charset="-122"/>
              <a:ea typeface="Microsoft YaHei" panose="020B0503020204020204" pitchFamily="34" charset="-122"/>
            </a:endParaRPr>
          </a:p>
          <a:p>
            <a:endParaRPr lang="en-US" altLang="hu-HU" sz="2000" dirty="0">
              <a:latin typeface="Microsoft YaHei" panose="020B0503020204020204" pitchFamily="34" charset="-122"/>
              <a:ea typeface="Microsoft YaHei" panose="020B0503020204020204" pitchFamily="34" charset="-122"/>
            </a:endParaRPr>
          </a:p>
        </p:txBody>
      </p:sp>
      <p:sp>
        <p:nvSpPr>
          <p:cNvPr id="5" name="Dia számának helye 4"/>
          <p:cNvSpPr>
            <a:spLocks noGrp="1"/>
          </p:cNvSpPr>
          <p:nvPr>
            <p:ph type="sldNum" sz="quarter" idx="12"/>
          </p:nvPr>
        </p:nvSpPr>
        <p:spPr/>
        <p:txBody>
          <a:bodyPr/>
          <a:lstStyle/>
          <a:p>
            <a:pPr>
              <a:defRPr/>
            </a:pPr>
            <a:fld id="{B70FC7F8-F430-4C4A-B390-22786765175D}" type="slidenum">
              <a:rPr lang="hu-HU" smtClean="0">
                <a:latin typeface="Microsoft YaHei" panose="020B0503020204020204" pitchFamily="34" charset="-122"/>
                <a:ea typeface="Microsoft YaHei" panose="020B0503020204020204" pitchFamily="34" charset="-122"/>
              </a:rPr>
              <a:t>9</a:t>
            </a:fld>
            <a:endParaRPr lang="hu-HU" dirty="0">
              <a:latin typeface="Microsoft YaHei" panose="020B0503020204020204" pitchFamily="34" charset="-122"/>
              <a:ea typeface="Microsoft YaHei" panose="020B0503020204020204" pitchFamily="34" charset="-122"/>
            </a:endParaRPr>
          </a:p>
        </p:txBody>
      </p:sp>
      <p:sp>
        <p:nvSpPr>
          <p:cNvPr id="3" name="Élőláb helye 1"/>
          <p:cNvSpPr>
            <a:spLocks noGrp="1"/>
          </p:cNvSpPr>
          <p:nvPr>
            <p:ph type="ftr" sz="quarter" idx="11"/>
          </p:nvPr>
        </p:nvSpPr>
        <p:spPr/>
        <p:txBody>
          <a:bodyPr/>
          <a:lstStyle/>
          <a:p>
            <a:pPr>
              <a:defRPr/>
            </a:pPr>
            <a:r>
              <a:rPr lang="en-US" dirty="0">
                <a:latin typeface="Microsoft YaHei" panose="020B0503020204020204" pitchFamily="34" charset="-122"/>
                <a:ea typeface="Microsoft YaHei" panose="020B0503020204020204" pitchFamily="34" charset="-122"/>
              </a:rPr>
              <a:t>M. </a:t>
            </a:r>
            <a:r>
              <a:rPr lang="en-US" dirty="0" err="1">
                <a:latin typeface="Microsoft YaHei" panose="020B0503020204020204" pitchFamily="34" charset="-122"/>
                <a:ea typeface="Microsoft YaHei" panose="020B0503020204020204" pitchFamily="34" charset="-122"/>
              </a:rPr>
              <a:t>Ficsor</a:t>
            </a:r>
            <a:r>
              <a:rPr lang="hu-HU" dirty="0">
                <a:latin typeface="Microsoft YaHei" panose="020B0503020204020204" pitchFamily="34" charset="-122"/>
                <a:ea typeface="Microsoft YaHei" panose="020B0503020204020204" pitchFamily="34" charset="-122"/>
              </a:rPr>
              <a:t>，上海</a:t>
            </a:r>
            <a:r>
              <a:rPr lang="hu-HU">
                <a:latin typeface="Microsoft YaHei" panose="020B0503020204020204" pitchFamily="34" charset="-122"/>
                <a:ea typeface="Microsoft YaHei" panose="020B0503020204020204" pitchFamily="34" charset="-122"/>
              </a:rPr>
              <a:t>，2018年11</a:t>
            </a:r>
            <a:r>
              <a:rPr lang="hu-HU" dirty="0">
                <a:latin typeface="Microsoft YaHei" panose="020B0503020204020204" pitchFamily="34" charset="-122"/>
                <a:ea typeface="Microsoft YaHei" panose="020B0503020204020204" pitchFamily="34" charset="-122"/>
              </a:rPr>
              <a:t>月22日</a:t>
            </a:r>
          </a:p>
        </p:txBody>
      </p:sp>
    </p:spTree>
    <p:extLst>
      <p:ext uri="{BB962C8B-B14F-4D97-AF65-F5344CB8AC3E}">
        <p14:creationId xmlns:p14="http://schemas.microsoft.com/office/powerpoint/2010/main" val="216307192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6217</Words>
  <Application>Microsoft Office PowerPoint</Application>
  <PresentationFormat>On-screen Show (4:3)</PresentationFormat>
  <Paragraphs>243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Microsoft YaHei</vt:lpstr>
      <vt:lpstr>Arial</vt:lpstr>
      <vt:lpstr>Calibri</vt:lpstr>
      <vt:lpstr>Wingdings</vt:lpstr>
      <vt:lpstr>Office-téma</vt:lpstr>
      <vt:lpstr>PowerPoint Presentation</vt:lpstr>
      <vt:lpstr>PowerPoint Presentation</vt:lpstr>
      <vt:lpstr>PowerPoint Presentation</vt:lpstr>
      <vt:lpstr>《世界知识产权组织版权条约》下向公众提供权——作为宽泛的向公众传播权的一部分 </vt:lpstr>
      <vt:lpstr>《信息社会指令》——向公众提供权</vt:lpstr>
      <vt:lpstr>PowerPoint Presentation</vt:lpstr>
      <vt:lpstr>欧盟法院的版权判例法：充分判决 </vt:lpstr>
      <vt:lpstr>但是“新公众” 理论的引入并不顺利</vt:lpstr>
      <vt:lpstr>SGAE – TvCatchup – Svensson tryptich </vt:lpstr>
      <vt:lpstr>《伯尔尼公约》： 在转播的情况下 “新公众” 未见具体标准</vt:lpstr>
      <vt:lpstr>“新公共”理论——来源 （1） </vt:lpstr>
      <vt:lpstr>PowerPoint Presentation</vt:lpstr>
      <vt:lpstr>TvCatchup： 用“特殊技术手段”理论进行修正的诚实尝试——但与《伯尔尼公约》相矛盾</vt:lpstr>
      <vt:lpstr>Svensson： “保护”版权和互联网——通过引入一种程序的诚实尝试 </vt:lpstr>
      <vt:lpstr>GS Media的纠正</vt:lpstr>
      <vt:lpstr>对默示许可制度和无辜侵权抗辩的应用进行开放</vt:lpstr>
      <vt:lpstr>Soulier：默示授权原则取代“新公众”理论的可能性（1） </vt:lpstr>
      <vt:lpstr>Soulier：默示许可制度取代“新公众”理论的可能性（2）</vt:lpstr>
      <vt:lpstr>欧盟法院真棒！Córdoba案件中实际拒绝采纳“新公众”理论（1）</vt:lpstr>
      <vt:lpstr>欧盟法院关于主动（非法）中间服务提供者的观点（1）</vt:lpstr>
      <vt:lpstr>欧盟法院关于主动（非法）中间服务提供者的观点（2）</vt:lpstr>
      <vt:lpstr>欧盟法院关于主动（非法）中间服务提供者的观点（3）</vt:lpstr>
      <vt:lpstr>PowerPoint Presentation</vt:lpstr>
      <vt:lpstr>法令草案第13条（1）</vt:lpstr>
      <vt:lpstr>法令草案第13条（2）</vt:lpstr>
      <vt:lpstr>欧盟委员会的新提案（1）</vt:lpstr>
      <vt:lpstr>欧盟委员会的新提案（2）</vt:lpstr>
      <vt:lpstr>欧洲议会通过的草案修正案（1）</vt:lpstr>
      <vt:lpstr>欧洲议会通过的草案修正案（2）</vt:lpstr>
      <vt:lpstr>欧洲议会通过的草案修正案（3）</vt:lpstr>
      <vt:lpstr>欧洲议会通过的草案修正案（4） </vt:lpstr>
      <vt:lpstr>欧洲议会通过的草案修正案（5） </vt:lpstr>
      <vt:lpstr>欧洲议会通过的草案修正案（6）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conference  organized by SAZAS Ljubljana, March 9, 2010</dc:title>
  <dc:creator>Ficsor Mihály</dc:creator>
  <cp:lastModifiedBy>Connie Guo</cp:lastModifiedBy>
  <cp:revision>1108</cp:revision>
  <cp:lastPrinted>2011-04-26T19:40:00Z</cp:lastPrinted>
  <dcterms:created xsi:type="dcterms:W3CDTF">2010-03-03T08:19:00Z</dcterms:created>
  <dcterms:modified xsi:type="dcterms:W3CDTF">2018-11-19T08:11:19Z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2052-11.1.0.7932</vt:lpwstr>
  </property>
</Properties>
</file>