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58" r:id="rId5"/>
    <p:sldId id="260" r:id="rId6"/>
    <p:sldId id="259" r:id="rId7"/>
    <p:sldId id="257" r:id="rId8"/>
    <p:sldId id="261" r:id="rId9"/>
    <p:sldId id="264" r:id="rId10"/>
    <p:sldId id="265" r:id="rId11"/>
    <p:sldId id="268" r:id="rId12"/>
    <p:sldId id="267" r:id="rId13"/>
    <p:sldId id="266"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4248618-470B-421D-8B15-0EFE2062E6C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3817401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248618-470B-421D-8B15-0EFE2062E6C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238948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248618-470B-421D-8B15-0EFE2062E6C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283143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248618-470B-421D-8B15-0EFE2062E6C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65953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248618-470B-421D-8B15-0EFE2062E6C4}"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265188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248618-470B-421D-8B15-0EFE2062E6C4}"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2470529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4248618-470B-421D-8B15-0EFE2062E6C4}" type="datetimeFigureOut">
              <a:rPr lang="en-GB" smtClean="0"/>
              <a:t>07/11/2018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16948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4248618-470B-421D-8B15-0EFE2062E6C4}" type="datetimeFigureOut">
              <a:rPr lang="en-GB" smtClean="0"/>
              <a:t>07/11/2018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30675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48618-470B-421D-8B15-0EFE2062E6C4}" type="datetimeFigureOut">
              <a:rPr lang="en-GB" smtClean="0"/>
              <a:t>07/11/2018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220879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248618-470B-421D-8B15-0EFE2062E6C4}"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351369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248618-470B-421D-8B15-0EFE2062E6C4}"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5FAA3-E0D8-470A-BDD3-7AC6F762B9DD}" type="slidenum">
              <a:rPr lang="en-GB" smtClean="0"/>
              <a:t>‹#›</a:t>
            </a:fld>
            <a:endParaRPr lang="en-GB"/>
          </a:p>
        </p:txBody>
      </p:sp>
    </p:spTree>
    <p:extLst>
      <p:ext uri="{BB962C8B-B14F-4D97-AF65-F5344CB8AC3E}">
        <p14:creationId xmlns:p14="http://schemas.microsoft.com/office/powerpoint/2010/main" val="3792938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48618-470B-421D-8B15-0EFE2062E6C4}" type="datetimeFigureOut">
              <a:rPr lang="en-GB" smtClean="0"/>
              <a:t>07/11/2018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5FAA3-E0D8-470A-BDD3-7AC6F762B9DD}" type="slidenum">
              <a:rPr lang="en-GB" smtClean="0"/>
              <a:t>‹#›</a:t>
            </a:fld>
            <a:endParaRPr lang="en-GB"/>
          </a:p>
        </p:txBody>
      </p:sp>
    </p:spTree>
    <p:extLst>
      <p:ext uri="{BB962C8B-B14F-4D97-AF65-F5344CB8AC3E}">
        <p14:creationId xmlns:p14="http://schemas.microsoft.com/office/powerpoint/2010/main" val="284999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b="1" dirty="0"/>
              <a:t>3D Printing and Patents</a:t>
            </a:r>
          </a:p>
        </p:txBody>
      </p:sp>
      <p:sp>
        <p:nvSpPr>
          <p:cNvPr id="3" name="Subtitle 2"/>
          <p:cNvSpPr>
            <a:spLocks noGrp="1"/>
          </p:cNvSpPr>
          <p:nvPr>
            <p:ph type="subTitle" idx="1"/>
          </p:nvPr>
        </p:nvSpPr>
        <p:spPr/>
        <p:txBody>
          <a:bodyPr>
            <a:normAutofit lnSpcReduction="10000"/>
          </a:bodyPr>
          <a:lstStyle/>
          <a:p>
            <a:pPr algn="l"/>
            <a:endParaRPr lang="en-GB" dirty="0"/>
          </a:p>
          <a:p>
            <a:pPr algn="l"/>
            <a:r>
              <a:rPr lang="en-GB" dirty="0"/>
              <a:t>Professor David C Musker</a:t>
            </a:r>
          </a:p>
          <a:p>
            <a:pPr algn="l"/>
            <a:r>
              <a:rPr lang="en-GB" dirty="0"/>
              <a:t>Centre for Commercial Law Studies</a:t>
            </a:r>
          </a:p>
          <a:p>
            <a:pPr algn="l"/>
            <a:r>
              <a:rPr lang="en-GB" dirty="0"/>
              <a:t>Queen Mary University of London</a:t>
            </a:r>
          </a:p>
        </p:txBody>
      </p:sp>
      <p:pic>
        <p:nvPicPr>
          <p:cNvPr id="4" name="Picture 3">
            <a:extLst>
              <a:ext uri="{FF2B5EF4-FFF2-40B4-BE49-F238E27FC236}">
                <a16:creationId xmlns:a16="http://schemas.microsoft.com/office/drawing/2014/main" id="{C40AEA64-F15F-4046-B505-1C9721C62362}"/>
              </a:ext>
            </a:extLst>
          </p:cNvPr>
          <p:cNvPicPr>
            <a:picLocks noChangeAspect="1"/>
          </p:cNvPicPr>
          <p:nvPr/>
        </p:nvPicPr>
        <p:blipFill>
          <a:blip r:embed="rId2"/>
          <a:stretch>
            <a:fillRect/>
          </a:stretch>
        </p:blipFill>
        <p:spPr>
          <a:xfrm>
            <a:off x="9686488" y="58723"/>
            <a:ext cx="2438400" cy="971550"/>
          </a:xfrm>
          <a:prstGeom prst="rect">
            <a:avLst/>
          </a:prstGeom>
        </p:spPr>
      </p:pic>
      <p:sp>
        <p:nvSpPr>
          <p:cNvPr id="5" name="AutoShape 2" descr="IPK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3"/>
          <a:stretch>
            <a:fillRect/>
          </a:stretch>
        </p:blipFill>
        <p:spPr>
          <a:xfrm>
            <a:off x="117446" y="134224"/>
            <a:ext cx="3052298" cy="971550"/>
          </a:xfrm>
          <a:prstGeom prst="rect">
            <a:avLst/>
          </a:prstGeom>
        </p:spPr>
      </p:pic>
    </p:spTree>
    <p:extLst>
      <p:ext uri="{BB962C8B-B14F-4D97-AF65-F5344CB8AC3E}">
        <p14:creationId xmlns:p14="http://schemas.microsoft.com/office/powerpoint/2010/main" val="3637509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Design Data files and indirect infringement</a:t>
            </a:r>
          </a:p>
        </p:txBody>
      </p:sp>
      <p:sp>
        <p:nvSpPr>
          <p:cNvPr id="3" name="Content Placeholder 2"/>
          <p:cNvSpPr>
            <a:spLocks noGrp="1"/>
          </p:cNvSpPr>
          <p:nvPr>
            <p:ph idx="1"/>
          </p:nvPr>
        </p:nvSpPr>
        <p:spPr/>
        <p:txBody>
          <a:bodyPr>
            <a:normAutofit lnSpcReduction="10000"/>
          </a:bodyPr>
          <a:lstStyle/>
          <a:p>
            <a:r>
              <a:rPr lang="en-GB" i="1" dirty="0"/>
              <a:t>Agilent Technologies v Waters Corp </a:t>
            </a:r>
            <a:r>
              <a:rPr lang="en-GB" dirty="0"/>
              <a:t>[2004] EWHC 2992 (</a:t>
            </a:r>
            <a:r>
              <a:rPr lang="en-GB" dirty="0" err="1"/>
              <a:t>Ch</a:t>
            </a:r>
            <a:r>
              <a:rPr lang="en-GB" dirty="0"/>
              <a:t>) – device handbook instructions did not constitute “means” – no infringement</a:t>
            </a:r>
          </a:p>
          <a:p>
            <a:r>
              <a:rPr lang="en-GB" i="1" dirty="0"/>
              <a:t>Pellegrini v. Analog Devices, Inc</a:t>
            </a:r>
            <a:r>
              <a:rPr lang="en-GB" dirty="0"/>
              <a:t>., 375 F.3d 1113, 1117-19 (Fed. Cir. 2004) - Defendant supplied chip designs to its foreign factories which manufactured and sold them abroad – not a “component” to infringe a </a:t>
            </a:r>
            <a:r>
              <a:rPr lang="en-GB" u="sng" dirty="0"/>
              <a:t>product</a:t>
            </a:r>
            <a:r>
              <a:rPr lang="en-GB" dirty="0"/>
              <a:t> claim – no infringement – summary judgment</a:t>
            </a:r>
          </a:p>
          <a:p>
            <a:r>
              <a:rPr lang="en-GB" dirty="0"/>
              <a:t>But more recently, </a:t>
            </a:r>
            <a:r>
              <a:rPr lang="en-GB" i="1" dirty="0" err="1"/>
              <a:t>ClearCorrect</a:t>
            </a:r>
            <a:r>
              <a:rPr lang="en-GB" i="1" dirty="0"/>
              <a:t> v ITC</a:t>
            </a:r>
            <a:r>
              <a:rPr lang="en-GB" dirty="0"/>
              <a:t> – imported data files for making dental parts were a “material” – infringement of </a:t>
            </a:r>
            <a:r>
              <a:rPr lang="en-GB" u="sng" dirty="0"/>
              <a:t>method</a:t>
            </a:r>
            <a:r>
              <a:rPr lang="en-GB" dirty="0"/>
              <a:t> claims which included the data sets as an integer (on appeal, ITC held to have no jurisdiction)</a:t>
            </a:r>
          </a:p>
          <a:p>
            <a:r>
              <a:rPr lang="en-GB" dirty="0"/>
              <a:t>No high authority in any country on CAD files for a 3D printer</a:t>
            </a:r>
          </a:p>
          <a:p>
            <a:endParaRPr lang="en-GB" i="1" dirty="0"/>
          </a:p>
        </p:txBody>
      </p:sp>
    </p:spTree>
    <p:extLst>
      <p:ext uri="{BB962C8B-B14F-4D97-AF65-F5344CB8AC3E}">
        <p14:creationId xmlns:p14="http://schemas.microsoft.com/office/powerpoint/2010/main" val="175637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Other tort claims</a:t>
            </a:r>
          </a:p>
        </p:txBody>
      </p:sp>
      <p:sp>
        <p:nvSpPr>
          <p:cNvPr id="3" name="Content Placeholder 2"/>
          <p:cNvSpPr>
            <a:spLocks noGrp="1"/>
          </p:cNvSpPr>
          <p:nvPr>
            <p:ph idx="1"/>
          </p:nvPr>
        </p:nvSpPr>
        <p:spPr/>
        <p:txBody>
          <a:bodyPr>
            <a:normAutofit fontScale="92500"/>
          </a:bodyPr>
          <a:lstStyle/>
          <a:p>
            <a:r>
              <a:rPr lang="en-GB" dirty="0"/>
              <a:t>Variable between different countries</a:t>
            </a:r>
          </a:p>
          <a:p>
            <a:r>
              <a:rPr lang="en-GB" dirty="0"/>
              <a:t>Weaker in some countries because of displacement by Indirect Infringement patent laws</a:t>
            </a:r>
          </a:p>
          <a:p>
            <a:r>
              <a:rPr lang="en-GB" dirty="0"/>
              <a:t>In China, regulated by Article 9 of the Tort Liability Law and Article 21 of the Second Judicial Interpretation (2016)</a:t>
            </a:r>
          </a:p>
          <a:p>
            <a:r>
              <a:rPr lang="en-GB" dirty="0"/>
              <a:t>Variable application in many countries, taking into account various factors</a:t>
            </a:r>
          </a:p>
          <a:p>
            <a:r>
              <a:rPr lang="en-GB" dirty="0"/>
              <a:t>But … if the end user is </a:t>
            </a:r>
            <a:r>
              <a:rPr lang="en-GB" u="sng" dirty="0"/>
              <a:t>not</a:t>
            </a:r>
            <a:r>
              <a:rPr lang="en-GB" dirty="0"/>
              <a:t> an infringer, is it really a tort for others to facilitate, procure, conspire etc to produce a </a:t>
            </a:r>
            <a:r>
              <a:rPr lang="en-GB" u="sng" dirty="0"/>
              <a:t>non-infringement</a:t>
            </a:r>
            <a:r>
              <a:rPr lang="en-GB" dirty="0"/>
              <a:t>?  See, e.g., </a:t>
            </a:r>
            <a:r>
              <a:rPr lang="fr-FR" i="1" dirty="0" err="1"/>
              <a:t>Limelight</a:t>
            </a:r>
            <a:r>
              <a:rPr lang="fr-FR" i="1" dirty="0"/>
              <a:t> Networks, Inc. v. </a:t>
            </a:r>
            <a:r>
              <a:rPr lang="fr-FR" i="1" dirty="0" err="1"/>
              <a:t>Akamai</a:t>
            </a:r>
            <a:r>
              <a:rPr lang="fr-FR" i="1" dirty="0"/>
              <a:t> Technologies</a:t>
            </a:r>
            <a:r>
              <a:rPr lang="fr-FR" dirty="0"/>
              <a:t>, 134 S. Ct. 2111 (2014)</a:t>
            </a:r>
            <a:endParaRPr lang="en-GB" dirty="0"/>
          </a:p>
        </p:txBody>
      </p:sp>
    </p:spTree>
    <p:extLst>
      <p:ext uri="{BB962C8B-B14F-4D97-AF65-F5344CB8AC3E}">
        <p14:creationId xmlns:p14="http://schemas.microsoft.com/office/powerpoint/2010/main" val="292531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Conclusions on the current state of patent law</a:t>
            </a:r>
          </a:p>
        </p:txBody>
      </p:sp>
      <p:sp>
        <p:nvSpPr>
          <p:cNvPr id="3" name="Content Placeholder 2"/>
          <p:cNvSpPr>
            <a:spLocks noGrp="1"/>
          </p:cNvSpPr>
          <p:nvPr>
            <p:ph idx="1"/>
          </p:nvPr>
        </p:nvSpPr>
        <p:spPr/>
        <p:txBody>
          <a:bodyPr>
            <a:normAutofit fontScale="92500" lnSpcReduction="10000"/>
          </a:bodyPr>
          <a:lstStyle/>
          <a:p>
            <a:r>
              <a:rPr lang="en-GB" dirty="0"/>
              <a:t>Three new players:</a:t>
            </a:r>
          </a:p>
          <a:p>
            <a:pPr lvl="1"/>
            <a:r>
              <a:rPr lang="en-GB" dirty="0"/>
              <a:t>The home 3D printer – for private, non-commercial purposes</a:t>
            </a:r>
          </a:p>
          <a:p>
            <a:pPr lvl="1"/>
            <a:r>
              <a:rPr lang="en-GB" dirty="0"/>
              <a:t>The CAD file seller</a:t>
            </a:r>
          </a:p>
          <a:p>
            <a:pPr lvl="1"/>
            <a:r>
              <a:rPr lang="en-GB" dirty="0"/>
              <a:t>The ISP</a:t>
            </a:r>
          </a:p>
          <a:p>
            <a:r>
              <a:rPr lang="en-GB" dirty="0"/>
              <a:t>Potential for impact on sales of patented products, if buyers turn into makers</a:t>
            </a:r>
          </a:p>
          <a:p>
            <a:r>
              <a:rPr lang="en-GB" dirty="0"/>
              <a:t>Globally, home 3D printer is usually a non-infringer (except in US?)</a:t>
            </a:r>
          </a:p>
          <a:p>
            <a:r>
              <a:rPr lang="en-GB" dirty="0"/>
              <a:t>The position of the CAD file seller needs clarification. Is a CAD file:</a:t>
            </a:r>
          </a:p>
          <a:p>
            <a:pPr lvl="1"/>
            <a:r>
              <a:rPr lang="en-GB" dirty="0"/>
              <a:t>Merely ideas, information or data, to be freely shared? Or</a:t>
            </a:r>
          </a:p>
          <a:p>
            <a:pPr lvl="1"/>
            <a:r>
              <a:rPr lang="en-GB" dirty="0"/>
              <a:t>A complete kit encouraging and enabling an infringement?</a:t>
            </a:r>
          </a:p>
          <a:p>
            <a:r>
              <a:rPr lang="en-GB" dirty="0"/>
              <a:t>The ISP, if neutral, needs protection but also takedown mechanisms</a:t>
            </a:r>
          </a:p>
        </p:txBody>
      </p:sp>
    </p:spTree>
    <p:extLst>
      <p:ext uri="{BB962C8B-B14F-4D97-AF65-F5344CB8AC3E}">
        <p14:creationId xmlns:p14="http://schemas.microsoft.com/office/powerpoint/2010/main" val="3288064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Status of ongoing work</a:t>
            </a:r>
          </a:p>
        </p:txBody>
      </p:sp>
      <p:sp>
        <p:nvSpPr>
          <p:cNvPr id="3" name="Content Placeholder 2"/>
          <p:cNvSpPr>
            <a:spLocks noGrp="1"/>
          </p:cNvSpPr>
          <p:nvPr>
            <p:ph idx="1"/>
          </p:nvPr>
        </p:nvSpPr>
        <p:spPr/>
        <p:txBody>
          <a:bodyPr>
            <a:normAutofit fontScale="92500" lnSpcReduction="10000"/>
          </a:bodyPr>
          <a:lstStyle/>
          <a:p>
            <a:r>
              <a:rPr lang="en-GB" b="1" u="sng" dirty="0"/>
              <a:t>Private/non-commercial use</a:t>
            </a:r>
            <a:r>
              <a:rPr lang="en-GB" b="1" dirty="0"/>
              <a:t> </a:t>
            </a:r>
            <a:r>
              <a:rPr lang="en-GB" dirty="0"/>
              <a:t>– WIPO SCP harmonisation work stalled since SCP/20/3 in 2014, but WIPO maintain information as Annex II of SCP/12/3 Rev.2</a:t>
            </a:r>
          </a:p>
          <a:p>
            <a:r>
              <a:rPr lang="en-GB" b="1" u="sng" dirty="0"/>
              <a:t>Indirect Infringement</a:t>
            </a:r>
            <a:r>
              <a:rPr lang="en-GB" dirty="0"/>
              <a:t> – Included in the WIPO 1991 Basic Proposal SCP/4/3 as Article 19 Alternative B, but no other international progress. Current EU progress is stalled. AIPPI Resolution 204 (2008) shows that users want harmonisation. </a:t>
            </a:r>
          </a:p>
          <a:p>
            <a:r>
              <a:rPr lang="en-GB" b="1" u="sng" dirty="0"/>
              <a:t>Joint Liability</a:t>
            </a:r>
            <a:r>
              <a:rPr lang="en-GB" b="1" dirty="0"/>
              <a:t> </a:t>
            </a:r>
            <a:r>
              <a:rPr lang="en-GB" dirty="0"/>
              <a:t>– AIPPI Resolution of (2018) shows that users want harmonisation, particularly in view of US case law on “divided infringement”.</a:t>
            </a:r>
          </a:p>
          <a:p>
            <a:r>
              <a:rPr lang="en-GB" b="1" u="sng" dirty="0"/>
              <a:t>3D printing liability</a:t>
            </a:r>
            <a:r>
              <a:rPr lang="en-GB" b="1" dirty="0"/>
              <a:t> </a:t>
            </a:r>
            <a:r>
              <a:rPr lang="en-GB" dirty="0"/>
              <a:t>– Currently under examination by several national patent offices – several reports and articles, but no concrete proposals.</a:t>
            </a: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77568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Questions?</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Thank you!</a:t>
            </a:r>
          </a:p>
          <a:p>
            <a:endParaRPr lang="en-GB" dirty="0"/>
          </a:p>
          <a:p>
            <a:pPr marL="0" indent="0">
              <a:buNone/>
            </a:pPr>
            <a:r>
              <a:rPr lang="en-GB" dirty="0"/>
              <a:t>d.musker@qmul.ac.uk</a:t>
            </a:r>
          </a:p>
        </p:txBody>
      </p:sp>
    </p:spTree>
    <p:extLst>
      <p:ext uri="{BB962C8B-B14F-4D97-AF65-F5344CB8AC3E}">
        <p14:creationId xmlns:p14="http://schemas.microsoft.com/office/powerpoint/2010/main" val="10310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3D Printing – the actors</a:t>
            </a:r>
          </a:p>
        </p:txBody>
      </p:sp>
      <p:sp>
        <p:nvSpPr>
          <p:cNvPr id="4" name="Rectangle 3"/>
          <p:cNvSpPr/>
          <p:nvPr/>
        </p:nvSpPr>
        <p:spPr>
          <a:xfrm>
            <a:off x="2059458" y="1690688"/>
            <a:ext cx="1499287"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3d Printer Machine Supplier</a:t>
            </a:r>
          </a:p>
        </p:txBody>
      </p:sp>
      <p:sp>
        <p:nvSpPr>
          <p:cNvPr id="5" name="Rectangle 4"/>
          <p:cNvSpPr/>
          <p:nvPr/>
        </p:nvSpPr>
        <p:spPr>
          <a:xfrm>
            <a:off x="2059458" y="3136428"/>
            <a:ext cx="1499287"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Raw Material Supplier</a:t>
            </a:r>
          </a:p>
        </p:txBody>
      </p:sp>
      <p:sp>
        <p:nvSpPr>
          <p:cNvPr id="6" name="Oval 5"/>
          <p:cNvSpPr/>
          <p:nvPr/>
        </p:nvSpPr>
        <p:spPr>
          <a:xfrm>
            <a:off x="4604951" y="2147888"/>
            <a:ext cx="2405449" cy="134495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End-User of 3D Printer</a:t>
            </a:r>
          </a:p>
        </p:txBody>
      </p:sp>
      <p:sp>
        <p:nvSpPr>
          <p:cNvPr id="7" name="Cloud 6"/>
          <p:cNvSpPr/>
          <p:nvPr/>
        </p:nvSpPr>
        <p:spPr>
          <a:xfrm>
            <a:off x="4440194" y="4165320"/>
            <a:ext cx="2627871" cy="1664043"/>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Internet Service Provider</a:t>
            </a:r>
          </a:p>
        </p:txBody>
      </p:sp>
      <p:sp>
        <p:nvSpPr>
          <p:cNvPr id="8" name="Rectangle 7"/>
          <p:cNvSpPr/>
          <p:nvPr/>
        </p:nvSpPr>
        <p:spPr>
          <a:xfrm>
            <a:off x="8397210" y="4540141"/>
            <a:ext cx="1499287"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CAD File Supplier</a:t>
            </a:r>
          </a:p>
        </p:txBody>
      </p:sp>
      <p:cxnSp>
        <p:nvCxnSpPr>
          <p:cNvPr id="10" name="Elbow Connector 9"/>
          <p:cNvCxnSpPr>
            <a:stCxn id="4" idx="3"/>
          </p:cNvCxnSpPr>
          <p:nvPr/>
        </p:nvCxnSpPr>
        <p:spPr>
          <a:xfrm>
            <a:off x="3558745" y="2147888"/>
            <a:ext cx="988541" cy="672477"/>
          </a:xfrm>
          <a:prstGeom prst="bentConnector3">
            <a:avLst>
              <a:gd name="adj1" fmla="val 49056"/>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 idx="3"/>
          </p:cNvCxnSpPr>
          <p:nvPr/>
        </p:nvCxnSpPr>
        <p:spPr>
          <a:xfrm flipV="1">
            <a:off x="3558745" y="2820366"/>
            <a:ext cx="993925" cy="773262"/>
          </a:xfrm>
          <a:prstGeom prst="bentConnector3">
            <a:avLst>
              <a:gd name="adj1" fmla="val 4906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Right Arrow 13"/>
          <p:cNvSpPr/>
          <p:nvPr/>
        </p:nvSpPr>
        <p:spPr>
          <a:xfrm rot="10800000">
            <a:off x="7108139" y="4755025"/>
            <a:ext cx="110279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own Arrow 14"/>
          <p:cNvSpPr/>
          <p:nvPr/>
        </p:nvSpPr>
        <p:spPr>
          <a:xfrm rot="10800000">
            <a:off x="5565359" y="3516961"/>
            <a:ext cx="484632" cy="5907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7944130" y="2147887"/>
            <a:ext cx="2405449" cy="1344955"/>
          </a:xfrm>
          <a:prstGeom prst="ellipse">
            <a:avLst/>
          </a:prstGeom>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Customer of End-User</a:t>
            </a:r>
          </a:p>
        </p:txBody>
      </p:sp>
      <p:sp>
        <p:nvSpPr>
          <p:cNvPr id="18" name="Down Arrow 17"/>
          <p:cNvSpPr/>
          <p:nvPr/>
        </p:nvSpPr>
        <p:spPr>
          <a:xfrm rot="16200000">
            <a:off x="7190500" y="2461167"/>
            <a:ext cx="484632" cy="772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37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Positions of the actors in patent law</a:t>
            </a:r>
          </a:p>
        </p:txBody>
      </p:sp>
      <p:sp>
        <p:nvSpPr>
          <p:cNvPr id="3" name="Content Placeholder 2"/>
          <p:cNvSpPr>
            <a:spLocks noGrp="1"/>
          </p:cNvSpPr>
          <p:nvPr>
            <p:ph idx="1"/>
          </p:nvPr>
        </p:nvSpPr>
        <p:spPr/>
        <p:txBody>
          <a:bodyPr>
            <a:normAutofit fontScale="92500" lnSpcReduction="10000"/>
          </a:bodyPr>
          <a:lstStyle/>
          <a:p>
            <a:r>
              <a:rPr lang="en-GB" dirty="0"/>
              <a:t>Raw Materials 		– plastics and metals with non-infringing uses</a:t>
            </a:r>
          </a:p>
          <a:p>
            <a:pPr lvl="1"/>
            <a:r>
              <a:rPr lang="en-GB" i="1" dirty="0">
                <a:solidFill>
                  <a:srgbClr val="00B050"/>
                </a:solidFill>
              </a:rPr>
              <a:t>Supplier is not an infringer of a product or process patent</a:t>
            </a:r>
          </a:p>
          <a:p>
            <a:r>
              <a:rPr lang="en-GB" dirty="0"/>
              <a:t>3D Printing machine	– non-infringing uses</a:t>
            </a:r>
          </a:p>
          <a:p>
            <a:pPr lvl="1"/>
            <a:r>
              <a:rPr lang="en-GB" i="1" dirty="0">
                <a:solidFill>
                  <a:srgbClr val="00B050"/>
                </a:solidFill>
              </a:rPr>
              <a:t>Supplier is not an infringer of a product or process patent</a:t>
            </a:r>
          </a:p>
          <a:p>
            <a:r>
              <a:rPr lang="en-GB" dirty="0"/>
              <a:t>End User</a:t>
            </a:r>
          </a:p>
          <a:p>
            <a:pPr lvl="1"/>
            <a:r>
              <a:rPr lang="en-GB" i="1" dirty="0">
                <a:solidFill>
                  <a:srgbClr val="00B050"/>
                </a:solidFill>
              </a:rPr>
              <a:t>Use may be non-commercial and not an infringement </a:t>
            </a:r>
          </a:p>
          <a:p>
            <a:pPr lvl="1"/>
            <a:r>
              <a:rPr lang="en-GB" i="1" dirty="0">
                <a:solidFill>
                  <a:srgbClr val="FF0000"/>
                </a:solidFill>
              </a:rPr>
              <a:t>Use may be commercial and an infringement of a product patent</a:t>
            </a:r>
            <a:endParaRPr lang="en-GB" dirty="0">
              <a:solidFill>
                <a:srgbClr val="FF0000"/>
              </a:solidFill>
            </a:endParaRPr>
          </a:p>
          <a:p>
            <a:r>
              <a:rPr lang="en-GB" dirty="0"/>
              <a:t>Customer of End User</a:t>
            </a:r>
          </a:p>
          <a:p>
            <a:pPr lvl="1"/>
            <a:r>
              <a:rPr lang="en-GB" i="1" dirty="0">
                <a:solidFill>
                  <a:srgbClr val="00B050"/>
                </a:solidFill>
              </a:rPr>
              <a:t>Use may be non-commercial and not an infringement </a:t>
            </a:r>
          </a:p>
          <a:p>
            <a:pPr lvl="1"/>
            <a:r>
              <a:rPr lang="en-GB" i="1" dirty="0">
                <a:solidFill>
                  <a:srgbClr val="FF0000"/>
                </a:solidFill>
              </a:rPr>
              <a:t>Use may be commercial and an infringement of a product patent</a:t>
            </a:r>
          </a:p>
          <a:p>
            <a:r>
              <a:rPr lang="en-GB" dirty="0"/>
              <a:t>Data File Supplier		- </a:t>
            </a:r>
            <a:r>
              <a:rPr lang="en-GB" dirty="0">
                <a:solidFill>
                  <a:schemeClr val="accent2"/>
                </a:solidFill>
              </a:rPr>
              <a:t>Position depends on indirect infringement law</a:t>
            </a:r>
          </a:p>
        </p:txBody>
      </p:sp>
    </p:spTree>
    <p:extLst>
      <p:ext uri="{BB962C8B-B14F-4D97-AF65-F5344CB8AC3E}">
        <p14:creationId xmlns:p14="http://schemas.microsoft.com/office/powerpoint/2010/main" val="814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Patent Infringement - Direct</a:t>
            </a:r>
          </a:p>
        </p:txBody>
      </p:sp>
      <p:sp>
        <p:nvSpPr>
          <p:cNvPr id="3" name="Content Placeholder 2"/>
          <p:cNvSpPr>
            <a:spLocks noGrp="1"/>
          </p:cNvSpPr>
          <p:nvPr>
            <p:ph idx="1"/>
          </p:nvPr>
        </p:nvSpPr>
        <p:spPr/>
        <p:txBody>
          <a:bodyPr>
            <a:normAutofit/>
          </a:bodyPr>
          <a:lstStyle/>
          <a:p>
            <a:pPr marL="0" indent="0">
              <a:buNone/>
            </a:pPr>
            <a:r>
              <a:rPr lang="en-GB" b="1" dirty="0"/>
              <a:t>TRIPS Article 28 - Rights Conferred</a:t>
            </a:r>
          </a:p>
          <a:p>
            <a:pPr marL="0" indent="0">
              <a:buNone/>
            </a:pPr>
            <a:r>
              <a:rPr lang="en-GB" i="1" dirty="0"/>
              <a:t>1. A patent shall confer on its owner the following exclusive rights:</a:t>
            </a:r>
          </a:p>
          <a:p>
            <a:pPr marL="457200" lvl="1" indent="0">
              <a:buNone/>
            </a:pPr>
            <a:r>
              <a:rPr lang="en-GB" i="1" dirty="0"/>
              <a:t>(a) where the subject matter of a patent is a product, to prevent third parties not having the owner’s consent from the acts of: making, using, offering for sale, selling, or importing  for these purposes that product;</a:t>
            </a:r>
          </a:p>
          <a:p>
            <a:pPr marL="457200" lvl="1" indent="0">
              <a:buNone/>
            </a:pPr>
            <a:r>
              <a:rPr lang="en-GB" i="1" dirty="0"/>
              <a:t>(b) where the subject matter of a patent is a process, to prevent third parties not having the owner’s consent from the act of using the process, and from the acts of: using, offering for sale, selling, or importing for these purposes at least the product obtained directly by that process.</a:t>
            </a:r>
          </a:p>
        </p:txBody>
      </p:sp>
    </p:spTree>
    <p:extLst>
      <p:ext uri="{BB962C8B-B14F-4D97-AF65-F5344CB8AC3E}">
        <p14:creationId xmlns:p14="http://schemas.microsoft.com/office/powerpoint/2010/main" val="2881580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Private Personal Use outside infringement</a:t>
            </a:r>
            <a:endParaRPr lang="en-GB" dirty="0"/>
          </a:p>
        </p:txBody>
      </p:sp>
      <p:sp>
        <p:nvSpPr>
          <p:cNvPr id="3" name="Content Placeholder 2"/>
          <p:cNvSpPr>
            <a:spLocks noGrp="1"/>
          </p:cNvSpPr>
          <p:nvPr>
            <p:ph idx="1"/>
          </p:nvPr>
        </p:nvSpPr>
        <p:spPr/>
        <p:txBody>
          <a:bodyPr/>
          <a:lstStyle/>
          <a:p>
            <a:pPr marL="0" indent="0">
              <a:buNone/>
            </a:pPr>
            <a:r>
              <a:rPr lang="en-GB" b="1" u="sng" dirty="0"/>
              <a:t>China Patent Law Article 11:</a:t>
            </a:r>
          </a:p>
          <a:p>
            <a:pPr marL="0" indent="0">
              <a:buNone/>
            </a:pPr>
            <a:r>
              <a:rPr lang="en-GB" i="1" dirty="0"/>
              <a:t>… may not, for </a:t>
            </a:r>
            <a:r>
              <a:rPr lang="en-GB" b="1" i="1" u="sng" dirty="0"/>
              <a:t>production or business purposes</a:t>
            </a:r>
            <a:r>
              <a:rPr lang="en-GB" i="1" dirty="0"/>
              <a:t>, manufacture, use, offer to sell, sell, or import the patented products, use the patented method, or use, offer to sell, sell or import the products that are developed directly through the use of the patented method.</a:t>
            </a:r>
          </a:p>
          <a:p>
            <a:pPr marL="0" indent="0">
              <a:buNone/>
            </a:pPr>
            <a:endParaRPr lang="en-GB" i="1" dirty="0"/>
          </a:p>
          <a:p>
            <a:r>
              <a:rPr lang="en-GB" dirty="0"/>
              <a:t>Also  Algeria, Uganda, Kenya and Madagascar, Japan, Israel, Austria, Poland, Norway, Netherlands (source: WIPO SCP/20/3)</a:t>
            </a:r>
          </a:p>
        </p:txBody>
      </p:sp>
    </p:spTree>
    <p:extLst>
      <p:ext uri="{BB962C8B-B14F-4D97-AF65-F5344CB8AC3E}">
        <p14:creationId xmlns:p14="http://schemas.microsoft.com/office/powerpoint/2010/main" val="127882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Private Personal Use an exception</a:t>
            </a:r>
          </a:p>
        </p:txBody>
      </p:sp>
      <p:sp>
        <p:nvSpPr>
          <p:cNvPr id="3" name="Content Placeholder 2"/>
          <p:cNvSpPr>
            <a:spLocks noGrp="1"/>
          </p:cNvSpPr>
          <p:nvPr>
            <p:ph idx="1"/>
          </p:nvPr>
        </p:nvSpPr>
        <p:spPr/>
        <p:txBody>
          <a:bodyPr>
            <a:normAutofit fontScale="92500"/>
          </a:bodyPr>
          <a:lstStyle/>
          <a:p>
            <a:pPr marL="0" indent="0">
              <a:buNone/>
            </a:pPr>
            <a:r>
              <a:rPr lang="en-GB" b="1" dirty="0"/>
              <a:t>TRIPS Article 30 Exceptions to Rights Conferred </a:t>
            </a:r>
          </a:p>
          <a:p>
            <a:pPr marL="0" indent="0">
              <a:buNone/>
            </a:pPr>
            <a:r>
              <a:rPr lang="en-GB" i="1" dirty="0"/>
              <a:t>Members may provide limited exceptions to the exclusive rights conferred by a patent, provided that such exceptions do not unreasonably conflict with a normal exploitation of the patent and do not unreasonably prejudice the legitimate interests of the patent owner, taking account of the legitimate interests of third parties. </a:t>
            </a:r>
          </a:p>
          <a:p>
            <a:pPr marL="0" indent="0">
              <a:buNone/>
            </a:pPr>
            <a:endParaRPr lang="en-GB" b="1" dirty="0"/>
          </a:p>
          <a:p>
            <a:pPr marL="0" indent="0">
              <a:buNone/>
            </a:pPr>
            <a:r>
              <a:rPr lang="en-GB" b="1" dirty="0"/>
              <a:t>Europe UPCA, Community Patent Agreement Article 27 </a:t>
            </a:r>
            <a:r>
              <a:rPr lang="en-GB" b="1" dirty="0">
                <a:solidFill>
                  <a:srgbClr val="FF0000"/>
                </a:solidFill>
              </a:rPr>
              <a:t>(neither in force)</a:t>
            </a:r>
          </a:p>
          <a:p>
            <a:pPr marL="0" indent="0">
              <a:buNone/>
            </a:pPr>
            <a:r>
              <a:rPr lang="en-GB" i="1" dirty="0"/>
              <a:t>The rights conferred by a patent shall not extend to any of the following:</a:t>
            </a:r>
          </a:p>
          <a:p>
            <a:pPr marL="0" indent="0">
              <a:buNone/>
            </a:pPr>
            <a:r>
              <a:rPr lang="en-GB" i="1" dirty="0"/>
              <a:t>	(a) acts done privately and for non-commercial purposes; </a:t>
            </a:r>
          </a:p>
          <a:p>
            <a:pPr marL="0" indent="0">
              <a:buNone/>
            </a:pPr>
            <a:endParaRPr lang="en-GB" dirty="0"/>
          </a:p>
        </p:txBody>
      </p:sp>
    </p:spTree>
    <p:extLst>
      <p:ext uri="{BB962C8B-B14F-4D97-AF65-F5344CB8AC3E}">
        <p14:creationId xmlns:p14="http://schemas.microsoft.com/office/powerpoint/2010/main" val="4005535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Patent Infringement Statutes – Indirect</a:t>
            </a:r>
          </a:p>
        </p:txBody>
      </p:sp>
      <p:graphicFrame>
        <p:nvGraphicFramePr>
          <p:cNvPr id="4" name="Table 3"/>
          <p:cNvGraphicFramePr>
            <a:graphicFrameLocks noGrp="1"/>
          </p:cNvGraphicFramePr>
          <p:nvPr>
            <p:extLst>
              <p:ext uri="{D42A27DB-BD31-4B8C-83A1-F6EECF244321}">
                <p14:modId xmlns:p14="http://schemas.microsoft.com/office/powerpoint/2010/main" val="350446047"/>
              </p:ext>
            </p:extLst>
          </p:nvPr>
        </p:nvGraphicFramePr>
        <p:xfrm>
          <a:off x="888656" y="1976307"/>
          <a:ext cx="10465143" cy="4383303"/>
        </p:xfrm>
        <a:graphic>
          <a:graphicData uri="http://schemas.openxmlformats.org/drawingml/2006/table">
            <a:tbl>
              <a:tblPr>
                <a:tableStyleId>{5C22544A-7EE6-4342-B048-85BDC9FD1C3A}</a:tableStyleId>
              </a:tblPr>
              <a:tblGrid>
                <a:gridCol w="1465120">
                  <a:extLst>
                    <a:ext uri="{9D8B030D-6E8A-4147-A177-3AD203B41FA5}">
                      <a16:colId xmlns:a16="http://schemas.microsoft.com/office/drawing/2014/main" val="20000"/>
                    </a:ext>
                  </a:extLst>
                </a:gridCol>
                <a:gridCol w="2511635">
                  <a:extLst>
                    <a:ext uri="{9D8B030D-6E8A-4147-A177-3AD203B41FA5}">
                      <a16:colId xmlns:a16="http://schemas.microsoft.com/office/drawing/2014/main" val="20001"/>
                    </a:ext>
                  </a:extLst>
                </a:gridCol>
                <a:gridCol w="3385782">
                  <a:extLst>
                    <a:ext uri="{9D8B030D-6E8A-4147-A177-3AD203B41FA5}">
                      <a16:colId xmlns:a16="http://schemas.microsoft.com/office/drawing/2014/main" val="20002"/>
                    </a:ext>
                  </a:extLst>
                </a:gridCol>
                <a:gridCol w="3102606">
                  <a:extLst>
                    <a:ext uri="{9D8B030D-6E8A-4147-A177-3AD203B41FA5}">
                      <a16:colId xmlns:a16="http://schemas.microsoft.com/office/drawing/2014/main" val="20003"/>
                    </a:ext>
                  </a:extLst>
                </a:gridCol>
              </a:tblGrid>
              <a:tr h="321851">
                <a:tc>
                  <a:txBody>
                    <a:bodyPr/>
                    <a:lstStyle/>
                    <a:p>
                      <a:pPr algn="l" fontAlgn="ctr"/>
                      <a:r>
                        <a:rPr lang="en-GB" sz="1600" b="1" u="none" strike="noStrike" dirty="0">
                          <a:effectLst/>
                        </a:rPr>
                        <a:t> </a:t>
                      </a:r>
                      <a:endParaRPr lang="en-GB" sz="16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b="1" u="sng" strike="noStrike" dirty="0">
                          <a:effectLst/>
                        </a:rPr>
                        <a:t>United States</a:t>
                      </a:r>
                      <a:endParaRPr lang="en-GB" sz="16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b="1" u="sng" strike="noStrike" dirty="0">
                          <a:effectLst/>
                        </a:rPr>
                        <a:t>Japan</a:t>
                      </a:r>
                      <a:endParaRPr lang="en-GB" sz="1600" b="1" i="0" u="sng"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b="1" u="sng" strike="noStrike" dirty="0">
                          <a:effectLst/>
                        </a:rPr>
                        <a:t>EU</a:t>
                      </a:r>
                      <a:endParaRPr lang="en-GB" sz="1600" b="1" i="0" u="sng"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321851">
                <a:tc>
                  <a:txBody>
                    <a:bodyPr/>
                    <a:lstStyle/>
                    <a:p>
                      <a:pPr algn="l" fontAlgn="ctr"/>
                      <a:r>
                        <a:rPr lang="en-GB" sz="1600" b="1" u="none" strike="noStrike" dirty="0">
                          <a:effectLst/>
                        </a:rPr>
                        <a:t>Legislation</a:t>
                      </a:r>
                      <a:endParaRPr lang="en-GB" sz="16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35 U.S.C §  271(c)</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Article 101 of  Patent Act of Japan</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dirty="0">
                          <a:effectLst/>
                        </a:rPr>
                        <a:t>UPCA Art 26, national law</a:t>
                      </a:r>
                      <a:endParaRPr lang="en-GB" sz="16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1"/>
                  </a:ext>
                </a:extLst>
              </a:tr>
              <a:tr h="628376">
                <a:tc>
                  <a:txBody>
                    <a:bodyPr/>
                    <a:lstStyle/>
                    <a:p>
                      <a:pPr algn="l" fontAlgn="ctr"/>
                      <a:r>
                        <a:rPr lang="en-GB" sz="1600" b="1" u="none" strike="noStrike" dirty="0">
                          <a:effectLst/>
                        </a:rPr>
                        <a:t>Infringing Articles</a:t>
                      </a:r>
                      <a:endParaRPr lang="en-GB" sz="16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Exclusive articles</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dirty="0">
                          <a:effectLst/>
                        </a:rPr>
                        <a:t>Exclusive articles and non-widely distributed,  non-exclusive  articles</a:t>
                      </a:r>
                      <a:endParaRPr lang="en-GB" sz="16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Means relating to an essential element of the invention</a:t>
                      </a:r>
                      <a:endParaRPr lang="en-GB" sz="16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2"/>
                  </a:ext>
                </a:extLst>
              </a:tr>
              <a:tr h="628376">
                <a:tc>
                  <a:txBody>
                    <a:bodyPr/>
                    <a:lstStyle/>
                    <a:p>
                      <a:pPr algn="l" fontAlgn="ctr"/>
                      <a:r>
                        <a:rPr lang="en-GB" sz="1600" b="1" u="none" strike="noStrike" dirty="0">
                          <a:effectLst/>
                        </a:rPr>
                        <a:t>Acts of infringement</a:t>
                      </a:r>
                      <a:endParaRPr lang="en-GB" sz="16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Offers to sell or sells, or imports</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Producing, assigning, etc., importing or offering for assignment, etc.</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Offering or supplying</a:t>
                      </a:r>
                      <a:endParaRPr lang="en-GB" sz="16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3"/>
                  </a:ext>
                </a:extLst>
              </a:tr>
              <a:tr h="1547949">
                <a:tc>
                  <a:txBody>
                    <a:bodyPr/>
                    <a:lstStyle/>
                    <a:p>
                      <a:pPr algn="l" fontAlgn="ctr"/>
                      <a:r>
                        <a:rPr lang="en-GB" sz="1600" b="1" u="none" strike="noStrike" dirty="0">
                          <a:effectLst/>
                        </a:rPr>
                        <a:t>Knowledge and  intent to infringe</a:t>
                      </a:r>
                      <a:endParaRPr lang="en-GB" sz="16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dirty="0">
                          <a:effectLst/>
                        </a:rPr>
                        <a:t>Knowledge that the combination  for which his  component was especially designed was both patented and infringing</a:t>
                      </a:r>
                      <a:endParaRPr lang="en-GB" sz="16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dirty="0">
                          <a:effectLst/>
                        </a:rPr>
                        <a:t>Not required for exclusive  articles; for non-widely distributed,  non-exclusive articles,  “knowing that the invention is a patented invention and that the articles are to be used for employing the invention”</a:t>
                      </a:r>
                      <a:endParaRPr lang="en-GB" sz="16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Knowledge of  or it is obvious from the circumstances that such means are suitable and intended for the use of the invention</a:t>
                      </a:r>
                      <a:endParaRPr lang="en-GB" sz="16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4"/>
                  </a:ext>
                </a:extLst>
              </a:tr>
              <a:tr h="934900">
                <a:tc>
                  <a:txBody>
                    <a:bodyPr/>
                    <a:lstStyle/>
                    <a:p>
                      <a:pPr algn="l" fontAlgn="ctr"/>
                      <a:r>
                        <a:rPr lang="en-GB" sz="1600" b="1" u="none" strike="noStrike" dirty="0">
                          <a:effectLst/>
                        </a:rPr>
                        <a:t>Direct  Infringement is Required?</a:t>
                      </a:r>
                      <a:endParaRPr lang="en-GB" sz="16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Yes</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a:effectLst/>
                        </a:rPr>
                        <a:t>No</a:t>
                      </a:r>
                      <a:endParaRPr lang="en-GB" sz="16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1600" u="none" strike="noStrike" dirty="0">
                          <a:effectLst/>
                        </a:rPr>
                        <a:t>No</a:t>
                      </a:r>
                      <a:endParaRPr lang="en-GB" sz="16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9585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Private end-user in indirect infringement</a:t>
            </a:r>
          </a:p>
        </p:txBody>
      </p:sp>
      <p:sp>
        <p:nvSpPr>
          <p:cNvPr id="3" name="Content Placeholder 2"/>
          <p:cNvSpPr>
            <a:spLocks noGrp="1"/>
          </p:cNvSpPr>
          <p:nvPr>
            <p:ph idx="1"/>
          </p:nvPr>
        </p:nvSpPr>
        <p:spPr/>
        <p:txBody>
          <a:bodyPr/>
          <a:lstStyle/>
          <a:p>
            <a:pPr marL="0" indent="0">
              <a:buNone/>
            </a:pPr>
            <a:r>
              <a:rPr lang="en-GB" b="1" dirty="0"/>
              <a:t>Europe UPCA, Community Patent Agreement Article 26 </a:t>
            </a:r>
            <a:r>
              <a:rPr lang="en-GB" b="1" dirty="0">
                <a:solidFill>
                  <a:srgbClr val="FF0000"/>
                </a:solidFill>
              </a:rPr>
              <a:t>(neither in force)</a:t>
            </a:r>
          </a:p>
          <a:p>
            <a:pPr marL="0" indent="0">
              <a:buNone/>
            </a:pPr>
            <a:r>
              <a:rPr lang="en-GB" b="1" dirty="0"/>
              <a:t>…</a:t>
            </a:r>
          </a:p>
          <a:p>
            <a:pPr marL="0" indent="0">
              <a:buNone/>
            </a:pPr>
            <a:r>
              <a:rPr lang="en-GB" i="1" dirty="0"/>
              <a:t>(3) Persons performing the acts referred to in Article 27(a) to (e) shall not be considered to be parties entitled to exploit the invention within the meaning of paragraph 1.</a:t>
            </a:r>
          </a:p>
        </p:txBody>
      </p:sp>
    </p:spTree>
    <p:extLst>
      <p:ext uri="{BB962C8B-B14F-4D97-AF65-F5344CB8AC3E}">
        <p14:creationId xmlns:p14="http://schemas.microsoft.com/office/powerpoint/2010/main" val="3833410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“Instructions” </a:t>
            </a:r>
            <a:r>
              <a:rPr lang="en-GB" b="1" i="1" dirty="0"/>
              <a:t>per se </a:t>
            </a:r>
            <a:r>
              <a:rPr lang="en-GB" b="1" dirty="0"/>
              <a:t>for indirect infringement</a:t>
            </a:r>
          </a:p>
        </p:txBody>
      </p:sp>
      <p:sp>
        <p:nvSpPr>
          <p:cNvPr id="3" name="Content Placeholder 2"/>
          <p:cNvSpPr>
            <a:spLocks noGrp="1"/>
          </p:cNvSpPr>
          <p:nvPr>
            <p:ph idx="1"/>
          </p:nvPr>
        </p:nvSpPr>
        <p:spPr/>
        <p:txBody>
          <a:bodyPr>
            <a:normAutofit/>
          </a:bodyPr>
          <a:lstStyle/>
          <a:p>
            <a:r>
              <a:rPr lang="en-GB" dirty="0"/>
              <a:t>US – instructions </a:t>
            </a:r>
            <a:r>
              <a:rPr lang="en-GB" i="1" dirty="0"/>
              <a:t>per se </a:t>
            </a:r>
            <a:r>
              <a:rPr lang="en-GB" dirty="0"/>
              <a:t>are not an infringing “component”  </a:t>
            </a:r>
          </a:p>
          <a:p>
            <a:pPr lvl="1"/>
            <a:r>
              <a:rPr lang="en-GB" dirty="0"/>
              <a:t>Supplying instructions </a:t>
            </a:r>
            <a:r>
              <a:rPr lang="en-GB" u="sng" dirty="0"/>
              <a:t>together with</a:t>
            </a:r>
            <a:r>
              <a:rPr lang="en-GB" dirty="0"/>
              <a:t> parts may infringe</a:t>
            </a:r>
          </a:p>
          <a:p>
            <a:pPr lvl="1"/>
            <a:r>
              <a:rPr lang="en-GB" i="1" dirty="0"/>
              <a:t>Microsoft Corp. v. AT&amp;T Corp., </a:t>
            </a:r>
            <a:r>
              <a:rPr lang="en-GB" dirty="0"/>
              <a:t>550 U.S. 437 (2007) –software in the abstract (</a:t>
            </a:r>
            <a:r>
              <a:rPr lang="en-GB" u="sng" dirty="0"/>
              <a:t>not</a:t>
            </a:r>
            <a:r>
              <a:rPr lang="en-GB" dirty="0"/>
              <a:t> on a disc) was not a “component” to infringe a product claim; perhaps could only be a “component” if on a physical medium – no infringement. </a:t>
            </a:r>
          </a:p>
          <a:p>
            <a:pPr lvl="1"/>
            <a:r>
              <a:rPr lang="en-GB" dirty="0">
                <a:solidFill>
                  <a:srgbClr val="FF0000"/>
                </a:solidFill>
              </a:rPr>
              <a:t>But </a:t>
            </a:r>
            <a:r>
              <a:rPr lang="en-GB" dirty="0"/>
              <a:t>Federal Circuit may disagree - see </a:t>
            </a:r>
            <a:r>
              <a:rPr lang="en-GB" i="1" dirty="0"/>
              <a:t>Lucent v. Gateway</a:t>
            </a:r>
            <a:r>
              <a:rPr lang="en-GB" dirty="0"/>
              <a:t>, 580 F.3d 1301, 1321 (Fed. Cir. 2009) – it might be “material” to infringe a process claim.</a:t>
            </a:r>
          </a:p>
          <a:p>
            <a:r>
              <a:rPr lang="en-GB" dirty="0"/>
              <a:t>UK/EU – probably the same conclusion:</a:t>
            </a:r>
          </a:p>
          <a:p>
            <a:pPr lvl="1"/>
            <a:r>
              <a:rPr lang="en-GB" i="1" dirty="0"/>
              <a:t>Menashe v William Hill</a:t>
            </a:r>
            <a:r>
              <a:rPr lang="pl-PL" dirty="0"/>
              <a:t> [2003] RPC 31, [2002] EWCA Civ 1702</a:t>
            </a:r>
            <a:r>
              <a:rPr lang="en-GB" dirty="0"/>
              <a:t> – software supplied on a disc was “means” – infringement</a:t>
            </a:r>
          </a:p>
        </p:txBody>
      </p:sp>
    </p:spTree>
    <p:extLst>
      <p:ext uri="{BB962C8B-B14F-4D97-AF65-F5344CB8AC3E}">
        <p14:creationId xmlns:p14="http://schemas.microsoft.com/office/powerpoint/2010/main" val="381959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1255</Words>
  <Application>Microsoft Office PowerPoint</Application>
  <PresentationFormat>Widescreen</PresentationFormat>
  <Paragraphs>113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3D Printing and Patents</vt:lpstr>
      <vt:lpstr>3D Printing – the actors</vt:lpstr>
      <vt:lpstr>Positions of the actors in patent law</vt:lpstr>
      <vt:lpstr>Patent Infringement - Direct</vt:lpstr>
      <vt:lpstr>Private Personal Use outside infringement</vt:lpstr>
      <vt:lpstr>Private Personal Use an exception</vt:lpstr>
      <vt:lpstr>Patent Infringement Statutes – Indirect</vt:lpstr>
      <vt:lpstr>Private end-user in indirect infringement</vt:lpstr>
      <vt:lpstr>“Instructions” per se for indirect infringement</vt:lpstr>
      <vt:lpstr>Design Data files and indirect infringement</vt:lpstr>
      <vt:lpstr>Other tort claims</vt:lpstr>
      <vt:lpstr>Conclusions on the current state of patent law</vt:lpstr>
      <vt:lpstr>Status of ongoing work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Printing and Patents</dc:title>
  <dc:creator>David Musker</dc:creator>
  <cp:lastModifiedBy>Kinga Katus</cp:lastModifiedBy>
  <cp:revision>20</cp:revision>
  <dcterms:created xsi:type="dcterms:W3CDTF">2018-11-04T10:05:31Z</dcterms:created>
  <dcterms:modified xsi:type="dcterms:W3CDTF">2018-11-07T07:36:24Z</dcterms:modified>
</cp:coreProperties>
</file>