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3" r:id="rId3"/>
    <p:sldId id="303" r:id="rId4"/>
    <p:sldId id="304" r:id="rId5"/>
    <p:sldId id="305" r:id="rId6"/>
    <p:sldId id="274" r:id="rId7"/>
    <p:sldId id="306" r:id="rId8"/>
    <p:sldId id="307" r:id="rId9"/>
    <p:sldId id="308" r:id="rId10"/>
    <p:sldId id="309" r:id="rId11"/>
    <p:sldId id="275" r:id="rId12"/>
    <p:sldId id="298" r:id="rId13"/>
    <p:sldId id="289" r:id="rId14"/>
  </p:sldIdLst>
  <p:sldSz cx="9144000" cy="6858000" type="screen4x3"/>
  <p:notesSz cx="6858000" cy="9144000"/>
  <p:defaultTextStyle>
    <a:defPPr>
      <a:defRPr lang="id-ID"/>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169" autoAdjust="0"/>
    <p:restoredTop sz="94608" autoAdjust="0"/>
  </p:normalViewPr>
  <p:slideViewPr>
    <p:cSldViewPr>
      <p:cViewPr varScale="1">
        <p:scale>
          <a:sx n="126" d="100"/>
          <a:sy n="126" d="100"/>
        </p:scale>
        <p:origin x="192" y="776"/>
      </p:cViewPr>
      <p:guideLst>
        <p:guide orient="horz" pos="2160"/>
        <p:guide pos="2880"/>
      </p:guideLst>
    </p:cSldViewPr>
  </p:slideViewPr>
  <p:outlineViewPr>
    <p:cViewPr>
      <p:scale>
        <a:sx n="33" d="100"/>
        <a:sy n="33" d="100"/>
      </p:scale>
      <p:origin x="0" y="1517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2FF2A-D441-114A-969A-0F5197EC58A6}" type="datetimeFigureOut">
              <a:rPr kumimoji="1" lang="zh-CN" altLang="en-US" smtClean="0"/>
              <a:t>2018/11/19</a:t>
            </a:fld>
            <a:endParaRPr kumimoji="1"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zh-CN" altLang="en-US"/>
              <a:t>编辑母版文本样式
第二级
第三级
第四级
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E207DF-3AAE-0D4A-83DE-715CEA440809}" type="slidenum">
              <a:rPr kumimoji="1" lang="zh-CN" altLang="en-US" smtClean="0"/>
              <a:t>‹#›</a:t>
            </a:fld>
            <a:endParaRPr kumimoji="1" lang="zh-CN" altLang="en-US"/>
          </a:p>
        </p:txBody>
      </p:sp>
    </p:spTree>
    <p:extLst>
      <p:ext uri="{BB962C8B-B14F-4D97-AF65-F5344CB8AC3E}">
        <p14:creationId xmlns:p14="http://schemas.microsoft.com/office/powerpoint/2010/main" val="4285092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FEE207DF-3AAE-0D4A-83DE-715CEA440809}" type="slidenum">
              <a:rPr kumimoji="1" lang="zh-CN" altLang="en-US" smtClean="0"/>
              <a:t>5</a:t>
            </a:fld>
            <a:endParaRPr kumimoji="1" lang="zh-CN" altLang="en-US"/>
          </a:p>
        </p:txBody>
      </p:sp>
    </p:spTree>
    <p:extLst>
      <p:ext uri="{BB962C8B-B14F-4D97-AF65-F5344CB8AC3E}">
        <p14:creationId xmlns:p14="http://schemas.microsoft.com/office/powerpoint/2010/main" val="2894648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E8BB556D-0BE7-B94C-BBEE-B973444C65BA}"/>
              </a:ext>
            </a:extLst>
          </p:cNvPr>
          <p:cNvSpPr>
            <a:spLocks noGrp="1"/>
          </p:cNvSpPr>
          <p:nvPr>
            <p:ph type="dt" sz="half" idx="10"/>
          </p:nvPr>
        </p:nvSpPr>
        <p:spPr/>
        <p:txBody>
          <a:bodyPr/>
          <a:lstStyle>
            <a:lvl1pPr>
              <a:defRPr/>
            </a:lvl1pPr>
          </a:lstStyle>
          <a:p>
            <a:pPr>
              <a:defRPr/>
            </a:pPr>
            <a:fld id="{34C357FB-F6B9-B14E-8C29-1BA27E637D54}" type="datetimeFigureOut">
              <a:rPr lang="en-US" altLang="zh-CN"/>
              <a:pPr>
                <a:defRPr/>
              </a:pPr>
              <a:t>11/19/18</a:t>
            </a:fld>
            <a:endParaRPr lang="en-US" altLang="zh-CN"/>
          </a:p>
        </p:txBody>
      </p:sp>
      <p:sp>
        <p:nvSpPr>
          <p:cNvPr id="5" name="Footer Placeholder 4">
            <a:extLst>
              <a:ext uri="{FF2B5EF4-FFF2-40B4-BE49-F238E27FC236}">
                <a16:creationId xmlns:a16="http://schemas.microsoft.com/office/drawing/2014/main" id="{90BD6573-7928-A342-9404-82E81A41052C}"/>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CFEED9AA-ECF7-2B4C-8063-3BD3AB6D413D}"/>
              </a:ext>
            </a:extLst>
          </p:cNvPr>
          <p:cNvSpPr>
            <a:spLocks noGrp="1"/>
          </p:cNvSpPr>
          <p:nvPr>
            <p:ph type="sldNum" sz="quarter" idx="12"/>
          </p:nvPr>
        </p:nvSpPr>
        <p:spPr/>
        <p:txBody>
          <a:bodyPr/>
          <a:lstStyle>
            <a:lvl1pPr>
              <a:defRPr/>
            </a:lvl1pPr>
          </a:lstStyle>
          <a:p>
            <a:pPr>
              <a:defRPr/>
            </a:pPr>
            <a:fld id="{844A1ABD-7D3A-D042-B2B6-7DD9FA473981}" type="slidenum">
              <a:rPr lang="en-US" altLang="zh-CN"/>
              <a:pPr>
                <a:defRPr/>
              </a:pPr>
              <a:t>‹#›</a:t>
            </a:fld>
            <a:endParaRPr lang="en-US" altLang="zh-CN"/>
          </a:p>
        </p:txBody>
      </p:sp>
    </p:spTree>
    <p:extLst>
      <p:ext uri="{BB962C8B-B14F-4D97-AF65-F5344CB8AC3E}">
        <p14:creationId xmlns:p14="http://schemas.microsoft.com/office/powerpoint/2010/main" val="3440608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4CA441-CEA5-E940-A335-40552BAD16C5}"/>
              </a:ext>
            </a:extLst>
          </p:cNvPr>
          <p:cNvSpPr>
            <a:spLocks noGrp="1"/>
          </p:cNvSpPr>
          <p:nvPr>
            <p:ph type="dt" sz="half" idx="10"/>
          </p:nvPr>
        </p:nvSpPr>
        <p:spPr/>
        <p:txBody>
          <a:bodyPr/>
          <a:lstStyle>
            <a:lvl1pPr>
              <a:defRPr/>
            </a:lvl1pPr>
          </a:lstStyle>
          <a:p>
            <a:pPr>
              <a:defRPr/>
            </a:pPr>
            <a:fld id="{0CAD8A96-08AD-6541-88B2-B571A8B0C210}" type="datetimeFigureOut">
              <a:rPr lang="en-US" altLang="zh-CN"/>
              <a:pPr>
                <a:defRPr/>
              </a:pPr>
              <a:t>11/19/18</a:t>
            </a:fld>
            <a:endParaRPr lang="en-US" altLang="zh-CN"/>
          </a:p>
        </p:txBody>
      </p:sp>
      <p:sp>
        <p:nvSpPr>
          <p:cNvPr id="5" name="Footer Placeholder 4">
            <a:extLst>
              <a:ext uri="{FF2B5EF4-FFF2-40B4-BE49-F238E27FC236}">
                <a16:creationId xmlns:a16="http://schemas.microsoft.com/office/drawing/2014/main" id="{35CFE10E-EA6D-C949-9D6E-CB2D7137691E}"/>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87B53603-7C8E-4847-9554-5320B29B6EAF}"/>
              </a:ext>
            </a:extLst>
          </p:cNvPr>
          <p:cNvSpPr>
            <a:spLocks noGrp="1"/>
          </p:cNvSpPr>
          <p:nvPr>
            <p:ph type="sldNum" sz="quarter" idx="12"/>
          </p:nvPr>
        </p:nvSpPr>
        <p:spPr/>
        <p:txBody>
          <a:bodyPr/>
          <a:lstStyle>
            <a:lvl1pPr>
              <a:defRPr/>
            </a:lvl1pPr>
          </a:lstStyle>
          <a:p>
            <a:pPr>
              <a:defRPr/>
            </a:pPr>
            <a:fld id="{1E86C078-F85B-4243-8316-82B7341DF734}" type="slidenum">
              <a:rPr lang="en-US" altLang="zh-CN"/>
              <a:pPr>
                <a:defRPr/>
              </a:pPr>
              <a:t>‹#›</a:t>
            </a:fld>
            <a:endParaRPr lang="en-US" altLang="zh-CN"/>
          </a:p>
        </p:txBody>
      </p:sp>
    </p:spTree>
    <p:extLst>
      <p:ext uri="{BB962C8B-B14F-4D97-AF65-F5344CB8AC3E}">
        <p14:creationId xmlns:p14="http://schemas.microsoft.com/office/powerpoint/2010/main" val="840685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080F04-BE5B-3B44-AEAC-BC355CAB6EC7}"/>
              </a:ext>
            </a:extLst>
          </p:cNvPr>
          <p:cNvSpPr>
            <a:spLocks noGrp="1"/>
          </p:cNvSpPr>
          <p:nvPr>
            <p:ph type="dt" sz="half" idx="10"/>
          </p:nvPr>
        </p:nvSpPr>
        <p:spPr/>
        <p:txBody>
          <a:bodyPr/>
          <a:lstStyle>
            <a:lvl1pPr>
              <a:defRPr/>
            </a:lvl1pPr>
          </a:lstStyle>
          <a:p>
            <a:pPr>
              <a:defRPr/>
            </a:pPr>
            <a:fld id="{5F63E663-208F-7244-BA23-5B0E12E3CF55}" type="datetimeFigureOut">
              <a:rPr lang="en-US" altLang="zh-CN"/>
              <a:pPr>
                <a:defRPr/>
              </a:pPr>
              <a:t>11/19/18</a:t>
            </a:fld>
            <a:endParaRPr lang="en-US" altLang="zh-CN"/>
          </a:p>
        </p:txBody>
      </p:sp>
      <p:sp>
        <p:nvSpPr>
          <p:cNvPr id="5" name="Footer Placeholder 4">
            <a:extLst>
              <a:ext uri="{FF2B5EF4-FFF2-40B4-BE49-F238E27FC236}">
                <a16:creationId xmlns:a16="http://schemas.microsoft.com/office/drawing/2014/main" id="{755CEE2B-0D51-9547-89A4-849D53DB02F3}"/>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A44F3433-7859-CE49-B90D-013752857926}"/>
              </a:ext>
            </a:extLst>
          </p:cNvPr>
          <p:cNvSpPr>
            <a:spLocks noGrp="1"/>
          </p:cNvSpPr>
          <p:nvPr>
            <p:ph type="sldNum" sz="quarter" idx="12"/>
          </p:nvPr>
        </p:nvSpPr>
        <p:spPr/>
        <p:txBody>
          <a:bodyPr/>
          <a:lstStyle>
            <a:lvl1pPr>
              <a:defRPr/>
            </a:lvl1pPr>
          </a:lstStyle>
          <a:p>
            <a:pPr>
              <a:defRPr/>
            </a:pPr>
            <a:fld id="{AD3A68FB-59AD-024A-8937-2FFDCD15A585}" type="slidenum">
              <a:rPr lang="en-US" altLang="zh-CN"/>
              <a:pPr>
                <a:defRPr/>
              </a:pPr>
              <a:t>‹#›</a:t>
            </a:fld>
            <a:endParaRPr lang="en-US" altLang="zh-CN"/>
          </a:p>
        </p:txBody>
      </p:sp>
    </p:spTree>
    <p:extLst>
      <p:ext uri="{BB962C8B-B14F-4D97-AF65-F5344CB8AC3E}">
        <p14:creationId xmlns:p14="http://schemas.microsoft.com/office/powerpoint/2010/main" val="225425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AAF853-FD87-354D-8326-5D354A71EBBB}"/>
              </a:ext>
            </a:extLst>
          </p:cNvPr>
          <p:cNvSpPr>
            <a:spLocks noGrp="1"/>
          </p:cNvSpPr>
          <p:nvPr>
            <p:ph type="dt" sz="half" idx="10"/>
          </p:nvPr>
        </p:nvSpPr>
        <p:spPr/>
        <p:txBody>
          <a:bodyPr/>
          <a:lstStyle>
            <a:lvl1pPr>
              <a:defRPr/>
            </a:lvl1pPr>
          </a:lstStyle>
          <a:p>
            <a:pPr>
              <a:defRPr/>
            </a:pPr>
            <a:fld id="{E51BC0BB-92BC-114E-87AE-24E431519E1D}" type="datetimeFigureOut">
              <a:rPr lang="en-US" altLang="zh-CN"/>
              <a:pPr>
                <a:defRPr/>
              </a:pPr>
              <a:t>11/19/18</a:t>
            </a:fld>
            <a:endParaRPr lang="en-US" altLang="zh-CN"/>
          </a:p>
        </p:txBody>
      </p:sp>
      <p:sp>
        <p:nvSpPr>
          <p:cNvPr id="5" name="Footer Placeholder 4">
            <a:extLst>
              <a:ext uri="{FF2B5EF4-FFF2-40B4-BE49-F238E27FC236}">
                <a16:creationId xmlns:a16="http://schemas.microsoft.com/office/drawing/2014/main" id="{2FCA37B3-3D65-8941-8539-ADCCDD060330}"/>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6CF47263-22AD-FE49-B025-C605E54658BD}"/>
              </a:ext>
            </a:extLst>
          </p:cNvPr>
          <p:cNvSpPr>
            <a:spLocks noGrp="1"/>
          </p:cNvSpPr>
          <p:nvPr>
            <p:ph type="sldNum" sz="quarter" idx="12"/>
          </p:nvPr>
        </p:nvSpPr>
        <p:spPr/>
        <p:txBody>
          <a:bodyPr/>
          <a:lstStyle>
            <a:lvl1pPr>
              <a:defRPr/>
            </a:lvl1pPr>
          </a:lstStyle>
          <a:p>
            <a:pPr>
              <a:defRPr/>
            </a:pPr>
            <a:fld id="{C6C350D6-945A-AC46-B476-21EA365EE2B0}" type="slidenum">
              <a:rPr lang="en-US" altLang="zh-CN"/>
              <a:pPr>
                <a:defRPr/>
              </a:pPr>
              <a:t>‹#›</a:t>
            </a:fld>
            <a:endParaRPr lang="en-US" altLang="zh-CN"/>
          </a:p>
        </p:txBody>
      </p:sp>
    </p:spTree>
    <p:extLst>
      <p:ext uri="{BB962C8B-B14F-4D97-AF65-F5344CB8AC3E}">
        <p14:creationId xmlns:p14="http://schemas.microsoft.com/office/powerpoint/2010/main" val="105423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96471F-0F65-E248-9E0A-F824D71DC68B}"/>
              </a:ext>
            </a:extLst>
          </p:cNvPr>
          <p:cNvSpPr>
            <a:spLocks noGrp="1"/>
          </p:cNvSpPr>
          <p:nvPr>
            <p:ph type="dt" sz="half" idx="10"/>
          </p:nvPr>
        </p:nvSpPr>
        <p:spPr/>
        <p:txBody>
          <a:bodyPr/>
          <a:lstStyle>
            <a:lvl1pPr>
              <a:defRPr/>
            </a:lvl1pPr>
          </a:lstStyle>
          <a:p>
            <a:pPr>
              <a:defRPr/>
            </a:pPr>
            <a:fld id="{4D37167E-5EF4-8045-874A-A4D1FC88FBBC}" type="datetimeFigureOut">
              <a:rPr lang="en-US" altLang="zh-CN"/>
              <a:pPr>
                <a:defRPr/>
              </a:pPr>
              <a:t>11/19/18</a:t>
            </a:fld>
            <a:endParaRPr lang="en-US" altLang="zh-CN"/>
          </a:p>
        </p:txBody>
      </p:sp>
      <p:sp>
        <p:nvSpPr>
          <p:cNvPr id="5" name="Footer Placeholder 4">
            <a:extLst>
              <a:ext uri="{FF2B5EF4-FFF2-40B4-BE49-F238E27FC236}">
                <a16:creationId xmlns:a16="http://schemas.microsoft.com/office/drawing/2014/main" id="{C48FA087-D85E-1C4D-9674-13354B8CD6A2}"/>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13AFB209-D6C9-FA43-851B-76153469A0FB}"/>
              </a:ext>
            </a:extLst>
          </p:cNvPr>
          <p:cNvSpPr>
            <a:spLocks noGrp="1"/>
          </p:cNvSpPr>
          <p:nvPr>
            <p:ph type="sldNum" sz="quarter" idx="12"/>
          </p:nvPr>
        </p:nvSpPr>
        <p:spPr/>
        <p:txBody>
          <a:bodyPr/>
          <a:lstStyle>
            <a:lvl1pPr>
              <a:defRPr/>
            </a:lvl1pPr>
          </a:lstStyle>
          <a:p>
            <a:pPr>
              <a:defRPr/>
            </a:pPr>
            <a:fld id="{3EC85689-7893-1148-A149-13FA65B93DA4}" type="slidenum">
              <a:rPr lang="en-US" altLang="zh-CN"/>
              <a:pPr>
                <a:defRPr/>
              </a:pPr>
              <a:t>‹#›</a:t>
            </a:fld>
            <a:endParaRPr lang="en-US" altLang="zh-CN"/>
          </a:p>
        </p:txBody>
      </p:sp>
    </p:spTree>
    <p:extLst>
      <p:ext uri="{BB962C8B-B14F-4D97-AF65-F5344CB8AC3E}">
        <p14:creationId xmlns:p14="http://schemas.microsoft.com/office/powerpoint/2010/main" val="366365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ED48556-422D-D44D-B807-455A8FD12F81}"/>
              </a:ext>
            </a:extLst>
          </p:cNvPr>
          <p:cNvSpPr>
            <a:spLocks noGrp="1"/>
          </p:cNvSpPr>
          <p:nvPr>
            <p:ph type="dt" sz="half" idx="10"/>
          </p:nvPr>
        </p:nvSpPr>
        <p:spPr/>
        <p:txBody>
          <a:bodyPr/>
          <a:lstStyle>
            <a:lvl1pPr>
              <a:defRPr/>
            </a:lvl1pPr>
          </a:lstStyle>
          <a:p>
            <a:pPr>
              <a:defRPr/>
            </a:pPr>
            <a:fld id="{EAAC15C5-2595-594E-91AC-4BB04811780D}" type="datetimeFigureOut">
              <a:rPr lang="en-US" altLang="zh-CN"/>
              <a:pPr>
                <a:defRPr/>
              </a:pPr>
              <a:t>11/19/18</a:t>
            </a:fld>
            <a:endParaRPr lang="en-US" altLang="zh-CN"/>
          </a:p>
        </p:txBody>
      </p:sp>
      <p:sp>
        <p:nvSpPr>
          <p:cNvPr id="6" name="Footer Placeholder 4">
            <a:extLst>
              <a:ext uri="{FF2B5EF4-FFF2-40B4-BE49-F238E27FC236}">
                <a16:creationId xmlns:a16="http://schemas.microsoft.com/office/drawing/2014/main" id="{33F26B2A-82C5-554E-863D-B40EA6699D48}"/>
              </a:ext>
            </a:extLst>
          </p:cNvPr>
          <p:cNvSpPr>
            <a:spLocks noGrp="1"/>
          </p:cNvSpPr>
          <p:nvPr>
            <p:ph type="ftr" sz="quarter" idx="11"/>
          </p:nvPr>
        </p:nvSpPr>
        <p:spPr/>
        <p:txBody>
          <a:bodyPr/>
          <a:lstStyle>
            <a:lvl1pPr>
              <a:defRPr/>
            </a:lvl1pPr>
          </a:lstStyle>
          <a:p>
            <a:pPr>
              <a:defRPr/>
            </a:pPr>
            <a:endParaRPr lang="en-US" altLang="zh-CN"/>
          </a:p>
        </p:txBody>
      </p:sp>
      <p:sp>
        <p:nvSpPr>
          <p:cNvPr id="7" name="Slide Number Placeholder 5">
            <a:extLst>
              <a:ext uri="{FF2B5EF4-FFF2-40B4-BE49-F238E27FC236}">
                <a16:creationId xmlns:a16="http://schemas.microsoft.com/office/drawing/2014/main" id="{C43AA41E-8AF7-5F4E-B7E4-82DDEAD0A070}"/>
              </a:ext>
            </a:extLst>
          </p:cNvPr>
          <p:cNvSpPr>
            <a:spLocks noGrp="1"/>
          </p:cNvSpPr>
          <p:nvPr>
            <p:ph type="sldNum" sz="quarter" idx="12"/>
          </p:nvPr>
        </p:nvSpPr>
        <p:spPr/>
        <p:txBody>
          <a:bodyPr/>
          <a:lstStyle>
            <a:lvl1pPr>
              <a:defRPr/>
            </a:lvl1pPr>
          </a:lstStyle>
          <a:p>
            <a:pPr>
              <a:defRPr/>
            </a:pPr>
            <a:fld id="{B7DFE76F-BBF0-D842-853C-06F1203DBC25}" type="slidenum">
              <a:rPr lang="en-US" altLang="zh-CN"/>
              <a:pPr>
                <a:defRPr/>
              </a:pPr>
              <a:t>‹#›</a:t>
            </a:fld>
            <a:endParaRPr lang="en-US" altLang="zh-CN"/>
          </a:p>
        </p:txBody>
      </p:sp>
    </p:spTree>
    <p:extLst>
      <p:ext uri="{BB962C8B-B14F-4D97-AF65-F5344CB8AC3E}">
        <p14:creationId xmlns:p14="http://schemas.microsoft.com/office/powerpoint/2010/main" val="2077108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276B4DF-2750-6649-9CB8-7C249AEA5B70}"/>
              </a:ext>
            </a:extLst>
          </p:cNvPr>
          <p:cNvSpPr>
            <a:spLocks noGrp="1"/>
          </p:cNvSpPr>
          <p:nvPr>
            <p:ph type="dt" sz="half" idx="10"/>
          </p:nvPr>
        </p:nvSpPr>
        <p:spPr/>
        <p:txBody>
          <a:bodyPr/>
          <a:lstStyle>
            <a:lvl1pPr>
              <a:defRPr/>
            </a:lvl1pPr>
          </a:lstStyle>
          <a:p>
            <a:pPr>
              <a:defRPr/>
            </a:pPr>
            <a:fld id="{B83AA701-AE31-E54D-95E9-ABA39EE5FAB9}" type="datetimeFigureOut">
              <a:rPr lang="en-US" altLang="zh-CN"/>
              <a:pPr>
                <a:defRPr/>
              </a:pPr>
              <a:t>11/19/18</a:t>
            </a:fld>
            <a:endParaRPr lang="en-US" altLang="zh-CN"/>
          </a:p>
        </p:txBody>
      </p:sp>
      <p:sp>
        <p:nvSpPr>
          <p:cNvPr id="8" name="Footer Placeholder 4">
            <a:extLst>
              <a:ext uri="{FF2B5EF4-FFF2-40B4-BE49-F238E27FC236}">
                <a16:creationId xmlns:a16="http://schemas.microsoft.com/office/drawing/2014/main" id="{FA14A267-7080-4649-B9F2-B2F589BC309B}"/>
              </a:ext>
            </a:extLst>
          </p:cNvPr>
          <p:cNvSpPr>
            <a:spLocks noGrp="1"/>
          </p:cNvSpPr>
          <p:nvPr>
            <p:ph type="ftr" sz="quarter" idx="11"/>
          </p:nvPr>
        </p:nvSpPr>
        <p:spPr/>
        <p:txBody>
          <a:bodyPr/>
          <a:lstStyle>
            <a:lvl1pPr>
              <a:defRPr/>
            </a:lvl1pPr>
          </a:lstStyle>
          <a:p>
            <a:pPr>
              <a:defRPr/>
            </a:pPr>
            <a:endParaRPr lang="en-US" altLang="zh-CN"/>
          </a:p>
        </p:txBody>
      </p:sp>
      <p:sp>
        <p:nvSpPr>
          <p:cNvPr id="9" name="Slide Number Placeholder 5">
            <a:extLst>
              <a:ext uri="{FF2B5EF4-FFF2-40B4-BE49-F238E27FC236}">
                <a16:creationId xmlns:a16="http://schemas.microsoft.com/office/drawing/2014/main" id="{D7AC65C6-51D0-504A-9FD4-B11661744FEF}"/>
              </a:ext>
            </a:extLst>
          </p:cNvPr>
          <p:cNvSpPr>
            <a:spLocks noGrp="1"/>
          </p:cNvSpPr>
          <p:nvPr>
            <p:ph type="sldNum" sz="quarter" idx="12"/>
          </p:nvPr>
        </p:nvSpPr>
        <p:spPr/>
        <p:txBody>
          <a:bodyPr/>
          <a:lstStyle>
            <a:lvl1pPr>
              <a:defRPr/>
            </a:lvl1pPr>
          </a:lstStyle>
          <a:p>
            <a:pPr>
              <a:defRPr/>
            </a:pPr>
            <a:fld id="{B5B226F7-82A0-2941-AB4C-8065B5A3C3F8}" type="slidenum">
              <a:rPr lang="en-US" altLang="zh-CN"/>
              <a:pPr>
                <a:defRPr/>
              </a:pPr>
              <a:t>‹#›</a:t>
            </a:fld>
            <a:endParaRPr lang="en-US" altLang="zh-CN"/>
          </a:p>
        </p:txBody>
      </p:sp>
    </p:spTree>
    <p:extLst>
      <p:ext uri="{BB962C8B-B14F-4D97-AF65-F5344CB8AC3E}">
        <p14:creationId xmlns:p14="http://schemas.microsoft.com/office/powerpoint/2010/main" val="396630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0050E9E-9E30-9F44-9777-68B054A8306A}"/>
              </a:ext>
            </a:extLst>
          </p:cNvPr>
          <p:cNvSpPr>
            <a:spLocks noGrp="1"/>
          </p:cNvSpPr>
          <p:nvPr>
            <p:ph type="dt" sz="half" idx="10"/>
          </p:nvPr>
        </p:nvSpPr>
        <p:spPr/>
        <p:txBody>
          <a:bodyPr/>
          <a:lstStyle>
            <a:lvl1pPr>
              <a:defRPr/>
            </a:lvl1pPr>
          </a:lstStyle>
          <a:p>
            <a:pPr>
              <a:defRPr/>
            </a:pPr>
            <a:fld id="{C2FAC23C-B7C5-8744-BE42-D024CA2107F4}" type="datetimeFigureOut">
              <a:rPr lang="en-US" altLang="zh-CN"/>
              <a:pPr>
                <a:defRPr/>
              </a:pPr>
              <a:t>11/19/18</a:t>
            </a:fld>
            <a:endParaRPr lang="en-US" altLang="zh-CN"/>
          </a:p>
        </p:txBody>
      </p:sp>
      <p:sp>
        <p:nvSpPr>
          <p:cNvPr id="4" name="Footer Placeholder 4">
            <a:extLst>
              <a:ext uri="{FF2B5EF4-FFF2-40B4-BE49-F238E27FC236}">
                <a16:creationId xmlns:a16="http://schemas.microsoft.com/office/drawing/2014/main" id="{E2CB46D3-E748-4849-AA4A-263F17D6FFC2}"/>
              </a:ext>
            </a:extLst>
          </p:cNvPr>
          <p:cNvSpPr>
            <a:spLocks noGrp="1"/>
          </p:cNvSpPr>
          <p:nvPr>
            <p:ph type="ftr" sz="quarter" idx="11"/>
          </p:nvPr>
        </p:nvSpPr>
        <p:spPr/>
        <p:txBody>
          <a:bodyPr/>
          <a:lstStyle>
            <a:lvl1pPr>
              <a:defRPr/>
            </a:lvl1pPr>
          </a:lstStyle>
          <a:p>
            <a:pPr>
              <a:defRPr/>
            </a:pPr>
            <a:endParaRPr lang="en-US" altLang="zh-CN"/>
          </a:p>
        </p:txBody>
      </p:sp>
      <p:sp>
        <p:nvSpPr>
          <p:cNvPr id="5" name="Slide Number Placeholder 5">
            <a:extLst>
              <a:ext uri="{FF2B5EF4-FFF2-40B4-BE49-F238E27FC236}">
                <a16:creationId xmlns:a16="http://schemas.microsoft.com/office/drawing/2014/main" id="{B2237929-9E96-D842-B533-19CF81394744}"/>
              </a:ext>
            </a:extLst>
          </p:cNvPr>
          <p:cNvSpPr>
            <a:spLocks noGrp="1"/>
          </p:cNvSpPr>
          <p:nvPr>
            <p:ph type="sldNum" sz="quarter" idx="12"/>
          </p:nvPr>
        </p:nvSpPr>
        <p:spPr/>
        <p:txBody>
          <a:bodyPr/>
          <a:lstStyle>
            <a:lvl1pPr>
              <a:defRPr/>
            </a:lvl1pPr>
          </a:lstStyle>
          <a:p>
            <a:pPr>
              <a:defRPr/>
            </a:pPr>
            <a:fld id="{A6B3E914-BD15-9047-9015-D7F39F1F8E22}" type="slidenum">
              <a:rPr lang="en-US" altLang="zh-CN"/>
              <a:pPr>
                <a:defRPr/>
              </a:pPr>
              <a:t>‹#›</a:t>
            </a:fld>
            <a:endParaRPr lang="en-US" altLang="zh-CN"/>
          </a:p>
        </p:txBody>
      </p:sp>
    </p:spTree>
    <p:extLst>
      <p:ext uri="{BB962C8B-B14F-4D97-AF65-F5344CB8AC3E}">
        <p14:creationId xmlns:p14="http://schemas.microsoft.com/office/powerpoint/2010/main" val="1375325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E1B961E-C6D4-5147-A604-84582F0DE833}"/>
              </a:ext>
            </a:extLst>
          </p:cNvPr>
          <p:cNvSpPr>
            <a:spLocks noGrp="1"/>
          </p:cNvSpPr>
          <p:nvPr>
            <p:ph type="dt" sz="half" idx="10"/>
          </p:nvPr>
        </p:nvSpPr>
        <p:spPr/>
        <p:txBody>
          <a:bodyPr/>
          <a:lstStyle>
            <a:lvl1pPr>
              <a:defRPr/>
            </a:lvl1pPr>
          </a:lstStyle>
          <a:p>
            <a:pPr>
              <a:defRPr/>
            </a:pPr>
            <a:fld id="{B021750F-1C53-A74B-9DF0-8BB43B8C05C4}" type="datetimeFigureOut">
              <a:rPr lang="en-US" altLang="zh-CN"/>
              <a:pPr>
                <a:defRPr/>
              </a:pPr>
              <a:t>11/19/18</a:t>
            </a:fld>
            <a:endParaRPr lang="en-US" altLang="zh-CN"/>
          </a:p>
        </p:txBody>
      </p:sp>
      <p:sp>
        <p:nvSpPr>
          <p:cNvPr id="3" name="Footer Placeholder 4">
            <a:extLst>
              <a:ext uri="{FF2B5EF4-FFF2-40B4-BE49-F238E27FC236}">
                <a16:creationId xmlns:a16="http://schemas.microsoft.com/office/drawing/2014/main" id="{9C1CF283-C012-9744-9AF5-94517540A006}"/>
              </a:ext>
            </a:extLst>
          </p:cNvPr>
          <p:cNvSpPr>
            <a:spLocks noGrp="1"/>
          </p:cNvSpPr>
          <p:nvPr>
            <p:ph type="ftr" sz="quarter" idx="11"/>
          </p:nvPr>
        </p:nvSpPr>
        <p:spPr/>
        <p:txBody>
          <a:bodyPr/>
          <a:lstStyle>
            <a:lvl1pPr>
              <a:defRPr/>
            </a:lvl1pPr>
          </a:lstStyle>
          <a:p>
            <a:pPr>
              <a:defRPr/>
            </a:pPr>
            <a:endParaRPr lang="en-US" altLang="zh-CN"/>
          </a:p>
        </p:txBody>
      </p:sp>
      <p:sp>
        <p:nvSpPr>
          <p:cNvPr id="4" name="Slide Number Placeholder 5">
            <a:extLst>
              <a:ext uri="{FF2B5EF4-FFF2-40B4-BE49-F238E27FC236}">
                <a16:creationId xmlns:a16="http://schemas.microsoft.com/office/drawing/2014/main" id="{3E1B0555-94C1-3341-89D1-7D69DF096457}"/>
              </a:ext>
            </a:extLst>
          </p:cNvPr>
          <p:cNvSpPr>
            <a:spLocks noGrp="1"/>
          </p:cNvSpPr>
          <p:nvPr>
            <p:ph type="sldNum" sz="quarter" idx="12"/>
          </p:nvPr>
        </p:nvSpPr>
        <p:spPr/>
        <p:txBody>
          <a:bodyPr/>
          <a:lstStyle>
            <a:lvl1pPr>
              <a:defRPr/>
            </a:lvl1pPr>
          </a:lstStyle>
          <a:p>
            <a:pPr>
              <a:defRPr/>
            </a:pPr>
            <a:fld id="{29823B50-0249-E541-BC85-1A1921EC8DDD}" type="slidenum">
              <a:rPr lang="en-US" altLang="zh-CN"/>
              <a:pPr>
                <a:defRPr/>
              </a:pPr>
              <a:t>‹#›</a:t>
            </a:fld>
            <a:endParaRPr lang="en-US" altLang="zh-CN"/>
          </a:p>
        </p:txBody>
      </p:sp>
    </p:spTree>
    <p:extLst>
      <p:ext uri="{BB962C8B-B14F-4D97-AF65-F5344CB8AC3E}">
        <p14:creationId xmlns:p14="http://schemas.microsoft.com/office/powerpoint/2010/main" val="1785849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1FC93A2-1776-5D4A-B892-F119F37ADC68}"/>
              </a:ext>
            </a:extLst>
          </p:cNvPr>
          <p:cNvSpPr>
            <a:spLocks noGrp="1"/>
          </p:cNvSpPr>
          <p:nvPr>
            <p:ph type="dt" sz="half" idx="10"/>
          </p:nvPr>
        </p:nvSpPr>
        <p:spPr/>
        <p:txBody>
          <a:bodyPr/>
          <a:lstStyle>
            <a:lvl1pPr>
              <a:defRPr/>
            </a:lvl1pPr>
          </a:lstStyle>
          <a:p>
            <a:pPr>
              <a:defRPr/>
            </a:pPr>
            <a:fld id="{5FE4AAE8-1A30-2247-89A9-B44AAD26F808}" type="datetimeFigureOut">
              <a:rPr lang="en-US" altLang="zh-CN"/>
              <a:pPr>
                <a:defRPr/>
              </a:pPr>
              <a:t>11/19/18</a:t>
            </a:fld>
            <a:endParaRPr lang="en-US" altLang="zh-CN"/>
          </a:p>
        </p:txBody>
      </p:sp>
      <p:sp>
        <p:nvSpPr>
          <p:cNvPr id="6" name="Footer Placeholder 4">
            <a:extLst>
              <a:ext uri="{FF2B5EF4-FFF2-40B4-BE49-F238E27FC236}">
                <a16:creationId xmlns:a16="http://schemas.microsoft.com/office/drawing/2014/main" id="{196C63B8-FE66-794D-AC73-404355C9CFE3}"/>
              </a:ext>
            </a:extLst>
          </p:cNvPr>
          <p:cNvSpPr>
            <a:spLocks noGrp="1"/>
          </p:cNvSpPr>
          <p:nvPr>
            <p:ph type="ftr" sz="quarter" idx="11"/>
          </p:nvPr>
        </p:nvSpPr>
        <p:spPr/>
        <p:txBody>
          <a:bodyPr/>
          <a:lstStyle>
            <a:lvl1pPr>
              <a:defRPr/>
            </a:lvl1pPr>
          </a:lstStyle>
          <a:p>
            <a:pPr>
              <a:defRPr/>
            </a:pPr>
            <a:endParaRPr lang="en-US" altLang="zh-CN"/>
          </a:p>
        </p:txBody>
      </p:sp>
      <p:sp>
        <p:nvSpPr>
          <p:cNvPr id="7" name="Slide Number Placeholder 5">
            <a:extLst>
              <a:ext uri="{FF2B5EF4-FFF2-40B4-BE49-F238E27FC236}">
                <a16:creationId xmlns:a16="http://schemas.microsoft.com/office/drawing/2014/main" id="{744B7F69-55D8-1E4C-8942-196BDE62298C}"/>
              </a:ext>
            </a:extLst>
          </p:cNvPr>
          <p:cNvSpPr>
            <a:spLocks noGrp="1"/>
          </p:cNvSpPr>
          <p:nvPr>
            <p:ph type="sldNum" sz="quarter" idx="12"/>
          </p:nvPr>
        </p:nvSpPr>
        <p:spPr/>
        <p:txBody>
          <a:bodyPr/>
          <a:lstStyle>
            <a:lvl1pPr>
              <a:defRPr/>
            </a:lvl1pPr>
          </a:lstStyle>
          <a:p>
            <a:pPr>
              <a:defRPr/>
            </a:pPr>
            <a:fld id="{458DFBC5-5068-F24E-8C28-58DD77D42364}" type="slidenum">
              <a:rPr lang="en-US" altLang="zh-CN"/>
              <a:pPr>
                <a:defRPr/>
              </a:pPr>
              <a:t>‹#›</a:t>
            </a:fld>
            <a:endParaRPr lang="en-US" altLang="zh-CN"/>
          </a:p>
        </p:txBody>
      </p:sp>
    </p:spTree>
    <p:extLst>
      <p:ext uri="{BB962C8B-B14F-4D97-AF65-F5344CB8AC3E}">
        <p14:creationId xmlns:p14="http://schemas.microsoft.com/office/powerpoint/2010/main" val="3422833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F3BA09B-7F8C-DD49-85AC-9D0D1D5A5A93}"/>
              </a:ext>
            </a:extLst>
          </p:cNvPr>
          <p:cNvSpPr>
            <a:spLocks noGrp="1"/>
          </p:cNvSpPr>
          <p:nvPr>
            <p:ph type="dt" sz="half" idx="10"/>
          </p:nvPr>
        </p:nvSpPr>
        <p:spPr/>
        <p:txBody>
          <a:bodyPr/>
          <a:lstStyle>
            <a:lvl1pPr>
              <a:defRPr/>
            </a:lvl1pPr>
          </a:lstStyle>
          <a:p>
            <a:pPr>
              <a:defRPr/>
            </a:pPr>
            <a:fld id="{CBA891AD-F96A-484D-B1BE-251C6FCB9539}" type="datetimeFigureOut">
              <a:rPr lang="en-US" altLang="zh-CN"/>
              <a:pPr>
                <a:defRPr/>
              </a:pPr>
              <a:t>11/19/18</a:t>
            </a:fld>
            <a:endParaRPr lang="en-US" altLang="zh-CN"/>
          </a:p>
        </p:txBody>
      </p:sp>
      <p:sp>
        <p:nvSpPr>
          <p:cNvPr id="6" name="Footer Placeholder 4">
            <a:extLst>
              <a:ext uri="{FF2B5EF4-FFF2-40B4-BE49-F238E27FC236}">
                <a16:creationId xmlns:a16="http://schemas.microsoft.com/office/drawing/2014/main" id="{18BF0DAC-F9A4-F440-A3F2-A19CF0FF8EED}"/>
              </a:ext>
            </a:extLst>
          </p:cNvPr>
          <p:cNvSpPr>
            <a:spLocks noGrp="1"/>
          </p:cNvSpPr>
          <p:nvPr>
            <p:ph type="ftr" sz="quarter" idx="11"/>
          </p:nvPr>
        </p:nvSpPr>
        <p:spPr/>
        <p:txBody>
          <a:bodyPr/>
          <a:lstStyle>
            <a:lvl1pPr>
              <a:defRPr/>
            </a:lvl1pPr>
          </a:lstStyle>
          <a:p>
            <a:pPr>
              <a:defRPr/>
            </a:pPr>
            <a:endParaRPr lang="en-US" altLang="zh-CN"/>
          </a:p>
        </p:txBody>
      </p:sp>
      <p:sp>
        <p:nvSpPr>
          <p:cNvPr id="7" name="Slide Number Placeholder 5">
            <a:extLst>
              <a:ext uri="{FF2B5EF4-FFF2-40B4-BE49-F238E27FC236}">
                <a16:creationId xmlns:a16="http://schemas.microsoft.com/office/drawing/2014/main" id="{3103086B-800A-5042-9097-0E1DCEE70D86}"/>
              </a:ext>
            </a:extLst>
          </p:cNvPr>
          <p:cNvSpPr>
            <a:spLocks noGrp="1"/>
          </p:cNvSpPr>
          <p:nvPr>
            <p:ph type="sldNum" sz="quarter" idx="12"/>
          </p:nvPr>
        </p:nvSpPr>
        <p:spPr/>
        <p:txBody>
          <a:bodyPr/>
          <a:lstStyle>
            <a:lvl1pPr>
              <a:defRPr/>
            </a:lvl1pPr>
          </a:lstStyle>
          <a:p>
            <a:pPr>
              <a:defRPr/>
            </a:pPr>
            <a:fld id="{6AB31A51-B13E-1141-A793-C9F1CF8AA7AD}" type="slidenum">
              <a:rPr lang="en-US" altLang="zh-CN"/>
              <a:pPr>
                <a:defRPr/>
              </a:pPr>
              <a:t>‹#›</a:t>
            </a:fld>
            <a:endParaRPr lang="en-US" altLang="zh-CN"/>
          </a:p>
        </p:txBody>
      </p:sp>
    </p:spTree>
    <p:extLst>
      <p:ext uri="{BB962C8B-B14F-4D97-AF65-F5344CB8AC3E}">
        <p14:creationId xmlns:p14="http://schemas.microsoft.com/office/powerpoint/2010/main" val="2333899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5622348-63F1-5A48-AFA4-91205CD7DE5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Text Placeholder 2">
            <a:extLst>
              <a:ext uri="{FF2B5EF4-FFF2-40B4-BE49-F238E27FC236}">
                <a16:creationId xmlns:a16="http://schemas.microsoft.com/office/drawing/2014/main" id="{7F0A9312-B8C8-F242-8515-8086442D1060}"/>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4" name="Date Placeholder 3">
            <a:extLst>
              <a:ext uri="{FF2B5EF4-FFF2-40B4-BE49-F238E27FC236}">
                <a16:creationId xmlns:a16="http://schemas.microsoft.com/office/drawing/2014/main" id="{B440AB8B-C9BC-4C02-87EA-BF52E333470F}"/>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ea typeface="宋体" charset="-122"/>
                <a:cs typeface="Arial" charset="0"/>
              </a:defRPr>
            </a:lvl1pPr>
          </a:lstStyle>
          <a:p>
            <a:pPr>
              <a:defRPr/>
            </a:pPr>
            <a:fld id="{33EC519B-DE77-5940-B806-E3B0C4777D77}" type="datetimeFigureOut">
              <a:rPr lang="en-US" altLang="zh-CN"/>
              <a:pPr>
                <a:defRPr/>
              </a:pPr>
              <a:t>11/19/18</a:t>
            </a:fld>
            <a:endParaRPr lang="en-US" altLang="zh-CN"/>
          </a:p>
        </p:txBody>
      </p:sp>
      <p:sp>
        <p:nvSpPr>
          <p:cNvPr id="5" name="Footer Placeholder 4">
            <a:extLst>
              <a:ext uri="{FF2B5EF4-FFF2-40B4-BE49-F238E27FC236}">
                <a16:creationId xmlns:a16="http://schemas.microsoft.com/office/drawing/2014/main" id="{00A2AB61-D0E8-4D4F-8114-999B86447C7A}"/>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ea typeface="宋体" charset="-122"/>
                <a:cs typeface="Arial" charset="0"/>
              </a:defRPr>
            </a:lvl1pPr>
          </a:lstStyle>
          <a:p>
            <a:pPr>
              <a:defRPr/>
            </a:pPr>
            <a:endParaRPr lang="en-US" altLang="zh-CN"/>
          </a:p>
        </p:txBody>
      </p:sp>
      <p:sp>
        <p:nvSpPr>
          <p:cNvPr id="6" name="Slide Number Placeholder 5">
            <a:extLst>
              <a:ext uri="{FF2B5EF4-FFF2-40B4-BE49-F238E27FC236}">
                <a16:creationId xmlns:a16="http://schemas.microsoft.com/office/drawing/2014/main" id="{48C16E88-9F7D-45AC-9E82-687803AD457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3836831-391E-7540-AB22-C6F760869D2F}"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ECDCB8AE-61CA-8F45-A986-9C2CAB84F8D0}"/>
              </a:ext>
            </a:extLst>
          </p:cNvPr>
          <p:cNvSpPr>
            <a:spLocks noGrp="1"/>
          </p:cNvSpPr>
          <p:nvPr>
            <p:ph type="ctrTitle"/>
          </p:nvPr>
        </p:nvSpPr>
        <p:spPr>
          <a:xfrm>
            <a:off x="827088" y="476250"/>
            <a:ext cx="7772400" cy="966788"/>
          </a:xfrm>
        </p:spPr>
        <p:txBody>
          <a:bodyPr/>
          <a:lstStyle/>
          <a:p>
            <a:r>
              <a:rPr lang="en-US" altLang="zh-CN" sz="2800"/>
              <a:t>3</a:t>
            </a:r>
            <a:r>
              <a:rPr lang="en-US" altLang="zh-CN" sz="2800" baseline="30000"/>
              <a:t>rd</a:t>
            </a:r>
            <a:r>
              <a:rPr lang="zh-CN" altLang="en-US" sz="2800"/>
              <a:t> </a:t>
            </a:r>
            <a:r>
              <a:rPr lang="en-US" altLang="zh-CN" sz="2800"/>
              <a:t>EU-China</a:t>
            </a:r>
            <a:r>
              <a:rPr lang="zh-CN" altLang="en-US" sz="2800"/>
              <a:t> </a:t>
            </a:r>
            <a:r>
              <a:rPr lang="en-US" altLang="zh-CN" sz="2800"/>
              <a:t>IP</a:t>
            </a:r>
            <a:r>
              <a:rPr lang="zh-CN" altLang="en-US" sz="2800"/>
              <a:t> </a:t>
            </a:r>
            <a:r>
              <a:rPr lang="en-US" altLang="zh-CN" sz="2800"/>
              <a:t>Forum</a:t>
            </a:r>
          </a:p>
        </p:txBody>
      </p:sp>
      <p:sp>
        <p:nvSpPr>
          <p:cNvPr id="13314" name="Subtitle 2">
            <a:extLst>
              <a:ext uri="{FF2B5EF4-FFF2-40B4-BE49-F238E27FC236}">
                <a16:creationId xmlns:a16="http://schemas.microsoft.com/office/drawing/2014/main" id="{5EC71DEC-2E01-A44A-826A-0DEA69364E22}"/>
              </a:ext>
            </a:extLst>
          </p:cNvPr>
          <p:cNvSpPr>
            <a:spLocks noGrp="1"/>
          </p:cNvSpPr>
          <p:nvPr>
            <p:ph type="subTitle" idx="1"/>
          </p:nvPr>
        </p:nvSpPr>
        <p:spPr>
          <a:xfrm>
            <a:off x="611188" y="1557338"/>
            <a:ext cx="7632700" cy="4824412"/>
          </a:xfrm>
        </p:spPr>
        <p:txBody>
          <a:bodyPr/>
          <a:lstStyle/>
          <a:p>
            <a:r>
              <a:rPr lang="en-US" altLang="zh-CN" sz="4800" b="1" dirty="0">
                <a:solidFill>
                  <a:schemeClr val="tx1"/>
                </a:solidFill>
              </a:rPr>
              <a:t>Legal</a:t>
            </a:r>
            <a:r>
              <a:rPr lang="zh-CN" altLang="en-US" sz="4800" b="1" dirty="0">
                <a:solidFill>
                  <a:schemeClr val="tx1"/>
                </a:solidFill>
              </a:rPr>
              <a:t> </a:t>
            </a:r>
            <a:r>
              <a:rPr lang="en-US" altLang="zh-CN" sz="4800" b="1" dirty="0">
                <a:solidFill>
                  <a:schemeClr val="tx1"/>
                </a:solidFill>
              </a:rPr>
              <a:t>Regime</a:t>
            </a:r>
            <a:r>
              <a:rPr lang="zh-CN" altLang="en-US" sz="4800" b="1" dirty="0">
                <a:solidFill>
                  <a:schemeClr val="tx1"/>
                </a:solidFill>
              </a:rPr>
              <a:t> </a:t>
            </a:r>
            <a:r>
              <a:rPr lang="en-US" altLang="zh-CN" sz="4800" b="1" dirty="0">
                <a:solidFill>
                  <a:schemeClr val="tx1"/>
                </a:solidFill>
              </a:rPr>
              <a:t>and</a:t>
            </a:r>
            <a:r>
              <a:rPr lang="zh-CN" altLang="en-US" sz="4800" b="1" dirty="0">
                <a:solidFill>
                  <a:schemeClr val="tx1"/>
                </a:solidFill>
              </a:rPr>
              <a:t> </a:t>
            </a:r>
            <a:r>
              <a:rPr lang="en-US" altLang="zh-CN" sz="4800" b="1" dirty="0">
                <a:solidFill>
                  <a:schemeClr val="tx1"/>
                </a:solidFill>
              </a:rPr>
              <a:t>Technology</a:t>
            </a:r>
            <a:r>
              <a:rPr lang="zh-CN" altLang="en-US" sz="4800" b="1" dirty="0">
                <a:solidFill>
                  <a:schemeClr val="tx1"/>
                </a:solidFill>
              </a:rPr>
              <a:t> </a:t>
            </a:r>
            <a:r>
              <a:rPr lang="en-US" altLang="zh-CN" sz="4800" b="1" dirty="0">
                <a:solidFill>
                  <a:schemeClr val="tx1"/>
                </a:solidFill>
              </a:rPr>
              <a:t>Transfer</a:t>
            </a:r>
            <a:r>
              <a:rPr lang="zh-CN" altLang="en-US" sz="4800" b="1" dirty="0">
                <a:solidFill>
                  <a:schemeClr val="tx1"/>
                </a:solidFill>
              </a:rPr>
              <a:t> </a:t>
            </a:r>
            <a:r>
              <a:rPr lang="en-US" altLang="zh-CN" sz="4800" b="1" dirty="0">
                <a:solidFill>
                  <a:schemeClr val="tx1"/>
                </a:solidFill>
              </a:rPr>
              <a:t>of</a:t>
            </a:r>
            <a:r>
              <a:rPr lang="zh-CN" altLang="en-US" sz="4800" b="1" dirty="0">
                <a:solidFill>
                  <a:schemeClr val="tx1"/>
                </a:solidFill>
              </a:rPr>
              <a:t> </a:t>
            </a:r>
            <a:r>
              <a:rPr lang="en-US" altLang="zh-CN" sz="4800" b="1" dirty="0">
                <a:solidFill>
                  <a:schemeClr val="tx1"/>
                </a:solidFill>
              </a:rPr>
              <a:t>Intellectual Property</a:t>
            </a:r>
            <a:r>
              <a:rPr lang="zh-CN" altLang="en-US" sz="4800" b="1" dirty="0">
                <a:solidFill>
                  <a:schemeClr val="tx1"/>
                </a:solidFill>
              </a:rPr>
              <a:t> </a:t>
            </a:r>
            <a:r>
              <a:rPr lang="en-US" altLang="zh-CN" sz="4800" b="1" dirty="0">
                <a:solidFill>
                  <a:schemeClr val="tx1"/>
                </a:solidFill>
              </a:rPr>
              <a:t>Rights</a:t>
            </a:r>
          </a:p>
          <a:p>
            <a:r>
              <a:rPr lang="en-US" altLang="zh-CN" sz="2800" b="1" dirty="0">
                <a:solidFill>
                  <a:schemeClr val="tx1"/>
                </a:solidFill>
              </a:rPr>
              <a:t>MA</a:t>
            </a:r>
            <a:r>
              <a:rPr lang="zh-CN" altLang="en-US" sz="2800" b="1" dirty="0">
                <a:solidFill>
                  <a:schemeClr val="tx1"/>
                </a:solidFill>
              </a:rPr>
              <a:t> </a:t>
            </a:r>
            <a:r>
              <a:rPr lang="en-US" altLang="zh-CN" sz="2800" b="1" dirty="0" err="1">
                <a:solidFill>
                  <a:schemeClr val="tx1"/>
                </a:solidFill>
              </a:rPr>
              <a:t>Zhongfa</a:t>
            </a:r>
            <a:r>
              <a:rPr lang="en-US" altLang="zh-CN" sz="2800" b="1" dirty="0">
                <a:solidFill>
                  <a:schemeClr val="tx1"/>
                </a:solidFill>
              </a:rPr>
              <a:t>, Fudan</a:t>
            </a:r>
            <a:r>
              <a:rPr lang="zh-CN" altLang="en-US" sz="2800" b="1" dirty="0">
                <a:solidFill>
                  <a:schemeClr val="tx1"/>
                </a:solidFill>
              </a:rPr>
              <a:t> </a:t>
            </a:r>
            <a:r>
              <a:rPr lang="en-US" altLang="zh-CN" sz="2800" b="1" dirty="0">
                <a:solidFill>
                  <a:schemeClr val="tx1"/>
                </a:solidFill>
              </a:rPr>
              <a:t>University</a:t>
            </a:r>
            <a:r>
              <a:rPr lang="zh-CN" altLang="en-US" sz="2800" b="1" dirty="0">
                <a:solidFill>
                  <a:schemeClr val="tx1"/>
                </a:solidFill>
              </a:rPr>
              <a:t> </a:t>
            </a:r>
            <a:r>
              <a:rPr lang="en-US" altLang="zh-CN" sz="2800" b="1" dirty="0">
                <a:solidFill>
                  <a:schemeClr val="tx1"/>
                </a:solidFill>
              </a:rPr>
              <a:t>Law</a:t>
            </a:r>
            <a:r>
              <a:rPr lang="zh-CN" altLang="en-US" sz="2800" b="1" dirty="0">
                <a:solidFill>
                  <a:schemeClr val="tx1"/>
                </a:solidFill>
              </a:rPr>
              <a:t> </a:t>
            </a:r>
            <a:r>
              <a:rPr lang="en-US" altLang="zh-CN" sz="2800" b="1" dirty="0">
                <a:solidFill>
                  <a:schemeClr val="tx1"/>
                </a:solidFill>
              </a:rPr>
              <a:t>School</a:t>
            </a:r>
          </a:p>
          <a:p>
            <a:pPr eaLnBrk="1" hangingPunct="1"/>
            <a:r>
              <a:rPr lang="en-US" altLang="zh-CN" sz="2800" b="1" dirty="0">
                <a:solidFill>
                  <a:schemeClr val="tx1"/>
                </a:solidFill>
              </a:rPr>
              <a:t> 22</a:t>
            </a:r>
            <a:r>
              <a:rPr lang="en-US" altLang="zh-CN" sz="2800" b="1" baseline="30000" dirty="0">
                <a:solidFill>
                  <a:schemeClr val="tx1"/>
                </a:solidFill>
              </a:rPr>
              <a:t>nd</a:t>
            </a:r>
            <a:r>
              <a:rPr lang="zh-CN" altLang="en-US" sz="2800" b="1" dirty="0">
                <a:solidFill>
                  <a:schemeClr val="tx1"/>
                </a:solidFill>
              </a:rPr>
              <a:t> </a:t>
            </a:r>
            <a:r>
              <a:rPr lang="en-US" altLang="zh-CN" sz="2800" b="1" dirty="0">
                <a:solidFill>
                  <a:schemeClr val="tx1"/>
                </a:solidFill>
              </a:rPr>
              <a:t>November</a:t>
            </a:r>
            <a:r>
              <a:rPr lang="zh-CN" altLang="en-US" sz="2800" b="1" dirty="0">
                <a:solidFill>
                  <a:schemeClr val="tx1"/>
                </a:solidFill>
              </a:rPr>
              <a:t> </a:t>
            </a:r>
            <a:r>
              <a:rPr lang="en-US" altLang="zh-CN" sz="2800" b="1" dirty="0">
                <a:solidFill>
                  <a:schemeClr val="tx1"/>
                </a:solidFill>
              </a:rPr>
              <a:t>2018</a:t>
            </a:r>
            <a:endParaRPr lang="en-US" altLang="zh-CN"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05411E90-42E8-AB4C-9A24-F2B3038D6F08}"/>
              </a:ext>
            </a:extLst>
          </p:cNvPr>
          <p:cNvSpPr>
            <a:spLocks noGrp="1"/>
          </p:cNvSpPr>
          <p:nvPr>
            <p:ph type="title"/>
          </p:nvPr>
        </p:nvSpPr>
        <p:spPr>
          <a:xfrm>
            <a:off x="395288" y="476250"/>
            <a:ext cx="8569325" cy="360363"/>
          </a:xfrm>
        </p:spPr>
        <p:txBody>
          <a:bodyPr/>
          <a:lstStyle/>
          <a:p>
            <a:r>
              <a:rPr lang="en-US" altLang="zh-CN" sz="2800" b="1"/>
              <a:t>4.</a:t>
            </a:r>
            <a:r>
              <a:rPr lang="zh-CN" altLang="en-US" sz="2800" b="1"/>
              <a:t> </a:t>
            </a:r>
            <a:r>
              <a:rPr lang="en-US" altLang="zh-CN" sz="2800" b="1"/>
              <a:t>Development of an IPR legal regime that centers around technology transfer</a:t>
            </a:r>
            <a:r>
              <a:rPr lang="zh-CN" altLang="en-US" sz="2800" b="1"/>
              <a:t> </a:t>
            </a:r>
            <a:r>
              <a:rPr lang="en-US" altLang="zh-CN" sz="2800" b="1"/>
              <a:t>(1)</a:t>
            </a:r>
            <a:br>
              <a:rPr lang="en-US" altLang="zh-CN" sz="2800" b="1"/>
            </a:br>
            <a:endParaRPr lang="en-US" altLang="zh-CN" sz="2800" b="1"/>
          </a:p>
        </p:txBody>
      </p:sp>
      <p:sp>
        <p:nvSpPr>
          <p:cNvPr id="22530" name="Content Placeholder 2">
            <a:extLst>
              <a:ext uri="{FF2B5EF4-FFF2-40B4-BE49-F238E27FC236}">
                <a16:creationId xmlns:a16="http://schemas.microsoft.com/office/drawing/2014/main" id="{C38641E0-4532-A248-B2F0-EB2B69E72B36}"/>
              </a:ext>
            </a:extLst>
          </p:cNvPr>
          <p:cNvSpPr>
            <a:spLocks noGrp="1"/>
          </p:cNvSpPr>
          <p:nvPr>
            <p:ph idx="1"/>
          </p:nvPr>
        </p:nvSpPr>
        <p:spPr>
          <a:xfrm>
            <a:off x="179388" y="1052513"/>
            <a:ext cx="8785225" cy="6192837"/>
          </a:xfrm>
        </p:spPr>
        <p:txBody>
          <a:bodyPr/>
          <a:lstStyle/>
          <a:p>
            <a:r>
              <a:rPr lang="en-US" altLang="zh-CN" sz="2400" dirty="0"/>
              <a:t>The</a:t>
            </a:r>
            <a:r>
              <a:rPr lang="zh-CN" altLang="en-US" sz="2400" dirty="0"/>
              <a:t> </a:t>
            </a:r>
            <a:r>
              <a:rPr lang="en-US" altLang="zh-CN" sz="2400" dirty="0"/>
              <a:t>nature</a:t>
            </a:r>
            <a:r>
              <a:rPr lang="zh-CN" altLang="en-US" sz="2400" dirty="0"/>
              <a:t> </a:t>
            </a:r>
            <a:r>
              <a:rPr lang="en-US" altLang="zh-CN" sz="2400" dirty="0"/>
              <a:t>of</a:t>
            </a:r>
            <a:r>
              <a:rPr lang="zh-CN" altLang="en-US" sz="2400" dirty="0"/>
              <a:t> </a:t>
            </a:r>
            <a:r>
              <a:rPr lang="en-US" altLang="zh-CN" sz="2400" dirty="0"/>
              <a:t>innovation</a:t>
            </a:r>
            <a:r>
              <a:rPr lang="zh-CN" altLang="en-US" sz="2400" dirty="0"/>
              <a:t> </a:t>
            </a:r>
            <a:r>
              <a:rPr lang="en-US" altLang="zh-CN" sz="2400" dirty="0"/>
              <a:t>determines</a:t>
            </a:r>
            <a:r>
              <a:rPr lang="zh-CN" altLang="en-US" sz="2400" dirty="0"/>
              <a:t> </a:t>
            </a:r>
            <a:r>
              <a:rPr lang="en-US" altLang="zh-CN" sz="2400" dirty="0"/>
              <a:t>that</a:t>
            </a:r>
            <a:r>
              <a:rPr lang="zh-CN" altLang="en-US" sz="2400" dirty="0"/>
              <a:t> </a:t>
            </a:r>
            <a:r>
              <a:rPr lang="en-US" altLang="zh-CN" sz="2400" dirty="0"/>
              <a:t>the</a:t>
            </a:r>
            <a:r>
              <a:rPr lang="zh-CN" altLang="en-US" sz="2400" dirty="0"/>
              <a:t> </a:t>
            </a:r>
            <a:r>
              <a:rPr lang="en-US" altLang="zh-CN" sz="2400" dirty="0"/>
              <a:t>core</a:t>
            </a:r>
            <a:r>
              <a:rPr lang="zh-CN" altLang="en-US" sz="2400" dirty="0"/>
              <a:t> </a:t>
            </a:r>
            <a:r>
              <a:rPr lang="en-US" altLang="zh-CN" sz="2400" dirty="0"/>
              <a:t>of</a:t>
            </a:r>
            <a:r>
              <a:rPr lang="zh-CN" altLang="en-US" sz="2400" dirty="0"/>
              <a:t> </a:t>
            </a:r>
            <a:r>
              <a:rPr lang="en-US" altLang="zh-CN" sz="2400" dirty="0"/>
              <a:t>an</a:t>
            </a:r>
            <a:r>
              <a:rPr lang="zh-CN" altLang="en-US" sz="2400" dirty="0"/>
              <a:t> </a:t>
            </a:r>
            <a:r>
              <a:rPr lang="en-US" altLang="zh-CN" sz="2400" dirty="0"/>
              <a:t>IPR</a:t>
            </a:r>
            <a:r>
              <a:rPr lang="zh-CN" altLang="en-US" sz="2400" dirty="0"/>
              <a:t> </a:t>
            </a:r>
            <a:r>
              <a:rPr lang="en-US" altLang="zh-CN" sz="2400" dirty="0"/>
              <a:t>regime</a:t>
            </a:r>
            <a:r>
              <a:rPr lang="zh-CN" altLang="en-US" sz="2400" dirty="0"/>
              <a:t> </a:t>
            </a:r>
            <a:r>
              <a:rPr lang="en-US" altLang="zh-CN" sz="2400" dirty="0"/>
              <a:t>lies</a:t>
            </a:r>
            <a:r>
              <a:rPr lang="zh-CN" altLang="en-US" sz="2400" dirty="0"/>
              <a:t> </a:t>
            </a:r>
            <a:r>
              <a:rPr lang="en-US" altLang="zh-CN" sz="2400" dirty="0"/>
              <a:t>in</a:t>
            </a:r>
            <a:r>
              <a:rPr lang="zh-CN" altLang="en-US" sz="2400" dirty="0"/>
              <a:t> </a:t>
            </a:r>
            <a:r>
              <a:rPr lang="en-US" altLang="zh-CN" sz="2400" dirty="0"/>
              <a:t>the</a:t>
            </a:r>
            <a:r>
              <a:rPr lang="zh-CN" altLang="en-US" sz="2400" dirty="0"/>
              <a:t> </a:t>
            </a:r>
            <a:r>
              <a:rPr lang="en-US" altLang="zh-CN" sz="2400" dirty="0"/>
              <a:t>application</a:t>
            </a:r>
            <a:r>
              <a:rPr lang="zh-CN" altLang="en-US" sz="2400" dirty="0"/>
              <a:t> </a:t>
            </a:r>
            <a:r>
              <a:rPr lang="en-US" altLang="zh-CN" sz="2400" dirty="0"/>
              <a:t>thereof.</a:t>
            </a:r>
          </a:p>
          <a:p>
            <a:r>
              <a:rPr lang="en-US" altLang="zh-CN" sz="2400" dirty="0"/>
              <a:t>People</a:t>
            </a:r>
            <a:r>
              <a:rPr lang="zh-CN" altLang="en-US" sz="2400" dirty="0"/>
              <a:t> </a:t>
            </a:r>
            <a:r>
              <a:rPr lang="en-US" altLang="zh-CN" sz="2400" dirty="0"/>
              <a:t>and</a:t>
            </a:r>
            <a:r>
              <a:rPr lang="zh-CN" altLang="en-US" sz="2400" dirty="0"/>
              <a:t> </a:t>
            </a:r>
            <a:r>
              <a:rPr lang="en-US" altLang="zh-CN" sz="2400" dirty="0"/>
              <a:t>institutions</a:t>
            </a:r>
            <a:r>
              <a:rPr lang="zh-CN" altLang="en-US" sz="2400" dirty="0"/>
              <a:t> </a:t>
            </a:r>
            <a:r>
              <a:rPr lang="en-US" altLang="zh-CN" sz="2400" dirty="0"/>
              <a:t>of</a:t>
            </a:r>
            <a:r>
              <a:rPr lang="zh-CN" altLang="en-US" sz="2400" dirty="0"/>
              <a:t> </a:t>
            </a:r>
            <a:r>
              <a:rPr lang="en-US" altLang="zh-CN" sz="2400" dirty="0"/>
              <a:t>research</a:t>
            </a:r>
            <a:r>
              <a:rPr lang="zh-CN" altLang="en-US" sz="2400" dirty="0"/>
              <a:t> </a:t>
            </a:r>
            <a:r>
              <a:rPr lang="en-US" altLang="zh-CN" sz="2400" dirty="0"/>
              <a:t>and</a:t>
            </a:r>
            <a:r>
              <a:rPr lang="zh-CN" altLang="en-US" sz="2400" dirty="0"/>
              <a:t> </a:t>
            </a:r>
            <a:r>
              <a:rPr lang="en-US" altLang="zh-CN" sz="2400" dirty="0"/>
              <a:t>development</a:t>
            </a:r>
            <a:r>
              <a:rPr lang="zh-CN" altLang="en-US" sz="2400" dirty="0"/>
              <a:t> </a:t>
            </a:r>
            <a:r>
              <a:rPr lang="en-US" altLang="zh-CN" sz="2400" dirty="0"/>
              <a:t>are</a:t>
            </a:r>
            <a:r>
              <a:rPr lang="zh-CN" altLang="en-US" sz="2400" dirty="0"/>
              <a:t> </a:t>
            </a:r>
            <a:r>
              <a:rPr lang="en-US" altLang="zh-CN" sz="2400" dirty="0"/>
              <a:t>increasingly an</a:t>
            </a:r>
            <a:r>
              <a:rPr lang="zh-CN" altLang="en-US" sz="2400" dirty="0"/>
              <a:t> </a:t>
            </a:r>
            <a:r>
              <a:rPr lang="en-US" altLang="zh-CN" sz="2400" dirty="0"/>
              <a:t>independent</a:t>
            </a:r>
            <a:r>
              <a:rPr lang="zh-CN" altLang="en-US" sz="2400" dirty="0"/>
              <a:t> </a:t>
            </a:r>
            <a:r>
              <a:rPr lang="en-US" altLang="zh-CN" sz="2400" dirty="0"/>
              <a:t>force.</a:t>
            </a:r>
          </a:p>
          <a:p>
            <a:r>
              <a:rPr lang="en-US" altLang="zh-CN" sz="2400" dirty="0"/>
              <a:t>In</a:t>
            </a:r>
            <a:r>
              <a:rPr lang="zh-CN" altLang="en-US" sz="2400" dirty="0"/>
              <a:t> </a:t>
            </a:r>
            <a:r>
              <a:rPr lang="en-US" altLang="zh-CN" sz="2400" dirty="0"/>
              <a:t>the</a:t>
            </a:r>
            <a:r>
              <a:rPr lang="zh-CN" altLang="en-US" sz="2400" dirty="0"/>
              <a:t> </a:t>
            </a:r>
            <a:r>
              <a:rPr lang="en-US" altLang="zh-CN" sz="2400" dirty="0"/>
              <a:t>current</a:t>
            </a:r>
            <a:r>
              <a:rPr lang="zh-CN" altLang="en-US" sz="2400" dirty="0"/>
              <a:t> </a:t>
            </a:r>
            <a:r>
              <a:rPr lang="en-US" altLang="zh-CN" sz="2400" dirty="0"/>
              <a:t>knowledge</a:t>
            </a:r>
            <a:r>
              <a:rPr lang="zh-CN" altLang="en-US" sz="2400" dirty="0"/>
              <a:t> </a:t>
            </a:r>
            <a:r>
              <a:rPr lang="en-US" altLang="zh-CN" sz="2400" dirty="0"/>
              <a:t>economy</a:t>
            </a:r>
            <a:r>
              <a:rPr lang="zh-CN" altLang="en-US" sz="2400" dirty="0"/>
              <a:t> </a:t>
            </a:r>
            <a:r>
              <a:rPr lang="en-US" altLang="zh-CN" sz="2400" dirty="0"/>
              <a:t>and</a:t>
            </a:r>
            <a:r>
              <a:rPr lang="zh-CN" altLang="en-US" sz="2400" dirty="0"/>
              <a:t> </a:t>
            </a:r>
            <a:r>
              <a:rPr lang="en-US" altLang="zh-CN" sz="2400" dirty="0"/>
              <a:t>era</a:t>
            </a:r>
            <a:r>
              <a:rPr lang="zh-CN" altLang="en-US" sz="2400" dirty="0"/>
              <a:t> </a:t>
            </a:r>
            <a:r>
              <a:rPr lang="en-US" altLang="zh-CN" sz="2400" dirty="0"/>
              <a:t>of</a:t>
            </a:r>
            <a:r>
              <a:rPr lang="zh-CN" altLang="en-US" sz="2400" dirty="0"/>
              <a:t> </a:t>
            </a:r>
            <a:r>
              <a:rPr lang="en-US" altLang="zh-CN" sz="2400" dirty="0"/>
              <a:t>big</a:t>
            </a:r>
            <a:r>
              <a:rPr lang="zh-CN" altLang="en-US" sz="2400" dirty="0"/>
              <a:t> </a:t>
            </a:r>
            <a:r>
              <a:rPr lang="en-US" altLang="zh-CN" sz="2400" dirty="0"/>
              <a:t>data,</a:t>
            </a:r>
            <a:r>
              <a:rPr lang="zh-CN" altLang="en-US" sz="2400" dirty="0"/>
              <a:t> </a:t>
            </a:r>
            <a:r>
              <a:rPr lang="en-US" altLang="zh-CN" sz="2400" dirty="0"/>
              <a:t>the</a:t>
            </a:r>
            <a:r>
              <a:rPr lang="zh-CN" altLang="en-US" sz="2400" dirty="0"/>
              <a:t> </a:t>
            </a:r>
            <a:r>
              <a:rPr lang="en-US" altLang="zh-CN" sz="2400" dirty="0"/>
              <a:t>application</a:t>
            </a:r>
            <a:r>
              <a:rPr lang="zh-CN" altLang="en-US" sz="2400" dirty="0"/>
              <a:t> </a:t>
            </a:r>
            <a:r>
              <a:rPr lang="en-US" altLang="zh-CN" sz="2400" dirty="0"/>
              <a:t>of</a:t>
            </a:r>
            <a:r>
              <a:rPr lang="zh-CN" altLang="en-US" sz="2400" dirty="0"/>
              <a:t> </a:t>
            </a:r>
            <a:r>
              <a:rPr lang="en-US" altLang="zh-CN" sz="2400" dirty="0"/>
              <a:t>knowledge</a:t>
            </a:r>
            <a:r>
              <a:rPr lang="zh-CN" altLang="en-US" sz="2400" dirty="0"/>
              <a:t> </a:t>
            </a:r>
            <a:r>
              <a:rPr lang="en-US" altLang="zh-CN" sz="2400" dirty="0"/>
              <a:t>and</a:t>
            </a:r>
            <a:r>
              <a:rPr lang="zh-CN" altLang="en-US" sz="2400" dirty="0"/>
              <a:t> </a:t>
            </a:r>
            <a:r>
              <a:rPr lang="en-US" altLang="zh-CN" sz="2400" dirty="0"/>
              <a:t>technologies</a:t>
            </a:r>
            <a:r>
              <a:rPr lang="zh-CN" altLang="en-US" sz="2400" dirty="0"/>
              <a:t> </a:t>
            </a:r>
            <a:r>
              <a:rPr lang="en-US" altLang="zh-CN" sz="2400" dirty="0"/>
              <a:t>imposes</a:t>
            </a:r>
            <a:r>
              <a:rPr lang="zh-CN" altLang="en-US" sz="2400" dirty="0"/>
              <a:t> </a:t>
            </a:r>
            <a:r>
              <a:rPr lang="en-US" altLang="zh-CN" sz="2400" dirty="0"/>
              <a:t>objective</a:t>
            </a:r>
            <a:r>
              <a:rPr lang="zh-CN" altLang="en-US" sz="2400" dirty="0"/>
              <a:t> </a:t>
            </a:r>
            <a:r>
              <a:rPr lang="en-US" altLang="zh-CN" sz="2400" dirty="0"/>
              <a:t>requirements</a:t>
            </a:r>
            <a:r>
              <a:rPr lang="zh-CN" altLang="en-US" sz="2400" dirty="0"/>
              <a:t> </a:t>
            </a:r>
            <a:r>
              <a:rPr lang="en-US" altLang="zh-CN" sz="2400" dirty="0"/>
              <a:t>for</a:t>
            </a:r>
            <a:r>
              <a:rPr lang="zh-CN" altLang="en-US" sz="2400" dirty="0"/>
              <a:t> </a:t>
            </a:r>
            <a:r>
              <a:rPr lang="en-US" altLang="zh-CN" sz="2400" dirty="0"/>
              <a:t>technology</a:t>
            </a:r>
            <a:r>
              <a:rPr lang="zh-CN" altLang="en-US" sz="2400" dirty="0"/>
              <a:t> </a:t>
            </a:r>
            <a:r>
              <a:rPr lang="en-US" altLang="zh-CN" sz="2400" dirty="0"/>
              <a:t>transfer.</a:t>
            </a:r>
            <a:r>
              <a:rPr lang="zh-CN" altLang="en-US" sz="2400" dirty="0"/>
              <a:t> </a:t>
            </a:r>
            <a:endParaRPr lang="en-US" altLang="zh-CN" sz="2400" dirty="0"/>
          </a:p>
          <a:p>
            <a:r>
              <a:rPr lang="en-US" altLang="zh-CN" sz="2400" dirty="0"/>
              <a:t>The</a:t>
            </a:r>
            <a:r>
              <a:rPr lang="zh-CN" altLang="en-US" sz="2400" dirty="0"/>
              <a:t> </a:t>
            </a:r>
            <a:r>
              <a:rPr lang="en-US" altLang="zh-CN" sz="2400" dirty="0"/>
              <a:t>increasingly</a:t>
            </a:r>
            <a:r>
              <a:rPr lang="zh-CN" altLang="en-US" sz="2400" dirty="0"/>
              <a:t> </a:t>
            </a:r>
            <a:r>
              <a:rPr lang="en-US" altLang="zh-CN" sz="2400" dirty="0"/>
              <a:t>critical</a:t>
            </a:r>
            <a:r>
              <a:rPr lang="zh-CN" altLang="en-US" sz="2400" dirty="0"/>
              <a:t> </a:t>
            </a:r>
            <a:r>
              <a:rPr lang="en-US" altLang="zh-CN" sz="2400" dirty="0"/>
              <a:t>global</a:t>
            </a:r>
            <a:r>
              <a:rPr lang="zh-CN" altLang="en-US" sz="2400" dirty="0"/>
              <a:t> </a:t>
            </a:r>
            <a:r>
              <a:rPr lang="en-US" altLang="zh-CN" sz="2400" dirty="0"/>
              <a:t>public</a:t>
            </a:r>
            <a:r>
              <a:rPr lang="zh-CN" altLang="en-US" sz="2400" dirty="0"/>
              <a:t> </a:t>
            </a:r>
            <a:r>
              <a:rPr lang="en-US" altLang="zh-CN" sz="2400" dirty="0"/>
              <a:t>issues</a:t>
            </a:r>
            <a:r>
              <a:rPr lang="zh-CN" altLang="en-US" sz="2400" dirty="0"/>
              <a:t> </a:t>
            </a:r>
            <a:r>
              <a:rPr lang="en-US" altLang="zh-CN" sz="2400" dirty="0"/>
              <a:t>impose</a:t>
            </a:r>
            <a:r>
              <a:rPr lang="zh-CN" altLang="en-US" sz="2400" dirty="0"/>
              <a:t> </a:t>
            </a:r>
            <a:r>
              <a:rPr lang="en-US" altLang="zh-CN" sz="2400" dirty="0"/>
              <a:t>requirements</a:t>
            </a:r>
            <a:r>
              <a:rPr lang="zh-CN" altLang="en-US" sz="2400" dirty="0"/>
              <a:t> </a:t>
            </a:r>
            <a:r>
              <a:rPr lang="en-US" altLang="zh-CN" sz="2400" dirty="0"/>
              <a:t>for</a:t>
            </a:r>
            <a:r>
              <a:rPr lang="zh-CN" altLang="en-US" sz="2400" dirty="0"/>
              <a:t> </a:t>
            </a:r>
            <a:r>
              <a:rPr lang="en-US" altLang="zh-CN" sz="2400" dirty="0"/>
              <a:t>knowledge</a:t>
            </a:r>
            <a:r>
              <a:rPr lang="zh-CN" altLang="en-US" sz="2400" dirty="0"/>
              <a:t> </a:t>
            </a:r>
            <a:r>
              <a:rPr lang="en-US" altLang="zh-CN" sz="2400" dirty="0"/>
              <a:t>sharing.</a:t>
            </a:r>
          </a:p>
          <a:p>
            <a:pPr>
              <a:buFont typeface="Wingdings" pitchFamily="2" charset="2"/>
              <a:buChar char="Ø"/>
            </a:pPr>
            <a:r>
              <a:rPr lang="en-US" altLang="zh-CN" sz="2400" dirty="0"/>
              <a:t>Global</a:t>
            </a:r>
            <a:r>
              <a:rPr lang="zh-CN" altLang="en-US" sz="2400" dirty="0"/>
              <a:t> </a:t>
            </a:r>
            <a:r>
              <a:rPr lang="en-US" altLang="zh-CN" sz="2400" dirty="0"/>
              <a:t>environmental pollution</a:t>
            </a:r>
          </a:p>
          <a:p>
            <a:pPr>
              <a:buFont typeface="Wingdings" pitchFamily="2" charset="2"/>
              <a:buChar char="Ø"/>
            </a:pPr>
            <a:r>
              <a:rPr lang="en-US" altLang="zh-CN" sz="2400" dirty="0"/>
              <a:t>Climate</a:t>
            </a:r>
            <a:r>
              <a:rPr lang="zh-CN" altLang="en-US" sz="2400" dirty="0"/>
              <a:t> </a:t>
            </a:r>
            <a:r>
              <a:rPr lang="en-US" altLang="zh-CN" sz="2400" dirty="0"/>
              <a:t>change</a:t>
            </a:r>
          </a:p>
          <a:p>
            <a:pPr>
              <a:buFont typeface="Wingdings" pitchFamily="2" charset="2"/>
              <a:buChar char="Ø"/>
            </a:pPr>
            <a:r>
              <a:rPr lang="en-US" altLang="zh-CN" sz="2400" dirty="0"/>
              <a:t>Poverty</a:t>
            </a:r>
          </a:p>
          <a:p>
            <a:pPr>
              <a:buFont typeface="Wingdings" pitchFamily="2" charset="2"/>
              <a:buChar char="Ø"/>
            </a:pPr>
            <a:r>
              <a:rPr lang="en-US" altLang="zh-CN" sz="2400" dirty="0"/>
              <a:t>Sustainable</a:t>
            </a:r>
            <a:r>
              <a:rPr lang="zh-CN" altLang="en-US" sz="2400" dirty="0"/>
              <a:t> </a:t>
            </a:r>
            <a:r>
              <a:rPr lang="en-US" altLang="zh-CN" sz="2400" dirty="0"/>
              <a:t>development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1F2C5658-95DF-8940-A4A0-F88BDBBF520B}"/>
              </a:ext>
            </a:extLst>
          </p:cNvPr>
          <p:cNvSpPr>
            <a:spLocks noGrp="1"/>
          </p:cNvSpPr>
          <p:nvPr>
            <p:ph type="title"/>
          </p:nvPr>
        </p:nvSpPr>
        <p:spPr>
          <a:xfrm>
            <a:off x="382588" y="188913"/>
            <a:ext cx="8569325" cy="360362"/>
          </a:xfrm>
        </p:spPr>
        <p:txBody>
          <a:bodyPr/>
          <a:lstStyle/>
          <a:p>
            <a:r>
              <a:rPr lang="en-US" altLang="zh-CN" sz="2800" b="1"/>
              <a:t>4.</a:t>
            </a:r>
            <a:r>
              <a:rPr lang="zh-CN" altLang="en-US" sz="2800" b="1"/>
              <a:t> </a:t>
            </a:r>
            <a:r>
              <a:rPr lang="en-US" altLang="zh-CN" sz="2800" b="1"/>
              <a:t>Development of an IPR legal regime that centers around technology transfer</a:t>
            </a:r>
            <a:r>
              <a:rPr lang="zh-CN" altLang="en-US" sz="2800" b="1"/>
              <a:t> </a:t>
            </a:r>
            <a:r>
              <a:rPr lang="en-US" altLang="zh-CN" sz="2800" b="1"/>
              <a:t>(2)</a:t>
            </a:r>
          </a:p>
        </p:txBody>
      </p:sp>
      <p:sp>
        <p:nvSpPr>
          <p:cNvPr id="23554" name="Content Placeholder 2">
            <a:extLst>
              <a:ext uri="{FF2B5EF4-FFF2-40B4-BE49-F238E27FC236}">
                <a16:creationId xmlns:a16="http://schemas.microsoft.com/office/drawing/2014/main" id="{90A21BAB-7FAA-7446-A390-C07F51D9510B}"/>
              </a:ext>
            </a:extLst>
          </p:cNvPr>
          <p:cNvSpPr>
            <a:spLocks noGrp="1"/>
          </p:cNvSpPr>
          <p:nvPr>
            <p:ph idx="1"/>
          </p:nvPr>
        </p:nvSpPr>
        <p:spPr>
          <a:xfrm>
            <a:off x="166688" y="836613"/>
            <a:ext cx="8785225" cy="6192837"/>
          </a:xfrm>
        </p:spPr>
        <p:txBody>
          <a:bodyPr/>
          <a:lstStyle/>
          <a:p>
            <a:r>
              <a:rPr lang="en-US" altLang="zh-CN" sz="1800" dirty="0"/>
              <a:t>How</a:t>
            </a:r>
            <a:r>
              <a:rPr lang="zh-CN" altLang="en-US" sz="1800" dirty="0"/>
              <a:t> </a:t>
            </a:r>
            <a:r>
              <a:rPr lang="en-US" altLang="zh-CN" sz="1800" dirty="0"/>
              <a:t>to?</a:t>
            </a:r>
          </a:p>
          <a:p>
            <a:pPr>
              <a:buFont typeface="Wingdings" pitchFamily="2" charset="2"/>
              <a:buChar char="Ø"/>
            </a:pPr>
            <a:r>
              <a:rPr lang="en-US" altLang="zh-CN" sz="1800" dirty="0"/>
              <a:t>Internationally:</a:t>
            </a:r>
          </a:p>
          <a:p>
            <a:pPr>
              <a:buFont typeface="Wingdings" pitchFamily="2" charset="2"/>
              <a:buChar char="ü"/>
            </a:pPr>
            <a:r>
              <a:rPr lang="en-US" altLang="zh-CN" sz="1800" dirty="0"/>
              <a:t>Make</a:t>
            </a:r>
            <a:r>
              <a:rPr lang="zh-CN" altLang="en-US" sz="1800" dirty="0"/>
              <a:t> </a:t>
            </a:r>
            <a:r>
              <a:rPr lang="en-US" altLang="zh-CN" sz="1800" dirty="0"/>
              <a:t>full</a:t>
            </a:r>
            <a:r>
              <a:rPr lang="zh-CN" altLang="en-US" sz="1800" dirty="0"/>
              <a:t> </a:t>
            </a:r>
            <a:r>
              <a:rPr lang="en-US" altLang="zh-CN" sz="1800" dirty="0"/>
              <a:t>use</a:t>
            </a:r>
            <a:r>
              <a:rPr lang="zh-CN" altLang="en-US" sz="1800" dirty="0"/>
              <a:t> </a:t>
            </a:r>
            <a:r>
              <a:rPr lang="en-US" altLang="zh-CN" sz="1800" dirty="0"/>
              <a:t>of</a:t>
            </a:r>
            <a:r>
              <a:rPr lang="zh-CN" altLang="en-US" sz="1800" dirty="0"/>
              <a:t> </a:t>
            </a:r>
            <a:r>
              <a:rPr lang="en-US" altLang="zh-CN" sz="1800" dirty="0"/>
              <a:t>provisions</a:t>
            </a:r>
            <a:r>
              <a:rPr lang="zh-CN" altLang="en-US" sz="1800" dirty="0"/>
              <a:t> </a:t>
            </a:r>
            <a:r>
              <a:rPr lang="en-US" altLang="zh-CN" sz="1800" dirty="0"/>
              <a:t>on</a:t>
            </a:r>
            <a:r>
              <a:rPr lang="zh-CN" altLang="en-US" sz="1800" dirty="0"/>
              <a:t> </a:t>
            </a:r>
            <a:r>
              <a:rPr lang="en-US" altLang="zh-CN" sz="1800" dirty="0"/>
              <a:t>technology</a:t>
            </a:r>
            <a:r>
              <a:rPr lang="zh-CN" altLang="en-US" sz="1800" dirty="0"/>
              <a:t> </a:t>
            </a:r>
            <a:r>
              <a:rPr lang="en-US" altLang="zh-CN" sz="1800" dirty="0"/>
              <a:t>transfer</a:t>
            </a:r>
            <a:r>
              <a:rPr lang="zh-CN" altLang="en-US" sz="1800" dirty="0"/>
              <a:t> </a:t>
            </a:r>
            <a:r>
              <a:rPr lang="en-US" altLang="zh-CN" sz="1800" dirty="0"/>
              <a:t>from</a:t>
            </a:r>
            <a:r>
              <a:rPr lang="zh-CN" altLang="en-US" sz="1800" dirty="0"/>
              <a:t> </a:t>
            </a:r>
            <a:r>
              <a:rPr lang="en-US" altLang="zh-CN" sz="1800" dirty="0"/>
              <a:t>international</a:t>
            </a:r>
            <a:r>
              <a:rPr lang="zh-CN" altLang="en-US" sz="1800" dirty="0"/>
              <a:t> </a:t>
            </a:r>
            <a:r>
              <a:rPr lang="en-US" altLang="zh-CN" sz="1800" dirty="0"/>
              <a:t>IPR</a:t>
            </a:r>
            <a:r>
              <a:rPr lang="zh-CN" altLang="en-US" sz="1800" dirty="0"/>
              <a:t> </a:t>
            </a:r>
            <a:r>
              <a:rPr lang="en-US" altLang="zh-CN" sz="1800" dirty="0"/>
              <a:t>treaties,</a:t>
            </a:r>
            <a:r>
              <a:rPr lang="zh-CN" altLang="en-US" sz="1800" dirty="0"/>
              <a:t> </a:t>
            </a:r>
            <a:r>
              <a:rPr lang="en-US" altLang="zh-CN" sz="1800" dirty="0"/>
              <a:t>such</a:t>
            </a:r>
            <a:r>
              <a:rPr lang="zh-CN" altLang="en-US" sz="1800" dirty="0"/>
              <a:t> </a:t>
            </a:r>
            <a:r>
              <a:rPr lang="en-US" altLang="zh-CN" sz="1800" dirty="0"/>
              <a:t>as</a:t>
            </a:r>
            <a:r>
              <a:rPr lang="zh-CN" altLang="en-US" sz="1800" dirty="0"/>
              <a:t> </a:t>
            </a:r>
            <a:r>
              <a:rPr lang="en-US" altLang="zh-CN" sz="1800" dirty="0"/>
              <a:t>provisions</a:t>
            </a:r>
            <a:r>
              <a:rPr lang="zh-CN" altLang="en-US" sz="1800" dirty="0"/>
              <a:t> </a:t>
            </a:r>
            <a:r>
              <a:rPr lang="en-US" altLang="zh-CN" sz="1800" dirty="0"/>
              <a:t>on</a:t>
            </a:r>
            <a:r>
              <a:rPr lang="zh-CN" altLang="en-US" sz="1800" dirty="0"/>
              <a:t> </a:t>
            </a:r>
            <a:r>
              <a:rPr lang="en-US" altLang="zh-CN" sz="1800" dirty="0"/>
              <a:t>principles</a:t>
            </a:r>
            <a:r>
              <a:rPr lang="zh-CN" altLang="en-US" sz="1800" dirty="0"/>
              <a:t> </a:t>
            </a:r>
            <a:r>
              <a:rPr lang="en-US" altLang="zh-CN" sz="1800" dirty="0"/>
              <a:t>and</a:t>
            </a:r>
            <a:r>
              <a:rPr lang="zh-CN" altLang="en-US" sz="1800" dirty="0"/>
              <a:t> </a:t>
            </a:r>
            <a:r>
              <a:rPr lang="en-US" altLang="zh-CN" sz="1800" dirty="0"/>
              <a:t>objectives</a:t>
            </a:r>
            <a:r>
              <a:rPr lang="zh-CN" altLang="en-US" sz="1800" dirty="0"/>
              <a:t> </a:t>
            </a:r>
            <a:r>
              <a:rPr lang="en-US" altLang="zh-CN" sz="1800" dirty="0"/>
              <a:t>of</a:t>
            </a:r>
            <a:r>
              <a:rPr lang="zh-CN" altLang="en-US" sz="1800" dirty="0"/>
              <a:t> </a:t>
            </a:r>
            <a:r>
              <a:rPr lang="en-US" altLang="zh-CN" sz="1800" dirty="0"/>
              <a:t>the</a:t>
            </a:r>
            <a:r>
              <a:rPr lang="zh-CN" altLang="en-US" sz="1800" dirty="0"/>
              <a:t> </a:t>
            </a:r>
            <a:r>
              <a:rPr lang="en-US" altLang="zh-CN" sz="1800" dirty="0"/>
              <a:t>TRIPS</a:t>
            </a:r>
            <a:r>
              <a:rPr lang="zh-CN" altLang="en-US" sz="1800" dirty="0"/>
              <a:t> </a:t>
            </a:r>
            <a:r>
              <a:rPr lang="en-US" altLang="zh-CN" sz="1800" dirty="0"/>
              <a:t>Agreement,</a:t>
            </a:r>
            <a:r>
              <a:rPr lang="zh-CN" altLang="en-US" sz="1800" dirty="0"/>
              <a:t> </a:t>
            </a:r>
            <a:r>
              <a:rPr lang="en-US" altLang="zh-CN" sz="1800" dirty="0"/>
              <a:t>such</a:t>
            </a:r>
            <a:r>
              <a:rPr lang="zh-CN" altLang="en-US" sz="1800" dirty="0"/>
              <a:t> </a:t>
            </a:r>
            <a:r>
              <a:rPr lang="en-US" altLang="zh-CN" sz="1800" dirty="0"/>
              <a:t>as</a:t>
            </a:r>
            <a:r>
              <a:rPr lang="zh-CN" altLang="en-US" sz="1800" dirty="0"/>
              <a:t> </a:t>
            </a:r>
            <a:r>
              <a:rPr lang="en-US" altLang="zh-CN" sz="1800" dirty="0"/>
              <a:t>Article</a:t>
            </a:r>
            <a:r>
              <a:rPr lang="zh-CN" altLang="en-US" sz="1800" dirty="0"/>
              <a:t> </a:t>
            </a:r>
            <a:r>
              <a:rPr lang="en-US" altLang="zh-CN" sz="1800" dirty="0"/>
              <a:t>31</a:t>
            </a:r>
            <a:r>
              <a:rPr lang="zh-CN" altLang="en-US" sz="1800" dirty="0"/>
              <a:t> </a:t>
            </a:r>
            <a:r>
              <a:rPr lang="en-US" altLang="zh-CN" sz="1800" dirty="0"/>
              <a:t>(Compulsory License),</a:t>
            </a:r>
            <a:r>
              <a:rPr lang="zh-CN" altLang="en-US" sz="1800" dirty="0"/>
              <a:t> </a:t>
            </a:r>
            <a:r>
              <a:rPr lang="en-US" altLang="zh-CN" sz="1800" dirty="0"/>
              <a:t>Article</a:t>
            </a:r>
            <a:r>
              <a:rPr lang="zh-CN" altLang="en-US" sz="1800" dirty="0"/>
              <a:t> </a:t>
            </a:r>
            <a:r>
              <a:rPr lang="en-US" altLang="zh-CN" sz="1800" dirty="0"/>
              <a:t>40</a:t>
            </a:r>
            <a:r>
              <a:rPr lang="zh-CN" altLang="en-US" sz="1800" dirty="0"/>
              <a:t> </a:t>
            </a:r>
            <a:r>
              <a:rPr lang="en-US" altLang="zh-CN" sz="1800" dirty="0"/>
              <a:t>(control of anti-competitive practice in contractual licenses,</a:t>
            </a:r>
            <a:r>
              <a:rPr lang="zh-CN" altLang="en-US" sz="1800" dirty="0"/>
              <a:t> </a:t>
            </a:r>
            <a:r>
              <a:rPr lang="en-US" altLang="zh-CN" sz="1800" dirty="0"/>
              <a:t>and</a:t>
            </a:r>
            <a:r>
              <a:rPr lang="zh-CN" altLang="en-US" sz="1800" dirty="0"/>
              <a:t> </a:t>
            </a:r>
            <a:r>
              <a:rPr lang="en-US" altLang="zh-CN" sz="1800" dirty="0"/>
              <a:t>Paragraph</a:t>
            </a:r>
            <a:r>
              <a:rPr lang="zh-CN" altLang="en-US" sz="1800" dirty="0"/>
              <a:t> </a:t>
            </a:r>
            <a:r>
              <a:rPr lang="en-US" altLang="zh-CN" sz="1800" dirty="0"/>
              <a:t>2 of</a:t>
            </a:r>
            <a:r>
              <a:rPr lang="zh-CN" altLang="en-US" sz="1800" dirty="0"/>
              <a:t> </a:t>
            </a:r>
            <a:r>
              <a:rPr lang="en-US" altLang="zh-CN" sz="1800" dirty="0"/>
              <a:t>Article</a:t>
            </a:r>
            <a:r>
              <a:rPr lang="zh-CN" altLang="en-US" sz="1800" dirty="0"/>
              <a:t> </a:t>
            </a:r>
            <a:r>
              <a:rPr lang="en-US" altLang="zh-CN" sz="1800" dirty="0"/>
              <a:t>66,</a:t>
            </a:r>
            <a:r>
              <a:rPr lang="zh-CN" altLang="en-US" sz="1800" dirty="0"/>
              <a:t> </a:t>
            </a:r>
            <a:r>
              <a:rPr lang="en-US" altLang="zh-CN" sz="1800" dirty="0"/>
              <a:t>to</a:t>
            </a:r>
            <a:r>
              <a:rPr lang="zh-CN" altLang="en-US" sz="1800" dirty="0"/>
              <a:t> </a:t>
            </a:r>
            <a:r>
              <a:rPr lang="en-US" altLang="zh-CN" sz="1800" dirty="0"/>
              <a:t>optimize</a:t>
            </a:r>
            <a:r>
              <a:rPr lang="zh-CN" altLang="en-US" sz="1800" dirty="0"/>
              <a:t> </a:t>
            </a:r>
            <a:r>
              <a:rPr lang="en-US" altLang="zh-CN" sz="1800" dirty="0"/>
              <a:t>relevant</a:t>
            </a:r>
            <a:r>
              <a:rPr lang="zh-CN" altLang="en-US" sz="1800" dirty="0"/>
              <a:t> </a:t>
            </a:r>
            <a:r>
              <a:rPr lang="en-US" altLang="zh-CN" sz="1800" dirty="0"/>
              <a:t>international</a:t>
            </a:r>
            <a:r>
              <a:rPr lang="zh-CN" altLang="en-US" sz="1800" dirty="0"/>
              <a:t> </a:t>
            </a:r>
            <a:r>
              <a:rPr lang="en-US" altLang="zh-CN" sz="1800" dirty="0"/>
              <a:t>regimes.</a:t>
            </a:r>
          </a:p>
          <a:p>
            <a:pPr>
              <a:buFont typeface="Wingdings" pitchFamily="2" charset="2"/>
              <a:buChar char="ü"/>
            </a:pPr>
            <a:r>
              <a:rPr lang="en-US" altLang="zh-CN" sz="1800" dirty="0"/>
              <a:t>Effectively</a:t>
            </a:r>
            <a:r>
              <a:rPr lang="zh-CN" altLang="en-US" sz="1800" dirty="0"/>
              <a:t> </a:t>
            </a:r>
            <a:r>
              <a:rPr lang="en-US" altLang="zh-CN" sz="1800" dirty="0"/>
              <a:t>implement</a:t>
            </a:r>
            <a:r>
              <a:rPr lang="zh-CN" altLang="en-US" sz="1800" dirty="0"/>
              <a:t> </a:t>
            </a:r>
            <a:r>
              <a:rPr lang="en-US" altLang="zh-CN" sz="1800" dirty="0"/>
              <a:t>provisions</a:t>
            </a:r>
            <a:r>
              <a:rPr lang="zh-CN" altLang="en-US" sz="1800" dirty="0"/>
              <a:t> </a:t>
            </a:r>
            <a:r>
              <a:rPr lang="en-US" altLang="zh-CN" sz="1800" dirty="0"/>
              <a:t>on</a:t>
            </a:r>
            <a:r>
              <a:rPr lang="zh-CN" altLang="en-US" sz="1800" dirty="0"/>
              <a:t> </a:t>
            </a:r>
            <a:r>
              <a:rPr lang="en-US" altLang="zh-CN" sz="1800" dirty="0"/>
              <a:t>technology</a:t>
            </a:r>
            <a:r>
              <a:rPr lang="zh-CN" altLang="en-US" sz="1800" dirty="0"/>
              <a:t> </a:t>
            </a:r>
            <a:r>
              <a:rPr lang="en-US" altLang="zh-CN" sz="1800" dirty="0"/>
              <a:t>transfer</a:t>
            </a:r>
            <a:r>
              <a:rPr lang="zh-CN" altLang="en-US" sz="1800" dirty="0"/>
              <a:t> </a:t>
            </a:r>
            <a:r>
              <a:rPr lang="en-US" altLang="zh-CN" sz="1800" dirty="0"/>
              <a:t>in</a:t>
            </a:r>
            <a:r>
              <a:rPr lang="zh-CN" altLang="en-US" sz="1800" dirty="0"/>
              <a:t> </a:t>
            </a:r>
            <a:r>
              <a:rPr lang="en-US" altLang="zh-CN" sz="1800" dirty="0"/>
              <a:t>multilateral</a:t>
            </a:r>
            <a:r>
              <a:rPr lang="zh-CN" altLang="en-US" sz="1800" dirty="0"/>
              <a:t> </a:t>
            </a:r>
            <a:r>
              <a:rPr lang="en-US" altLang="zh-CN" sz="1800" dirty="0"/>
              <a:t>treaties</a:t>
            </a:r>
            <a:r>
              <a:rPr lang="zh-CN" altLang="en-US" sz="1800" dirty="0"/>
              <a:t> </a:t>
            </a:r>
            <a:r>
              <a:rPr lang="en-US" altLang="zh-CN" sz="1800" dirty="0"/>
              <a:t>on environmental</a:t>
            </a:r>
            <a:r>
              <a:rPr lang="zh-CN" altLang="en-US" sz="1800" dirty="0"/>
              <a:t> </a:t>
            </a:r>
            <a:r>
              <a:rPr lang="en-US" altLang="zh-CN" sz="1800" dirty="0"/>
              <a:t>protection,</a:t>
            </a:r>
            <a:r>
              <a:rPr lang="zh-CN" altLang="en-US" sz="1800" dirty="0"/>
              <a:t> </a:t>
            </a:r>
            <a:r>
              <a:rPr lang="en-US" altLang="zh-CN" sz="1800" dirty="0"/>
              <a:t>treaties</a:t>
            </a:r>
            <a:r>
              <a:rPr lang="zh-CN" altLang="en-US" sz="1800" dirty="0"/>
              <a:t> </a:t>
            </a:r>
            <a:r>
              <a:rPr lang="en-US" altLang="zh-CN" sz="1800" dirty="0"/>
              <a:t>on</a:t>
            </a:r>
            <a:r>
              <a:rPr lang="zh-CN" altLang="en-US" sz="1800" dirty="0"/>
              <a:t> </a:t>
            </a:r>
            <a:r>
              <a:rPr lang="en-US" altLang="zh-CN" sz="1800" dirty="0"/>
              <a:t>climate</a:t>
            </a:r>
            <a:r>
              <a:rPr lang="zh-CN" altLang="en-US" sz="1800" dirty="0"/>
              <a:t> </a:t>
            </a:r>
            <a:r>
              <a:rPr lang="en-US" altLang="zh-CN" sz="1800" dirty="0"/>
              <a:t>change,</a:t>
            </a:r>
            <a:r>
              <a:rPr lang="zh-CN" altLang="en-US" sz="1800" dirty="0"/>
              <a:t> </a:t>
            </a:r>
            <a:r>
              <a:rPr lang="en-US" altLang="zh-CN" sz="1800" dirty="0"/>
              <a:t>convention</a:t>
            </a:r>
            <a:r>
              <a:rPr lang="zh-CN" altLang="en-US" sz="1800" dirty="0"/>
              <a:t> </a:t>
            </a:r>
            <a:r>
              <a:rPr lang="en-US" altLang="zh-CN" sz="1800" dirty="0"/>
              <a:t>on</a:t>
            </a:r>
            <a:r>
              <a:rPr lang="zh-CN" altLang="en-US" sz="1800" dirty="0"/>
              <a:t> </a:t>
            </a:r>
            <a:r>
              <a:rPr lang="en-US" altLang="zh-CN" sz="1800" dirty="0"/>
              <a:t>the</a:t>
            </a:r>
            <a:r>
              <a:rPr lang="zh-CN" altLang="en-US" sz="1800" dirty="0"/>
              <a:t> </a:t>
            </a:r>
            <a:r>
              <a:rPr lang="en-US" altLang="zh-CN" sz="1800" dirty="0"/>
              <a:t>law</a:t>
            </a:r>
            <a:r>
              <a:rPr lang="zh-CN" altLang="en-US" sz="1800" dirty="0"/>
              <a:t> </a:t>
            </a:r>
            <a:r>
              <a:rPr lang="en-US" altLang="zh-CN" sz="1800" dirty="0"/>
              <a:t>of</a:t>
            </a:r>
            <a:r>
              <a:rPr lang="zh-CN" altLang="en-US" sz="1800" dirty="0"/>
              <a:t> </a:t>
            </a:r>
            <a:r>
              <a:rPr lang="en-US" altLang="zh-CN" sz="1800" dirty="0"/>
              <a:t>the</a:t>
            </a:r>
            <a:r>
              <a:rPr lang="zh-CN" altLang="en-US" sz="1800" dirty="0"/>
              <a:t> </a:t>
            </a:r>
            <a:r>
              <a:rPr lang="en-US" altLang="zh-CN" sz="1800" dirty="0"/>
              <a:t>sea,</a:t>
            </a:r>
            <a:r>
              <a:rPr lang="zh-CN" altLang="en-US" sz="1800" dirty="0"/>
              <a:t> </a:t>
            </a:r>
            <a:r>
              <a:rPr lang="en-US" altLang="zh-CN" sz="1800" dirty="0"/>
              <a:t>and</a:t>
            </a:r>
            <a:r>
              <a:rPr lang="zh-CN" altLang="en-US" sz="1800" dirty="0"/>
              <a:t> </a:t>
            </a:r>
            <a:r>
              <a:rPr lang="en-US" altLang="zh-CN" sz="1800" dirty="0"/>
              <a:t>sustainable development law,</a:t>
            </a:r>
            <a:r>
              <a:rPr lang="zh-CN" altLang="en-US" sz="1800" dirty="0"/>
              <a:t> </a:t>
            </a:r>
            <a:r>
              <a:rPr lang="en-US" altLang="zh-CN" sz="1800" dirty="0"/>
              <a:t>to</a:t>
            </a:r>
            <a:r>
              <a:rPr lang="zh-CN" altLang="en-US" sz="1800" dirty="0"/>
              <a:t> </a:t>
            </a:r>
            <a:r>
              <a:rPr lang="en-US" altLang="zh-CN" sz="1800" dirty="0"/>
              <a:t>help</a:t>
            </a:r>
            <a:r>
              <a:rPr lang="zh-CN" altLang="en-US" sz="1800" dirty="0"/>
              <a:t> </a:t>
            </a:r>
            <a:r>
              <a:rPr lang="en-US" altLang="zh-CN" sz="1800" dirty="0"/>
              <a:t>less</a:t>
            </a:r>
            <a:r>
              <a:rPr lang="zh-CN" altLang="en-US" sz="1800" dirty="0"/>
              <a:t> </a:t>
            </a:r>
            <a:r>
              <a:rPr lang="en-US" altLang="zh-CN" sz="1800" dirty="0"/>
              <a:t>developed</a:t>
            </a:r>
            <a:r>
              <a:rPr lang="zh-CN" altLang="en-US" sz="1800" dirty="0"/>
              <a:t> </a:t>
            </a:r>
            <a:r>
              <a:rPr lang="en-US" altLang="zh-CN" sz="1800" dirty="0"/>
              <a:t>countries</a:t>
            </a:r>
            <a:r>
              <a:rPr lang="zh-CN" altLang="en-US" sz="1800" dirty="0"/>
              <a:t> </a:t>
            </a:r>
            <a:r>
              <a:rPr lang="en-US" altLang="zh-CN" sz="1800" dirty="0"/>
              <a:t>build technological</a:t>
            </a:r>
            <a:r>
              <a:rPr lang="zh-CN" altLang="en-US" sz="1800" dirty="0"/>
              <a:t> </a:t>
            </a:r>
            <a:r>
              <a:rPr lang="en-US" altLang="zh-CN" sz="1800" dirty="0"/>
              <a:t>capacity.</a:t>
            </a:r>
          </a:p>
          <a:p>
            <a:pPr>
              <a:buFont typeface="Wingdings" pitchFamily="2" charset="2"/>
              <a:buChar char="ü"/>
            </a:pPr>
            <a:r>
              <a:rPr lang="en-US" altLang="zh-CN" sz="1800" dirty="0"/>
              <a:t>Promote</a:t>
            </a:r>
            <a:r>
              <a:rPr lang="zh-CN" altLang="en-US" sz="1800" dirty="0"/>
              <a:t> </a:t>
            </a:r>
            <a:r>
              <a:rPr lang="en-US" altLang="zh-CN" sz="1800" dirty="0"/>
              <a:t>free</a:t>
            </a:r>
            <a:r>
              <a:rPr lang="zh-CN" altLang="en-US" sz="1800" dirty="0"/>
              <a:t> </a:t>
            </a:r>
            <a:r>
              <a:rPr lang="en-US" altLang="zh-CN" sz="1800" dirty="0"/>
              <a:t>technology</a:t>
            </a:r>
            <a:r>
              <a:rPr lang="zh-CN" altLang="en-US" sz="1800" dirty="0"/>
              <a:t> </a:t>
            </a:r>
            <a:r>
              <a:rPr lang="en-US" altLang="zh-CN" sz="1800" dirty="0"/>
              <a:t>trade; reduce</a:t>
            </a:r>
            <a:r>
              <a:rPr lang="zh-CN" altLang="en-US" sz="1800" dirty="0"/>
              <a:t> </a:t>
            </a:r>
            <a:r>
              <a:rPr lang="en-US" altLang="zh-CN" sz="1800" dirty="0"/>
              <a:t>or even</a:t>
            </a:r>
            <a:r>
              <a:rPr lang="zh-CN" altLang="en-US" sz="1800" dirty="0"/>
              <a:t> </a:t>
            </a:r>
            <a:r>
              <a:rPr lang="en-US" altLang="zh-CN" sz="1800" dirty="0"/>
              <a:t>lift</a:t>
            </a:r>
            <a:r>
              <a:rPr lang="zh-CN" altLang="en-US" sz="1800" dirty="0"/>
              <a:t> </a:t>
            </a:r>
            <a:r>
              <a:rPr lang="en-US" altLang="zh-CN" sz="1800" dirty="0"/>
              <a:t>technology</a:t>
            </a:r>
            <a:r>
              <a:rPr lang="zh-CN" altLang="en-US" sz="1800" dirty="0"/>
              <a:t> </a:t>
            </a:r>
            <a:r>
              <a:rPr lang="en-US" altLang="zh-CN" sz="1800" dirty="0"/>
              <a:t>control.</a:t>
            </a:r>
          </a:p>
          <a:p>
            <a:pPr>
              <a:buFont typeface="Wingdings" pitchFamily="2" charset="2"/>
              <a:buChar char="Ø"/>
            </a:pPr>
            <a:r>
              <a:rPr lang="en-US" altLang="zh-CN" sz="1800" dirty="0"/>
              <a:t>Domestically:</a:t>
            </a:r>
          </a:p>
          <a:p>
            <a:pPr>
              <a:buFont typeface="Wingdings" pitchFamily="2" charset="2"/>
              <a:buChar char="ü"/>
            </a:pPr>
            <a:r>
              <a:rPr lang="en-US" altLang="zh-CN" sz="1800" dirty="0"/>
              <a:t>Coordinate current</a:t>
            </a:r>
            <a:r>
              <a:rPr lang="zh-CN" altLang="en-US" sz="1800" dirty="0"/>
              <a:t> </a:t>
            </a:r>
            <a:r>
              <a:rPr lang="en-US" altLang="zh-CN" sz="1800" dirty="0"/>
              <a:t>laws</a:t>
            </a:r>
            <a:r>
              <a:rPr lang="zh-CN" altLang="en-US" sz="1800" dirty="0"/>
              <a:t> </a:t>
            </a:r>
            <a:r>
              <a:rPr lang="en-US" altLang="zh-CN" sz="1800" dirty="0"/>
              <a:t>and</a:t>
            </a:r>
            <a:r>
              <a:rPr lang="zh-CN" altLang="en-US" sz="1800" dirty="0"/>
              <a:t> </a:t>
            </a:r>
            <a:r>
              <a:rPr lang="en-US" altLang="zh-CN" sz="1800" dirty="0"/>
              <a:t>regulations</a:t>
            </a:r>
            <a:r>
              <a:rPr lang="zh-CN" altLang="en-US" sz="1800" dirty="0"/>
              <a:t> </a:t>
            </a:r>
            <a:r>
              <a:rPr lang="en-US" altLang="zh-CN" sz="1800" dirty="0"/>
              <a:t>on</a:t>
            </a:r>
            <a:r>
              <a:rPr lang="zh-CN" altLang="en-US" sz="1800" dirty="0"/>
              <a:t> </a:t>
            </a:r>
            <a:r>
              <a:rPr lang="en-US" altLang="zh-CN" sz="1800" dirty="0"/>
              <a:t>technology</a:t>
            </a:r>
            <a:r>
              <a:rPr lang="zh-CN" altLang="en-US" sz="1800" dirty="0"/>
              <a:t> </a:t>
            </a:r>
            <a:r>
              <a:rPr lang="en-US" altLang="zh-CN" sz="1800" dirty="0"/>
              <a:t>transfer,</a:t>
            </a:r>
            <a:r>
              <a:rPr lang="zh-CN" altLang="en-US" sz="1800" dirty="0"/>
              <a:t> </a:t>
            </a:r>
            <a:r>
              <a:rPr lang="en-US" altLang="zh-CN" sz="1800" dirty="0"/>
              <a:t>forming</a:t>
            </a:r>
            <a:r>
              <a:rPr lang="zh-CN" altLang="en-US" sz="1800" dirty="0"/>
              <a:t> </a:t>
            </a:r>
            <a:r>
              <a:rPr lang="en-US" altLang="zh-CN" sz="1800" dirty="0"/>
              <a:t>a</a:t>
            </a:r>
            <a:r>
              <a:rPr lang="zh-CN" altLang="en-US" sz="1800" dirty="0"/>
              <a:t> </a:t>
            </a:r>
            <a:r>
              <a:rPr lang="en-US" altLang="zh-CN" sz="1800" dirty="0"/>
              <a:t>coherent</a:t>
            </a:r>
            <a:r>
              <a:rPr lang="zh-CN" altLang="en-US" sz="1800" dirty="0"/>
              <a:t> </a:t>
            </a:r>
            <a:r>
              <a:rPr lang="en-US" altLang="zh-CN" sz="1800" dirty="0"/>
              <a:t>legal</a:t>
            </a:r>
            <a:r>
              <a:rPr lang="zh-CN" altLang="en-US" sz="1800" dirty="0"/>
              <a:t> </a:t>
            </a:r>
            <a:r>
              <a:rPr lang="en-US" altLang="zh-CN" sz="1800" dirty="0"/>
              <a:t>system.</a:t>
            </a:r>
          </a:p>
          <a:p>
            <a:pPr>
              <a:buFont typeface="Wingdings" pitchFamily="2" charset="2"/>
              <a:buChar char="ü"/>
            </a:pPr>
            <a:r>
              <a:rPr lang="en-US" altLang="zh-CN" sz="1800" dirty="0"/>
              <a:t>When</a:t>
            </a:r>
            <a:r>
              <a:rPr lang="zh-CN" altLang="en-US" sz="1800" dirty="0"/>
              <a:t> </a:t>
            </a:r>
            <a:r>
              <a:rPr lang="en-US" altLang="zh-CN" sz="1800" dirty="0"/>
              <a:t>revising</a:t>
            </a:r>
            <a:r>
              <a:rPr lang="zh-CN" altLang="en-US" sz="1800" dirty="0"/>
              <a:t> </a:t>
            </a:r>
            <a:r>
              <a:rPr lang="en-US" altLang="zh-CN" sz="1800" dirty="0"/>
              <a:t>and</a:t>
            </a:r>
            <a:r>
              <a:rPr lang="zh-CN" altLang="en-US" sz="1800" dirty="0"/>
              <a:t> </a:t>
            </a:r>
            <a:r>
              <a:rPr lang="en-US" altLang="zh-CN" sz="1800" dirty="0"/>
              <a:t>improving</a:t>
            </a:r>
            <a:r>
              <a:rPr lang="zh-CN" altLang="en-US" sz="1800" dirty="0"/>
              <a:t> </a:t>
            </a:r>
            <a:r>
              <a:rPr lang="en-US" altLang="zh-CN" sz="1800" dirty="0"/>
              <a:t>IPR</a:t>
            </a:r>
            <a:r>
              <a:rPr lang="zh-CN" altLang="en-US" sz="1800" dirty="0"/>
              <a:t> </a:t>
            </a:r>
            <a:r>
              <a:rPr lang="en-US" altLang="zh-CN" sz="1800" dirty="0"/>
              <a:t>laws,</a:t>
            </a:r>
            <a:r>
              <a:rPr lang="zh-CN" altLang="en-US" sz="1800" dirty="0"/>
              <a:t> </a:t>
            </a:r>
            <a:r>
              <a:rPr lang="en-US" altLang="zh-CN" sz="1800" dirty="0"/>
              <a:t>pay</a:t>
            </a:r>
            <a:r>
              <a:rPr lang="zh-CN" altLang="en-US" sz="1800" dirty="0"/>
              <a:t> </a:t>
            </a:r>
            <a:r>
              <a:rPr lang="en-US" altLang="zh-CN" sz="1800" dirty="0"/>
              <a:t>attention</a:t>
            </a:r>
            <a:r>
              <a:rPr lang="zh-CN" altLang="en-US" sz="1800" dirty="0"/>
              <a:t> </a:t>
            </a:r>
            <a:r>
              <a:rPr lang="en-US" altLang="zh-CN" sz="1800" dirty="0"/>
              <a:t>to</a:t>
            </a:r>
            <a:r>
              <a:rPr lang="zh-CN" altLang="en-US" sz="1800" dirty="0"/>
              <a:t> </a:t>
            </a:r>
            <a:r>
              <a:rPr lang="en-US" altLang="zh-CN" sz="1800" dirty="0"/>
              <a:t>and</a:t>
            </a:r>
            <a:r>
              <a:rPr lang="zh-CN" altLang="en-US" sz="1800" dirty="0"/>
              <a:t> </a:t>
            </a:r>
            <a:r>
              <a:rPr lang="en-US" altLang="zh-CN" sz="1800" dirty="0"/>
              <a:t>improve</a:t>
            </a:r>
            <a:r>
              <a:rPr lang="zh-CN" altLang="en-US" sz="1800" dirty="0"/>
              <a:t> </a:t>
            </a:r>
            <a:r>
              <a:rPr lang="en-US" altLang="zh-CN" sz="1800" dirty="0"/>
              <a:t>legislation</a:t>
            </a:r>
            <a:r>
              <a:rPr lang="zh-CN" altLang="en-US" sz="1800" dirty="0"/>
              <a:t> </a:t>
            </a:r>
            <a:r>
              <a:rPr lang="en-US" altLang="zh-CN" sz="1800" dirty="0"/>
              <a:t>on</a:t>
            </a:r>
            <a:r>
              <a:rPr lang="zh-CN" altLang="en-US" sz="1800" dirty="0"/>
              <a:t> </a:t>
            </a:r>
            <a:r>
              <a:rPr lang="en-US" altLang="zh-CN" sz="1800" dirty="0"/>
              <a:t>technology</a:t>
            </a:r>
            <a:r>
              <a:rPr lang="zh-CN" altLang="en-US" sz="1800" dirty="0"/>
              <a:t> </a:t>
            </a:r>
            <a:r>
              <a:rPr lang="en-US" altLang="zh-CN" sz="1800" dirty="0"/>
              <a:t>transfer.</a:t>
            </a:r>
          </a:p>
          <a:p>
            <a:pPr>
              <a:buFont typeface="Wingdings" pitchFamily="2" charset="2"/>
              <a:buChar char="ü"/>
            </a:pPr>
            <a:r>
              <a:rPr lang="en-US" altLang="zh-CN" sz="1800" dirty="0"/>
              <a:t>Make</a:t>
            </a:r>
            <a:r>
              <a:rPr lang="zh-CN" altLang="en-US" sz="1800" dirty="0"/>
              <a:t> </a:t>
            </a:r>
            <a:r>
              <a:rPr lang="en-US" altLang="zh-CN" sz="1800" dirty="0"/>
              <a:t>China’s</a:t>
            </a:r>
            <a:r>
              <a:rPr lang="zh-CN" altLang="en-US" sz="1800" dirty="0"/>
              <a:t> </a:t>
            </a:r>
            <a:r>
              <a:rPr lang="en-US" altLang="zh-CN" sz="1800" dirty="0"/>
              <a:t>voice</a:t>
            </a:r>
            <a:r>
              <a:rPr lang="zh-CN" altLang="en-US" sz="1800" dirty="0"/>
              <a:t> </a:t>
            </a:r>
            <a:r>
              <a:rPr lang="en-US" altLang="zh-CN" sz="1800" dirty="0"/>
              <a:t>heard</a:t>
            </a:r>
            <a:r>
              <a:rPr lang="zh-CN" altLang="en-US" sz="1800" dirty="0"/>
              <a:t> </a:t>
            </a:r>
            <a:r>
              <a:rPr lang="en-US" altLang="zh-CN" sz="1800" dirty="0"/>
              <a:t>internationally through</a:t>
            </a:r>
            <a:r>
              <a:rPr lang="zh-CN" altLang="en-US" sz="1800" dirty="0"/>
              <a:t> </a:t>
            </a:r>
            <a:r>
              <a:rPr lang="en-US" altLang="zh-CN" sz="1800" dirty="0"/>
              <a:t>the</a:t>
            </a:r>
            <a:r>
              <a:rPr lang="zh-CN" altLang="en-US" sz="1800" dirty="0"/>
              <a:t> </a:t>
            </a:r>
            <a:r>
              <a:rPr lang="en-US" altLang="zh-CN" sz="1800" dirty="0"/>
              <a:t>Belt</a:t>
            </a:r>
            <a:r>
              <a:rPr lang="zh-CN" altLang="en-US" sz="1800" dirty="0"/>
              <a:t> </a:t>
            </a:r>
            <a:r>
              <a:rPr lang="en-US" altLang="zh-CN" sz="1800" dirty="0"/>
              <a:t>and</a:t>
            </a:r>
            <a:r>
              <a:rPr lang="zh-CN" altLang="en-US" sz="1800" dirty="0"/>
              <a:t> </a:t>
            </a:r>
            <a:r>
              <a:rPr lang="en-US" altLang="zh-CN" sz="1800" dirty="0"/>
              <a:t>Road</a:t>
            </a:r>
            <a:r>
              <a:rPr lang="zh-CN" altLang="en-US" sz="1800" dirty="0"/>
              <a:t> </a:t>
            </a:r>
            <a:r>
              <a:rPr lang="en-US" altLang="zh-CN" sz="1800" dirty="0"/>
              <a:t>Initiative</a:t>
            </a:r>
            <a:r>
              <a:rPr lang="zh-CN" altLang="en-US" sz="1800" dirty="0"/>
              <a:t> </a:t>
            </a:r>
            <a:r>
              <a:rPr lang="en-US" altLang="zh-CN" sz="1800" dirty="0"/>
              <a:t>for</a:t>
            </a:r>
            <a:r>
              <a:rPr lang="zh-CN" altLang="en-US" sz="1800" dirty="0"/>
              <a:t> </a:t>
            </a:r>
            <a:r>
              <a:rPr lang="en-US" altLang="zh-CN" sz="1800" dirty="0"/>
              <a:t>the</a:t>
            </a:r>
            <a:r>
              <a:rPr lang="zh-CN" altLang="en-US" sz="1800" dirty="0"/>
              <a:t> </a:t>
            </a:r>
            <a:r>
              <a:rPr lang="en-US" altLang="zh-CN" sz="1800" dirty="0"/>
              <a:t>development</a:t>
            </a:r>
            <a:r>
              <a:rPr lang="zh-CN" altLang="en-US" sz="1800" dirty="0"/>
              <a:t> </a:t>
            </a:r>
            <a:r>
              <a:rPr lang="en-US" altLang="zh-CN" sz="1800" dirty="0"/>
              <a:t>of</a:t>
            </a:r>
            <a:r>
              <a:rPr lang="zh-CN" altLang="en-US" sz="1800" dirty="0"/>
              <a:t> </a:t>
            </a:r>
            <a:r>
              <a:rPr lang="en-US" altLang="zh-CN" sz="1800" dirty="0"/>
              <a:t>a</a:t>
            </a:r>
            <a:r>
              <a:rPr lang="zh-CN" altLang="en-US" sz="1800" dirty="0"/>
              <a:t> </a:t>
            </a:r>
            <a:r>
              <a:rPr lang="en-US" altLang="zh-CN" sz="1800" dirty="0"/>
              <a:t>technology</a:t>
            </a:r>
            <a:r>
              <a:rPr lang="zh-CN" altLang="en-US" sz="1800" dirty="0"/>
              <a:t> </a:t>
            </a:r>
            <a:r>
              <a:rPr lang="en-US" altLang="zh-CN" sz="1800" dirty="0"/>
              <a:t>transfer</a:t>
            </a:r>
            <a:r>
              <a:rPr lang="zh-CN" altLang="en-US" sz="1800" dirty="0"/>
              <a:t> </a:t>
            </a:r>
            <a:r>
              <a:rPr lang="en-US" altLang="zh-CN" sz="1800" dirty="0"/>
              <a:t>regime</a:t>
            </a:r>
            <a:r>
              <a:rPr lang="zh-CN" altLang="en-US" sz="1800" dirty="0"/>
              <a:t> </a:t>
            </a:r>
            <a:r>
              <a:rPr lang="en-US" altLang="zh-CN" sz="1800" dirty="0"/>
              <a:t>that</a:t>
            </a:r>
            <a:r>
              <a:rPr lang="zh-CN" altLang="en-US" sz="1800" dirty="0"/>
              <a:t> </a:t>
            </a:r>
            <a:r>
              <a:rPr lang="en-US" altLang="zh-CN" sz="1800" dirty="0"/>
              <a:t>serves</a:t>
            </a:r>
            <a:r>
              <a:rPr lang="zh-CN" altLang="en-US" sz="1800" dirty="0"/>
              <a:t> </a:t>
            </a:r>
            <a:r>
              <a:rPr lang="en-US" altLang="zh-CN" sz="1800" dirty="0"/>
              <a:t>the shared future for humanity.</a:t>
            </a:r>
          </a:p>
          <a:p>
            <a:pPr>
              <a:buFont typeface="Wingdings" pitchFamily="2" charset="2"/>
              <a:buChar char="ü"/>
            </a:pPr>
            <a:endParaRPr lang="en-US" altLang="zh-CN"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0C39712C-72DE-2C4F-99FD-34B5E469D762}"/>
              </a:ext>
            </a:extLst>
          </p:cNvPr>
          <p:cNvSpPr>
            <a:spLocks noGrp="1"/>
          </p:cNvSpPr>
          <p:nvPr>
            <p:ph type="title"/>
          </p:nvPr>
        </p:nvSpPr>
        <p:spPr>
          <a:xfrm>
            <a:off x="395288" y="260350"/>
            <a:ext cx="8229600" cy="346075"/>
          </a:xfrm>
        </p:spPr>
        <p:txBody>
          <a:bodyPr/>
          <a:lstStyle/>
          <a:p>
            <a:pPr>
              <a:lnSpc>
                <a:spcPts val="3500"/>
              </a:lnSpc>
            </a:pPr>
            <a:r>
              <a:rPr lang="en-US" altLang="zh-CN" sz="3200" b="1"/>
              <a:t>Conclusion</a:t>
            </a:r>
          </a:p>
        </p:txBody>
      </p:sp>
      <p:sp>
        <p:nvSpPr>
          <p:cNvPr id="24578" name="Content Placeholder 2">
            <a:extLst>
              <a:ext uri="{FF2B5EF4-FFF2-40B4-BE49-F238E27FC236}">
                <a16:creationId xmlns:a16="http://schemas.microsoft.com/office/drawing/2014/main" id="{9F8A861A-A548-AB45-8298-7FF45466BC9F}"/>
              </a:ext>
            </a:extLst>
          </p:cNvPr>
          <p:cNvSpPr>
            <a:spLocks noGrp="1"/>
          </p:cNvSpPr>
          <p:nvPr>
            <p:ph idx="1"/>
          </p:nvPr>
        </p:nvSpPr>
        <p:spPr>
          <a:xfrm>
            <a:off x="250825" y="620713"/>
            <a:ext cx="8642350" cy="3672383"/>
          </a:xfrm>
        </p:spPr>
        <p:txBody>
          <a:bodyPr/>
          <a:lstStyle/>
          <a:p>
            <a:r>
              <a:rPr lang="en-US" altLang="zh-CN" sz="2400" dirty="0"/>
              <a:t>The</a:t>
            </a:r>
            <a:r>
              <a:rPr lang="zh-CN" altLang="en-US" sz="2400" dirty="0"/>
              <a:t> </a:t>
            </a:r>
            <a:r>
              <a:rPr lang="en-US" altLang="zh-CN" sz="2400" dirty="0"/>
              <a:t>IPR</a:t>
            </a:r>
            <a:r>
              <a:rPr lang="zh-CN" altLang="en-US" sz="2400" dirty="0"/>
              <a:t> </a:t>
            </a:r>
            <a:r>
              <a:rPr lang="en-US" altLang="zh-CN" sz="2400" dirty="0"/>
              <a:t>legal</a:t>
            </a:r>
            <a:r>
              <a:rPr lang="zh-CN" altLang="en-US" sz="2400" dirty="0"/>
              <a:t> </a:t>
            </a:r>
            <a:r>
              <a:rPr lang="en-US" altLang="zh-CN" sz="2400" dirty="0"/>
              <a:t>regime</a:t>
            </a:r>
            <a:r>
              <a:rPr lang="zh-CN" altLang="en-US" sz="2400" dirty="0"/>
              <a:t> </a:t>
            </a:r>
            <a:r>
              <a:rPr lang="en-US" altLang="zh-CN" sz="2400" dirty="0"/>
              <a:t>is</a:t>
            </a:r>
            <a:r>
              <a:rPr lang="zh-CN" altLang="en-US" sz="2400" dirty="0"/>
              <a:t> </a:t>
            </a:r>
            <a:r>
              <a:rPr lang="en-US" altLang="zh-CN" sz="2400" dirty="0"/>
              <a:t>the</a:t>
            </a:r>
            <a:r>
              <a:rPr lang="zh-CN" altLang="en-US" sz="2400" dirty="0"/>
              <a:t> </a:t>
            </a:r>
            <a:r>
              <a:rPr lang="en-US" altLang="zh-CN" sz="2400" dirty="0"/>
              <a:t>premise</a:t>
            </a:r>
            <a:r>
              <a:rPr lang="zh-CN" altLang="en-US" sz="2400" dirty="0"/>
              <a:t> </a:t>
            </a:r>
            <a:r>
              <a:rPr lang="en-US" altLang="zh-CN" sz="2400" dirty="0"/>
              <a:t>to</a:t>
            </a:r>
            <a:r>
              <a:rPr lang="zh-CN" altLang="en-US" sz="2400" dirty="0"/>
              <a:t> </a:t>
            </a:r>
            <a:r>
              <a:rPr lang="en-US" altLang="zh-CN" sz="2400" dirty="0"/>
              <a:t>technology</a:t>
            </a:r>
            <a:r>
              <a:rPr lang="zh-CN" altLang="en-US" sz="2400" dirty="0"/>
              <a:t> </a:t>
            </a:r>
            <a:r>
              <a:rPr lang="en-US" altLang="zh-CN" sz="2400" dirty="0"/>
              <a:t>transfer.</a:t>
            </a:r>
          </a:p>
          <a:p>
            <a:r>
              <a:rPr lang="en-US" altLang="zh-CN" sz="2400" dirty="0"/>
              <a:t>The emerging independent</a:t>
            </a:r>
            <a:r>
              <a:rPr lang="zh-CN" altLang="en-US" sz="2400" dirty="0"/>
              <a:t> </a:t>
            </a:r>
            <a:r>
              <a:rPr lang="en-US" altLang="zh-CN" sz="2400" dirty="0"/>
              <a:t>R&amp;D forces,</a:t>
            </a:r>
            <a:r>
              <a:rPr lang="zh-CN" altLang="en-US" sz="2400" dirty="0"/>
              <a:t> </a:t>
            </a:r>
            <a:r>
              <a:rPr lang="en-US" altLang="zh-CN" sz="2400" dirty="0"/>
              <a:t>increasing complexity of</a:t>
            </a:r>
            <a:r>
              <a:rPr lang="zh-CN" altLang="en-US" sz="2400" dirty="0"/>
              <a:t> </a:t>
            </a:r>
            <a:r>
              <a:rPr lang="en-US" altLang="zh-CN" sz="2400" dirty="0"/>
              <a:t>technologies and public</a:t>
            </a:r>
            <a:r>
              <a:rPr lang="zh-CN" altLang="en-US" sz="2400" dirty="0"/>
              <a:t> </a:t>
            </a:r>
            <a:r>
              <a:rPr lang="en-US" altLang="zh-CN" sz="2400" dirty="0"/>
              <a:t>issues</a:t>
            </a:r>
            <a:r>
              <a:rPr lang="zh-CN" altLang="en-US" sz="2400" dirty="0"/>
              <a:t> </a:t>
            </a:r>
            <a:r>
              <a:rPr lang="en-US" altLang="zh-CN" sz="2400" dirty="0"/>
              <a:t>facing humanity require</a:t>
            </a:r>
            <a:r>
              <a:rPr lang="zh-CN" altLang="en-US" sz="2400" dirty="0"/>
              <a:t> </a:t>
            </a:r>
            <a:r>
              <a:rPr lang="en-US" altLang="zh-CN" sz="2400" dirty="0"/>
              <a:t>technology</a:t>
            </a:r>
            <a:r>
              <a:rPr lang="zh-CN" altLang="en-US" sz="2400" dirty="0"/>
              <a:t> </a:t>
            </a:r>
            <a:r>
              <a:rPr lang="en-US" altLang="zh-CN" sz="2400" dirty="0"/>
              <a:t>transfer</a:t>
            </a:r>
            <a:r>
              <a:rPr lang="zh-CN" altLang="en-US" sz="2400" dirty="0"/>
              <a:t> </a:t>
            </a:r>
            <a:r>
              <a:rPr lang="en-US" altLang="zh-CN" sz="2400" dirty="0"/>
              <a:t>and</a:t>
            </a:r>
            <a:r>
              <a:rPr lang="zh-CN" altLang="en-US" sz="2400" dirty="0"/>
              <a:t> </a:t>
            </a:r>
            <a:r>
              <a:rPr lang="en-US" altLang="zh-CN" sz="2400" dirty="0"/>
              <a:t>sharing.</a:t>
            </a:r>
          </a:p>
          <a:p>
            <a:r>
              <a:rPr lang="en-US" altLang="zh-CN" sz="2400" dirty="0"/>
              <a:t>The</a:t>
            </a:r>
            <a:r>
              <a:rPr lang="zh-CN" altLang="en-US" sz="2400" dirty="0"/>
              <a:t> </a:t>
            </a:r>
            <a:r>
              <a:rPr lang="en-US" altLang="zh-CN" sz="2400" dirty="0"/>
              <a:t>provisions</a:t>
            </a:r>
            <a:r>
              <a:rPr lang="zh-CN" altLang="en-US" sz="2400" dirty="0"/>
              <a:t> </a:t>
            </a:r>
            <a:r>
              <a:rPr lang="en-US" altLang="zh-CN" sz="2400" dirty="0"/>
              <a:t>on</a:t>
            </a:r>
            <a:r>
              <a:rPr lang="zh-CN" altLang="en-US" sz="2400" dirty="0"/>
              <a:t> </a:t>
            </a:r>
            <a:r>
              <a:rPr lang="en-US" altLang="zh-CN" sz="2400" dirty="0"/>
              <a:t>technology</a:t>
            </a:r>
            <a:r>
              <a:rPr lang="zh-CN" altLang="en-US" sz="2400" dirty="0"/>
              <a:t> </a:t>
            </a:r>
            <a:r>
              <a:rPr lang="en-US" altLang="zh-CN" sz="2400" dirty="0"/>
              <a:t>transfer</a:t>
            </a:r>
            <a:r>
              <a:rPr lang="zh-CN" altLang="en-US" sz="2400" dirty="0"/>
              <a:t> </a:t>
            </a:r>
            <a:r>
              <a:rPr lang="en-US" altLang="zh-CN" sz="2400" dirty="0"/>
              <a:t>from</a:t>
            </a:r>
            <a:r>
              <a:rPr lang="zh-CN" altLang="en-US" sz="2400" dirty="0"/>
              <a:t> </a:t>
            </a:r>
            <a:r>
              <a:rPr lang="en-US" altLang="zh-CN" sz="2400" dirty="0"/>
              <a:t>international</a:t>
            </a:r>
            <a:r>
              <a:rPr lang="zh-CN" altLang="en-US" sz="2400" dirty="0"/>
              <a:t> </a:t>
            </a:r>
            <a:r>
              <a:rPr lang="en-US" altLang="zh-CN" sz="2400" dirty="0"/>
              <a:t>and</a:t>
            </a:r>
            <a:r>
              <a:rPr lang="zh-CN" altLang="en-US" sz="2400" dirty="0"/>
              <a:t> </a:t>
            </a:r>
            <a:r>
              <a:rPr lang="en-US" altLang="zh-CN" sz="2400" dirty="0"/>
              <a:t>domestic</a:t>
            </a:r>
            <a:r>
              <a:rPr lang="zh-CN" altLang="en-US" sz="2400" dirty="0"/>
              <a:t> </a:t>
            </a:r>
            <a:r>
              <a:rPr lang="en-US" altLang="zh-CN" sz="2400" dirty="0"/>
              <a:t>IPR</a:t>
            </a:r>
            <a:r>
              <a:rPr lang="zh-CN" altLang="en-US" sz="2400" dirty="0"/>
              <a:t> </a:t>
            </a:r>
            <a:r>
              <a:rPr lang="en-US" altLang="zh-CN" sz="2400" dirty="0"/>
              <a:t>regimes</a:t>
            </a:r>
            <a:r>
              <a:rPr lang="zh-CN" altLang="en-US" sz="2400" dirty="0"/>
              <a:t> </a:t>
            </a:r>
            <a:r>
              <a:rPr lang="en-US" altLang="zh-CN" sz="2400" dirty="0"/>
              <a:t>should</a:t>
            </a:r>
            <a:r>
              <a:rPr lang="zh-CN" altLang="en-US" sz="2400" dirty="0"/>
              <a:t> </a:t>
            </a:r>
            <a:r>
              <a:rPr lang="en-US" altLang="zh-CN" sz="2400" dirty="0"/>
              <a:t>be</a:t>
            </a:r>
            <a:r>
              <a:rPr lang="zh-CN" altLang="en-US" sz="2400" dirty="0"/>
              <a:t> </a:t>
            </a:r>
            <a:r>
              <a:rPr lang="en-US" altLang="zh-CN" sz="2400" dirty="0"/>
              <a:t>effectively</a:t>
            </a:r>
            <a:r>
              <a:rPr lang="zh-CN" altLang="en-US" sz="2400" dirty="0"/>
              <a:t> </a:t>
            </a:r>
            <a:r>
              <a:rPr lang="en-US" altLang="zh-CN" sz="2400" dirty="0"/>
              <a:t>implemented.</a:t>
            </a:r>
          </a:p>
          <a:p>
            <a:r>
              <a:rPr lang="en-US" altLang="zh-CN" sz="2400" dirty="0"/>
              <a:t>Technology</a:t>
            </a:r>
            <a:r>
              <a:rPr lang="zh-CN" altLang="en-US" sz="2400" dirty="0"/>
              <a:t> </a:t>
            </a:r>
            <a:r>
              <a:rPr lang="en-US" altLang="zh-CN" sz="2400" dirty="0"/>
              <a:t>transfer</a:t>
            </a:r>
            <a:r>
              <a:rPr lang="zh-CN" altLang="en-US" sz="2400" dirty="0"/>
              <a:t> </a:t>
            </a:r>
            <a:r>
              <a:rPr lang="en-US" altLang="zh-CN" sz="2400" dirty="0"/>
              <a:t>should</a:t>
            </a:r>
            <a:r>
              <a:rPr lang="zh-CN" altLang="en-US" sz="2400" dirty="0"/>
              <a:t> </a:t>
            </a:r>
            <a:r>
              <a:rPr lang="en-US" altLang="zh-CN" sz="2400" dirty="0"/>
              <a:t>be</a:t>
            </a:r>
            <a:r>
              <a:rPr lang="zh-CN" altLang="en-US" sz="2400" dirty="0"/>
              <a:t> </a:t>
            </a:r>
            <a:r>
              <a:rPr lang="en-US" altLang="zh-CN" sz="2400" dirty="0"/>
              <a:t>emphasized in</a:t>
            </a:r>
            <a:r>
              <a:rPr lang="zh-CN" altLang="en-US" sz="2400" dirty="0"/>
              <a:t> </a:t>
            </a:r>
            <a:r>
              <a:rPr lang="en-US" altLang="zh-CN" sz="2400" dirty="0"/>
              <a:t>future</a:t>
            </a:r>
            <a:r>
              <a:rPr lang="zh-CN" altLang="en-US" sz="2400" dirty="0"/>
              <a:t> </a:t>
            </a:r>
            <a:r>
              <a:rPr lang="en-US" altLang="zh-CN" sz="2400" dirty="0"/>
              <a:t>improvements</a:t>
            </a:r>
            <a:r>
              <a:rPr lang="zh-CN" altLang="en-US" sz="2400" dirty="0"/>
              <a:t> </a:t>
            </a:r>
            <a:r>
              <a:rPr lang="en-US" altLang="zh-CN" sz="2400" dirty="0"/>
              <a:t>made to international</a:t>
            </a:r>
            <a:r>
              <a:rPr lang="zh-CN" altLang="en-US" sz="2400" dirty="0"/>
              <a:t> </a:t>
            </a:r>
            <a:r>
              <a:rPr lang="en-US" altLang="zh-CN" sz="2400" dirty="0"/>
              <a:t>and</a:t>
            </a:r>
            <a:r>
              <a:rPr lang="zh-CN" altLang="en-US" sz="2400" dirty="0"/>
              <a:t> </a:t>
            </a:r>
            <a:r>
              <a:rPr lang="en-US" altLang="zh-CN" sz="2400" dirty="0"/>
              <a:t>domestic</a:t>
            </a:r>
            <a:r>
              <a:rPr lang="zh-CN" altLang="en-US" sz="2400" dirty="0"/>
              <a:t> </a:t>
            </a:r>
            <a:r>
              <a:rPr lang="en-US" altLang="zh-CN" sz="2400" dirty="0"/>
              <a:t>IPR</a:t>
            </a:r>
            <a:r>
              <a:rPr lang="zh-CN" altLang="en-US" sz="2400" dirty="0"/>
              <a:t> </a:t>
            </a:r>
            <a:r>
              <a:rPr lang="en-US" altLang="zh-CN" sz="2400" dirty="0"/>
              <a:t>regimes.</a:t>
            </a:r>
          </a:p>
          <a:p>
            <a:pPr lvl="1" eaLnBrk="1" hangingPunct="1"/>
            <a:endParaRPr lang="en-US" altLang="zh-C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a:extLst>
              <a:ext uri="{FF2B5EF4-FFF2-40B4-BE49-F238E27FC236}">
                <a16:creationId xmlns:a16="http://schemas.microsoft.com/office/drawing/2014/main" id="{188930D1-7520-C547-8C3C-759DD7B102C0}"/>
              </a:ext>
            </a:extLst>
          </p:cNvPr>
          <p:cNvSpPr>
            <a:spLocks noGrp="1"/>
          </p:cNvSpPr>
          <p:nvPr>
            <p:ph type="title"/>
          </p:nvPr>
        </p:nvSpPr>
        <p:spPr/>
        <p:txBody>
          <a:bodyPr/>
          <a:lstStyle/>
          <a:p>
            <a:r>
              <a:rPr lang="en-US" altLang="zh-CN" b="1"/>
              <a:t>Thanks</a:t>
            </a:r>
            <a:endParaRPr lang="zh-CN" altLang="en-US" b="1"/>
          </a:p>
        </p:txBody>
      </p:sp>
      <p:sp>
        <p:nvSpPr>
          <p:cNvPr id="25602" name="内容占位符 2">
            <a:extLst>
              <a:ext uri="{FF2B5EF4-FFF2-40B4-BE49-F238E27FC236}">
                <a16:creationId xmlns:a16="http://schemas.microsoft.com/office/drawing/2014/main" id="{F12519B6-DF7A-C747-85A8-04AFD57D1FCB}"/>
              </a:ext>
            </a:extLst>
          </p:cNvPr>
          <p:cNvSpPr>
            <a:spLocks noGrp="1"/>
          </p:cNvSpPr>
          <p:nvPr>
            <p:ph idx="1"/>
          </p:nvPr>
        </p:nvSpPr>
        <p:spPr/>
        <p:txBody>
          <a:bodyPr/>
          <a:lstStyle/>
          <a:p>
            <a:pPr algn="ctr">
              <a:buFont typeface="Arial" panose="020B0604020202020204" pitchFamily="34" charset="0"/>
              <a:buNone/>
            </a:pPr>
            <a:endParaRPr lang="en-US" altLang="zh-CN" dirty="0"/>
          </a:p>
          <a:p>
            <a:pPr algn="ctr">
              <a:buFont typeface="Arial" panose="020B0604020202020204" pitchFamily="34" charset="0"/>
              <a:buNone/>
            </a:pPr>
            <a:r>
              <a:rPr lang="en-US" altLang="zh-CN" dirty="0"/>
              <a:t>for your attention!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257D84D1-F624-7744-A7DB-747D69B85752}"/>
              </a:ext>
            </a:extLst>
          </p:cNvPr>
          <p:cNvSpPr>
            <a:spLocks noGrp="1"/>
          </p:cNvSpPr>
          <p:nvPr>
            <p:ph type="title"/>
          </p:nvPr>
        </p:nvSpPr>
        <p:spPr>
          <a:xfrm>
            <a:off x="457200" y="274638"/>
            <a:ext cx="8229600" cy="633412"/>
          </a:xfrm>
        </p:spPr>
        <p:txBody>
          <a:bodyPr/>
          <a:lstStyle/>
          <a:p>
            <a:pPr eaLnBrk="1" hangingPunct="1"/>
            <a:r>
              <a:rPr lang="en-US" altLang="zh-CN" b="1" dirty="0">
                <a:latin typeface="Arial" panose="020B0604020202020204" pitchFamily="34" charset="0"/>
                <a:cs typeface="Arial" panose="020B0604020202020204" pitchFamily="34" charset="0"/>
              </a:rPr>
              <a:t>Content</a:t>
            </a:r>
          </a:p>
        </p:txBody>
      </p:sp>
      <p:sp>
        <p:nvSpPr>
          <p:cNvPr id="14338" name="Content Placeholder 2">
            <a:extLst>
              <a:ext uri="{FF2B5EF4-FFF2-40B4-BE49-F238E27FC236}">
                <a16:creationId xmlns:a16="http://schemas.microsoft.com/office/drawing/2014/main" id="{539F9D0B-7327-4B4D-B602-BAC746879B6D}"/>
              </a:ext>
            </a:extLst>
          </p:cNvPr>
          <p:cNvSpPr>
            <a:spLocks noGrp="1"/>
          </p:cNvSpPr>
          <p:nvPr>
            <p:ph idx="1"/>
          </p:nvPr>
        </p:nvSpPr>
        <p:spPr>
          <a:xfrm>
            <a:off x="179388" y="908050"/>
            <a:ext cx="8353425" cy="5761038"/>
          </a:xfrm>
        </p:spPr>
        <p:txBody>
          <a:bodyPr/>
          <a:lstStyle/>
          <a:p>
            <a:r>
              <a:rPr lang="en-US" altLang="zh-CN" dirty="0">
                <a:latin typeface="Arial" panose="020B0604020202020204" pitchFamily="34" charset="0"/>
                <a:cs typeface="Arial" panose="020B0604020202020204" pitchFamily="34" charset="0"/>
              </a:rPr>
              <a:t>Introduction</a:t>
            </a:r>
            <a:endParaRPr lang="zh-CN" altLang="zh-CN" dirty="0">
              <a:latin typeface="Arial" panose="020B0604020202020204" pitchFamily="34" charset="0"/>
              <a:cs typeface="Arial" panose="020B0604020202020204" pitchFamily="34" charset="0"/>
            </a:endParaRPr>
          </a:p>
          <a:p>
            <a:r>
              <a:rPr lang="en-US" altLang="zh-CN" dirty="0">
                <a:latin typeface="Arial" panose="020B0604020202020204" pitchFamily="34" charset="0"/>
                <a:cs typeface="Arial" panose="020B0604020202020204" pitchFamily="34" charset="0"/>
              </a:rPr>
              <a:t>Objectives</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and</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principles</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of</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the</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legal</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system</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of</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intellectual property</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rights</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(IPRs)</a:t>
            </a:r>
          </a:p>
          <a:p>
            <a:r>
              <a:rPr lang="en-US" altLang="zh-CN" dirty="0">
                <a:latin typeface="Arial" panose="020B0604020202020204" pitchFamily="34" charset="0"/>
                <a:cs typeface="Arial" panose="020B0604020202020204" pitchFamily="34" charset="0"/>
              </a:rPr>
              <a:t>Provisions</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on</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technology</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transfer</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in</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laws</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of</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IPRs</a:t>
            </a:r>
          </a:p>
          <a:p>
            <a:r>
              <a:rPr lang="en-US" altLang="zh-CN" dirty="0">
                <a:latin typeface="Arial" panose="020B0604020202020204" pitchFamily="34" charset="0"/>
                <a:cs typeface="Arial" panose="020B0604020202020204" pitchFamily="34" charset="0"/>
              </a:rPr>
              <a:t>Development</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of</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an</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IPR</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legal</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regime</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that</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centers</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around</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technology</a:t>
            </a:r>
            <a:r>
              <a:rPr lang="zh-CN" altLang="en-US" dirty="0">
                <a:latin typeface="Arial" panose="020B0604020202020204" pitchFamily="34" charset="0"/>
                <a:cs typeface="Arial" panose="020B0604020202020204" pitchFamily="34" charset="0"/>
              </a:rPr>
              <a:t> </a:t>
            </a:r>
            <a:r>
              <a:rPr lang="en-US" altLang="zh-CN" dirty="0">
                <a:latin typeface="Arial" panose="020B0604020202020204" pitchFamily="34" charset="0"/>
                <a:cs typeface="Arial" panose="020B0604020202020204" pitchFamily="34" charset="0"/>
              </a:rPr>
              <a:t>transfer</a:t>
            </a:r>
          </a:p>
          <a:p>
            <a:r>
              <a:rPr lang="en-US" altLang="zh-CN" dirty="0">
                <a:latin typeface="Arial" panose="020B0604020202020204" pitchFamily="34" charset="0"/>
                <a:cs typeface="Arial" panose="020B0604020202020204" pitchFamily="34" charset="0"/>
              </a:rPr>
              <a:t>Conclusion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C887AD93-85B1-7149-B13F-C0236F12B86A}"/>
              </a:ext>
            </a:extLst>
          </p:cNvPr>
          <p:cNvSpPr>
            <a:spLocks noGrp="1"/>
          </p:cNvSpPr>
          <p:nvPr>
            <p:ph type="title" idx="4294967295"/>
          </p:nvPr>
        </p:nvSpPr>
        <p:spPr>
          <a:xfrm>
            <a:off x="714375" y="25400"/>
            <a:ext cx="8429625" cy="762000"/>
          </a:xfrm>
        </p:spPr>
        <p:txBody>
          <a:bodyPr/>
          <a:lstStyle/>
          <a:p>
            <a:pPr eaLnBrk="1" hangingPunct="1"/>
            <a:r>
              <a:rPr lang="en-US" altLang="zh-CN" sz="3600" b="1" dirty="0">
                <a:latin typeface="Arial" panose="020B0604020202020204" pitchFamily="34" charset="0"/>
                <a:cs typeface="Arial" panose="020B0604020202020204" pitchFamily="34" charset="0"/>
              </a:rPr>
              <a:t>1.</a:t>
            </a:r>
            <a:r>
              <a:rPr lang="zh-CN" altLang="en-US" sz="3600" b="1" dirty="0">
                <a:latin typeface="Arial" panose="020B0604020202020204" pitchFamily="34" charset="0"/>
                <a:cs typeface="Arial" panose="020B0604020202020204" pitchFamily="34" charset="0"/>
              </a:rPr>
              <a:t> </a:t>
            </a:r>
            <a:r>
              <a:rPr lang="en-US" altLang="zh-CN" sz="3600" b="1" dirty="0">
                <a:latin typeface="Arial" panose="020B0604020202020204" pitchFamily="34" charset="0"/>
                <a:cs typeface="Arial" panose="020B0604020202020204" pitchFamily="34" charset="0"/>
              </a:rPr>
              <a:t>Introduction</a:t>
            </a:r>
            <a:endParaRPr lang="zh-CN" altLang="zh-CN" sz="3600" b="1" dirty="0">
              <a:solidFill>
                <a:srgbClr val="EE0C06"/>
              </a:solidFill>
              <a:latin typeface="Arial" panose="020B0604020202020204" pitchFamily="34" charset="0"/>
              <a:cs typeface="Arial" panose="020B0604020202020204" pitchFamily="34" charset="0"/>
            </a:endParaRPr>
          </a:p>
        </p:txBody>
      </p:sp>
      <p:sp>
        <p:nvSpPr>
          <p:cNvPr id="15362" name="Rectangle 3">
            <a:extLst>
              <a:ext uri="{FF2B5EF4-FFF2-40B4-BE49-F238E27FC236}">
                <a16:creationId xmlns:a16="http://schemas.microsoft.com/office/drawing/2014/main" id="{8378DA4E-5C10-664C-89F6-FA595428BF3E}"/>
              </a:ext>
            </a:extLst>
          </p:cNvPr>
          <p:cNvSpPr>
            <a:spLocks noGrp="1"/>
          </p:cNvSpPr>
          <p:nvPr>
            <p:ph type="body" idx="4294967295"/>
          </p:nvPr>
        </p:nvSpPr>
        <p:spPr>
          <a:xfrm>
            <a:off x="500063" y="787400"/>
            <a:ext cx="8643937" cy="6070600"/>
          </a:xfrm>
        </p:spPr>
        <p:txBody>
          <a:bodyPr/>
          <a:lstStyle/>
          <a:p>
            <a:pPr indent="-287338" eaLnBrk="1" hangingPunct="1">
              <a:lnSpc>
                <a:spcPts val="4000"/>
              </a:lnSpc>
              <a:spcBef>
                <a:spcPct val="0"/>
              </a:spcBef>
              <a:buFont typeface="Wingdings" pitchFamily="2" charset="2"/>
              <a:buChar char="l"/>
            </a:pPr>
            <a:r>
              <a:rPr lang="en-US" altLang="zh-CN" sz="2400" dirty="0">
                <a:latin typeface="Arial" panose="020B0604020202020204" pitchFamily="34" charset="0"/>
                <a:cs typeface="Arial" panose="020B0604020202020204" pitchFamily="34" charset="0"/>
              </a:rPr>
              <a:t>IP rights are private rights and critical instruments for gaining advantages in competition.</a:t>
            </a:r>
          </a:p>
          <a:p>
            <a:pPr indent="-287338" eaLnBrk="1" hangingPunct="1">
              <a:lnSpc>
                <a:spcPts val="4000"/>
              </a:lnSpc>
              <a:spcBef>
                <a:spcPct val="0"/>
              </a:spcBef>
              <a:buFont typeface="Wingdings" pitchFamily="2" charset="2"/>
              <a:buChar char="l"/>
            </a:pPr>
            <a:r>
              <a:rPr lang="en-US" altLang="zh-CN" sz="2400" dirty="0">
                <a:latin typeface="Arial" panose="020B0604020202020204" pitchFamily="34" charset="0"/>
                <a:cs typeface="Arial" panose="020B0604020202020204" pitchFamily="34" charset="0"/>
              </a:rPr>
              <a:t>Technology transfer</a:t>
            </a:r>
            <a:r>
              <a:rPr lang="zh-CN" altLang="en-US" sz="2400" dirty="0">
                <a:latin typeface="Arial" panose="020B0604020202020204" pitchFamily="34" charset="0"/>
                <a:cs typeface="Arial" panose="020B0604020202020204" pitchFamily="34" charset="0"/>
              </a:rPr>
              <a:t> </a:t>
            </a:r>
            <a:r>
              <a:rPr lang="en-US" altLang="zh-CN" sz="2400" dirty="0">
                <a:latin typeface="Arial" panose="020B0604020202020204" pitchFamily="34" charset="0"/>
                <a:cs typeface="Arial" panose="020B0604020202020204" pitchFamily="34" charset="0"/>
              </a:rPr>
              <a:t>(TT) is an important pathway to solving public issues, eradicating poverty and helping underdeveloped countries achieve modernization.</a:t>
            </a:r>
          </a:p>
          <a:p>
            <a:pPr indent="-287338" eaLnBrk="1" hangingPunct="1">
              <a:lnSpc>
                <a:spcPts val="4000"/>
              </a:lnSpc>
              <a:spcBef>
                <a:spcPct val="0"/>
              </a:spcBef>
              <a:buFont typeface="Wingdings" pitchFamily="2" charset="2"/>
              <a:buChar char="l"/>
            </a:pPr>
            <a:r>
              <a:rPr lang="en-US" altLang="zh-CN" sz="2400" dirty="0">
                <a:latin typeface="Arial" panose="020B0604020202020204" pitchFamily="34" charset="0"/>
                <a:cs typeface="Arial" panose="020B0604020202020204" pitchFamily="34" charset="0"/>
              </a:rPr>
              <a:t>Are there conflicts between them? If yes, how to reconcile?</a:t>
            </a:r>
          </a:p>
          <a:p>
            <a:pPr indent="-287338" eaLnBrk="1" hangingPunct="1">
              <a:lnSpc>
                <a:spcPts val="4000"/>
              </a:lnSpc>
              <a:spcBef>
                <a:spcPct val="0"/>
              </a:spcBef>
              <a:buFont typeface="Wingdings" pitchFamily="2" charset="2"/>
              <a:buChar char="l"/>
            </a:pPr>
            <a:endParaRPr lang="en-US" altLang="zh-CN" sz="2000" dirty="0">
              <a:latin typeface="Arial" panose="020B0604020202020204" pitchFamily="34" charset="0"/>
              <a:cs typeface="Arial" panose="020B0604020202020204" pitchFamily="34" charset="0"/>
            </a:endParaRPr>
          </a:p>
          <a:p>
            <a:pPr indent="-287338" eaLnBrk="1" hangingPunct="1">
              <a:lnSpc>
                <a:spcPts val="4000"/>
              </a:lnSpc>
              <a:spcBef>
                <a:spcPct val="0"/>
              </a:spcBef>
              <a:buFont typeface="Wingdings" pitchFamily="2" charset="2"/>
              <a:buChar char="l"/>
            </a:pPr>
            <a:endParaRPr lang="en-US" altLang="zh-CN" sz="2400" dirty="0">
              <a:latin typeface="Arial" panose="020B0604020202020204" pitchFamily="34" charset="0"/>
              <a:cs typeface="Arial" panose="020B0604020202020204" pitchFamily="34" charset="0"/>
            </a:endParaRPr>
          </a:p>
          <a:p>
            <a:pPr indent="-287338" eaLnBrk="1" hangingPunct="1">
              <a:lnSpc>
                <a:spcPts val="4000"/>
              </a:lnSpc>
              <a:buFont typeface="Wingdings" pitchFamily="2" charset="2"/>
              <a:buChar char="Ø"/>
            </a:pPr>
            <a:endParaRPr lang="en-US" altLang="zh-CN" sz="2800" dirty="0">
              <a:latin typeface="Arial" panose="020B0604020202020204" pitchFamily="34" charset="0"/>
              <a:cs typeface="Arial" panose="020B0604020202020204" pitchFamily="34" charset="0"/>
            </a:endParaRPr>
          </a:p>
          <a:p>
            <a:pPr indent="-287338" eaLnBrk="1" hangingPunct="1">
              <a:buFont typeface="Wingdings" pitchFamily="2" charset="2"/>
              <a:buChar char="Ø"/>
            </a:pPr>
            <a:endParaRPr lang="zh-CN" altLang="en-US" sz="2000" dirty="0">
              <a:latin typeface="Arial" panose="020B0604020202020204" pitchFamily="34" charset="0"/>
              <a:cs typeface="Arial" panose="020B0604020202020204" pitchFamily="34" charset="0"/>
            </a:endParaRPr>
          </a:p>
          <a:p>
            <a:pPr indent="-287338" eaLnBrk="1" hangingPunct="1">
              <a:buFontTx/>
              <a:buNone/>
            </a:pPr>
            <a:endParaRPr lang="zh-CN" altLang="en-US" sz="1800" dirty="0">
              <a:latin typeface="Arial" panose="020B0604020202020204" pitchFamily="34" charset="0"/>
              <a:cs typeface="Arial" panose="020B0604020202020204" pitchFamily="34" charset="0"/>
            </a:endParaRPr>
          </a:p>
        </p:txBody>
      </p:sp>
      <p:sp>
        <p:nvSpPr>
          <p:cNvPr id="15363" name="灯片编号占位符 3">
            <a:extLst>
              <a:ext uri="{FF2B5EF4-FFF2-40B4-BE49-F238E27FC236}">
                <a16:creationId xmlns:a16="http://schemas.microsoft.com/office/drawing/2014/main" id="{752B7725-3AFA-AA46-9E61-123BA6DA07D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D1454D8-5524-8B49-A14D-22B9612C23E2}" type="slidenum">
              <a:rPr lang="en-US" altLang="zh-CN" sz="1200" smtClean="0">
                <a:solidFill>
                  <a:srgbClr val="898989"/>
                </a:solidFill>
                <a:latin typeface="Arial" panose="020B0604020202020204" pitchFamily="34" charset="0"/>
                <a:cs typeface="Arial" panose="020B0604020202020204" pitchFamily="34" charset="0"/>
              </a:rPr>
              <a:pPr>
                <a:spcBef>
                  <a:spcPct val="0"/>
                </a:spcBef>
                <a:buFontTx/>
                <a:buNone/>
              </a:pPr>
              <a:t>3</a:t>
            </a:fld>
            <a:endParaRPr lang="en-US" altLang="zh-CN" sz="1200">
              <a:solidFill>
                <a:srgbClr val="898989"/>
              </a:solidFill>
              <a:latin typeface="Arial" panose="020B0604020202020204" pitchFamily="34" charset="0"/>
              <a:cs typeface="Arial" panose="020B0604020202020204" pitchFamily="34" charset="0"/>
            </a:endParaRPr>
          </a:p>
        </p:txBody>
      </p:sp>
      <p:sp>
        <p:nvSpPr>
          <p:cNvPr id="15364" name="页脚占位符 4">
            <a:extLst>
              <a:ext uri="{FF2B5EF4-FFF2-40B4-BE49-F238E27FC236}">
                <a16:creationId xmlns:a16="http://schemas.microsoft.com/office/drawing/2014/main" id="{EFFB6B42-AF94-F746-9133-51587B3A397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zh-CN" sz="1200">
              <a:solidFill>
                <a:srgbClr val="898989"/>
              </a:solidFill>
              <a:latin typeface="Arial" panose="020B0604020202020204" pitchFamily="34" charset="0"/>
              <a:ea typeface="宋体" panose="02010600030101010101" pitchFamily="2" charset="-122"/>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E698BF45-3A52-5C49-AE0C-1D9F7D535034}"/>
              </a:ext>
            </a:extLst>
          </p:cNvPr>
          <p:cNvSpPr>
            <a:spLocks noGrp="1"/>
          </p:cNvSpPr>
          <p:nvPr>
            <p:ph type="title" idx="4294967295"/>
          </p:nvPr>
        </p:nvSpPr>
        <p:spPr>
          <a:xfrm>
            <a:off x="642938" y="214313"/>
            <a:ext cx="8501062" cy="500062"/>
          </a:xfrm>
        </p:spPr>
        <p:txBody>
          <a:bodyPr/>
          <a:lstStyle/>
          <a:p>
            <a:r>
              <a:rPr lang="en-US" altLang="zh-CN" sz="2400" b="1">
                <a:latin typeface="Arial" panose="020B0604020202020204" pitchFamily="34" charset="0"/>
                <a:cs typeface="Arial" panose="020B0604020202020204" pitchFamily="34" charset="0"/>
              </a:rPr>
              <a:t>2.</a:t>
            </a:r>
            <a:r>
              <a:rPr lang="zh-CN" altLang="en-US" sz="2400" b="1">
                <a:latin typeface="Arial" panose="020B0604020202020204" pitchFamily="34" charset="0"/>
                <a:cs typeface="Arial" panose="020B0604020202020204" pitchFamily="34" charset="0"/>
              </a:rPr>
              <a:t> </a:t>
            </a:r>
            <a:r>
              <a:rPr lang="en-US" altLang="zh-CN" sz="2400" b="1">
                <a:latin typeface="Arial" panose="020B0604020202020204" pitchFamily="34" charset="0"/>
                <a:cs typeface="Arial" panose="020B0604020202020204" pitchFamily="34" charset="0"/>
              </a:rPr>
              <a:t>Objectives</a:t>
            </a:r>
            <a:r>
              <a:rPr lang="zh-CN" altLang="en-US" sz="2400" b="1">
                <a:latin typeface="Arial" panose="020B0604020202020204" pitchFamily="34" charset="0"/>
                <a:cs typeface="Arial" panose="020B0604020202020204" pitchFamily="34" charset="0"/>
              </a:rPr>
              <a:t> </a:t>
            </a:r>
            <a:r>
              <a:rPr lang="en-US" altLang="zh-CN" sz="2400" b="1">
                <a:latin typeface="Arial" panose="020B0604020202020204" pitchFamily="34" charset="0"/>
                <a:cs typeface="Arial" panose="020B0604020202020204" pitchFamily="34" charset="0"/>
              </a:rPr>
              <a:t>of</a:t>
            </a:r>
            <a:r>
              <a:rPr lang="zh-CN" altLang="en-US" sz="2400" b="1">
                <a:latin typeface="Arial" panose="020B0604020202020204" pitchFamily="34" charset="0"/>
                <a:cs typeface="Arial" panose="020B0604020202020204" pitchFamily="34" charset="0"/>
              </a:rPr>
              <a:t> </a:t>
            </a:r>
            <a:r>
              <a:rPr lang="en-US" altLang="zh-CN" sz="2400" b="1">
                <a:latin typeface="Arial" panose="020B0604020202020204" pitchFamily="34" charset="0"/>
                <a:cs typeface="Arial" panose="020B0604020202020204" pitchFamily="34" charset="0"/>
              </a:rPr>
              <a:t>the legal system of IPRs</a:t>
            </a:r>
          </a:p>
        </p:txBody>
      </p:sp>
      <p:sp>
        <p:nvSpPr>
          <p:cNvPr id="16386" name="Rectangle 3">
            <a:extLst>
              <a:ext uri="{FF2B5EF4-FFF2-40B4-BE49-F238E27FC236}">
                <a16:creationId xmlns:a16="http://schemas.microsoft.com/office/drawing/2014/main" id="{5E4A714E-81C3-3147-8E5E-B1AD24A4E7C4}"/>
              </a:ext>
            </a:extLst>
          </p:cNvPr>
          <p:cNvSpPr>
            <a:spLocks noGrp="1"/>
          </p:cNvSpPr>
          <p:nvPr>
            <p:ph type="body" idx="4294967295"/>
          </p:nvPr>
        </p:nvSpPr>
        <p:spPr>
          <a:xfrm>
            <a:off x="714375" y="714375"/>
            <a:ext cx="8429625" cy="5929313"/>
          </a:xfrm>
        </p:spPr>
        <p:txBody>
          <a:bodyPr/>
          <a:lstStyle/>
          <a:p>
            <a:pPr eaLnBrk="1" hangingPunct="1">
              <a:buFont typeface="Wingdings" pitchFamily="2" charset="2"/>
              <a:buChar char="l"/>
            </a:pPr>
            <a:r>
              <a:rPr lang="de-DE" altLang="zh-CN" sz="2400" dirty="0">
                <a:latin typeface="Arial" panose="020B0604020202020204" pitchFamily="34" charset="0"/>
                <a:cs typeface="Arial" panose="020B0604020202020204" pitchFamily="34" charset="0"/>
              </a:rPr>
              <a:t>IP </a:t>
            </a:r>
            <a:r>
              <a:rPr lang="de-DE" altLang="zh-CN" sz="2400" dirty="0" err="1">
                <a:latin typeface="Arial" panose="020B0604020202020204" pitchFamily="34" charset="0"/>
                <a:cs typeface="Arial" panose="020B0604020202020204" pitchFamily="34" charset="0"/>
              </a:rPr>
              <a:t>granting</a:t>
            </a:r>
            <a:r>
              <a:rPr lang="de-DE" altLang="zh-CN" sz="2400" dirty="0">
                <a:latin typeface="Arial" panose="020B0604020202020204" pitchFamily="34" charset="0"/>
                <a:cs typeface="Arial" panose="020B0604020202020204" pitchFamily="34" charset="0"/>
              </a:rPr>
              <a:t> </a:t>
            </a:r>
            <a:r>
              <a:rPr lang="de-DE" altLang="zh-CN" sz="2400" dirty="0" err="1">
                <a:latin typeface="Arial" panose="020B0604020202020204" pitchFamily="34" charset="0"/>
                <a:cs typeface="Arial" panose="020B0604020202020204" pitchFamily="34" charset="0"/>
              </a:rPr>
              <a:t>and</a:t>
            </a:r>
            <a:r>
              <a:rPr lang="de-DE" altLang="zh-CN" sz="2400" dirty="0">
                <a:latin typeface="Arial" panose="020B0604020202020204" pitchFamily="34" charset="0"/>
                <a:cs typeface="Arial" panose="020B0604020202020204" pitchFamily="34" charset="0"/>
              </a:rPr>
              <a:t> </a:t>
            </a:r>
            <a:r>
              <a:rPr lang="de-DE" altLang="zh-CN" sz="2400" dirty="0" err="1">
                <a:latin typeface="Arial" panose="020B0604020202020204" pitchFamily="34" charset="0"/>
                <a:cs typeface="Arial" panose="020B0604020202020204" pitchFamily="34" charset="0"/>
              </a:rPr>
              <a:t>protection</a:t>
            </a:r>
            <a:r>
              <a:rPr lang="de-DE" altLang="zh-CN" sz="2400" dirty="0">
                <a:latin typeface="Arial" panose="020B0604020202020204" pitchFamily="34" charset="0"/>
                <a:cs typeface="Arial" panose="020B0604020202020204" pitchFamily="34" charset="0"/>
              </a:rPr>
              <a:t> </a:t>
            </a:r>
            <a:r>
              <a:rPr lang="de-DE" altLang="zh-CN" sz="2400" b="1" dirty="0" err="1">
                <a:solidFill>
                  <a:srgbClr val="FF0000"/>
                </a:solidFill>
                <a:latin typeface="Arial" panose="020B0604020202020204" pitchFamily="34" charset="0"/>
                <a:cs typeface="Arial" panose="020B0604020202020204" pitchFamily="34" charset="0"/>
              </a:rPr>
              <a:t>are</a:t>
            </a:r>
            <a:r>
              <a:rPr lang="de-DE" altLang="zh-CN" sz="2400" b="1" dirty="0">
                <a:solidFill>
                  <a:srgbClr val="FF0000"/>
                </a:solidFill>
                <a:latin typeface="Arial" panose="020B0604020202020204" pitchFamily="34" charset="0"/>
                <a:cs typeface="Arial" panose="020B0604020202020204" pitchFamily="34" charset="0"/>
              </a:rPr>
              <a:t> </a:t>
            </a:r>
            <a:r>
              <a:rPr lang="de-DE" altLang="zh-CN" sz="2400" b="1" dirty="0" err="1">
                <a:solidFill>
                  <a:srgbClr val="FF0000"/>
                </a:solidFill>
                <a:latin typeface="Arial" panose="020B0604020202020204" pitchFamily="34" charset="0"/>
                <a:cs typeface="Arial" panose="020B0604020202020204" pitchFamily="34" charset="0"/>
              </a:rPr>
              <a:t>premise</a:t>
            </a:r>
            <a:r>
              <a:rPr lang="de-DE" altLang="zh-CN" sz="2400" b="1" dirty="0">
                <a:solidFill>
                  <a:srgbClr val="FF0000"/>
                </a:solidFill>
                <a:latin typeface="Arial" panose="020B0604020202020204" pitchFamily="34" charset="0"/>
                <a:cs typeface="Arial" panose="020B0604020202020204" pitchFamily="34" charset="0"/>
              </a:rPr>
              <a:t> </a:t>
            </a:r>
            <a:r>
              <a:rPr lang="de-DE" altLang="zh-CN" sz="2400" dirty="0" err="1">
                <a:latin typeface="Arial" panose="020B0604020202020204" pitchFamily="34" charset="0"/>
                <a:cs typeface="Arial" panose="020B0604020202020204" pitchFamily="34" charset="0"/>
              </a:rPr>
              <a:t>to</a:t>
            </a:r>
            <a:r>
              <a:rPr lang="de-DE" altLang="zh-CN" sz="2400" dirty="0">
                <a:latin typeface="Arial" panose="020B0604020202020204" pitchFamily="34" charset="0"/>
                <a:cs typeface="Arial" panose="020B0604020202020204" pitchFamily="34" charset="0"/>
              </a:rPr>
              <a:t> TT.</a:t>
            </a:r>
          </a:p>
          <a:p>
            <a:pPr eaLnBrk="1" hangingPunct="1">
              <a:buFont typeface="Wingdings" pitchFamily="2" charset="2"/>
              <a:buChar char="l"/>
            </a:pPr>
            <a:r>
              <a:rPr lang="de-DE" altLang="zh-CN" sz="2400" dirty="0">
                <a:latin typeface="Arial" panose="020B0604020202020204" pitchFamily="34" charset="0"/>
                <a:cs typeface="Arial" panose="020B0604020202020204" pitchFamily="34" charset="0"/>
              </a:rPr>
              <a:t>The </a:t>
            </a:r>
            <a:r>
              <a:rPr lang="en-US" altLang="zh-CN" sz="2400" dirty="0">
                <a:latin typeface="Arial" panose="020B0604020202020204" pitchFamily="34" charset="0"/>
                <a:cs typeface="Arial" panose="020B0604020202020204" pitchFamily="34" charset="0"/>
              </a:rPr>
              <a:t>“</a:t>
            </a:r>
            <a:r>
              <a:rPr lang="de-DE" altLang="zh-CN" sz="2400" dirty="0" err="1">
                <a:latin typeface="Arial" panose="020B0604020202020204" pitchFamily="34" charset="0"/>
                <a:cs typeface="Arial" panose="020B0604020202020204" pitchFamily="34" charset="0"/>
              </a:rPr>
              <a:t>objectives</a:t>
            </a:r>
            <a:r>
              <a:rPr lang="en-US" altLang="zh-CN" sz="2400" dirty="0">
                <a:latin typeface="Arial" panose="020B0604020202020204" pitchFamily="34" charset="0"/>
                <a:cs typeface="Arial" panose="020B0604020202020204" pitchFamily="34" charset="0"/>
              </a:rPr>
              <a:t>”</a:t>
            </a:r>
            <a:r>
              <a:rPr lang="de-DE" altLang="zh-CN" sz="2400" dirty="0">
                <a:latin typeface="Arial" panose="020B0604020202020204" pitchFamily="34" charset="0"/>
                <a:cs typeface="Arial" panose="020B0604020202020204" pitchFamily="34" charset="0"/>
              </a:rPr>
              <a:t> </a:t>
            </a:r>
            <a:r>
              <a:rPr lang="de-DE" altLang="zh-CN" sz="2400" dirty="0" err="1">
                <a:latin typeface="Arial" panose="020B0604020202020204" pitchFamily="34" charset="0"/>
                <a:cs typeface="Arial" panose="020B0604020202020204" pitchFamily="34" charset="0"/>
              </a:rPr>
              <a:t>of</a:t>
            </a:r>
            <a:r>
              <a:rPr lang="de-DE" altLang="zh-CN" sz="2400" dirty="0">
                <a:latin typeface="Arial" panose="020B0604020202020204" pitchFamily="34" charset="0"/>
                <a:cs typeface="Arial" panose="020B0604020202020204" pitchFamily="34" charset="0"/>
              </a:rPr>
              <a:t> TRIPS </a:t>
            </a:r>
            <a:r>
              <a:rPr lang="de-DE" altLang="zh-CN" sz="2400" dirty="0" err="1">
                <a:latin typeface="Arial" panose="020B0604020202020204" pitchFamily="34" charset="0"/>
                <a:cs typeface="Arial" panose="020B0604020202020204" pitchFamily="34" charset="0"/>
              </a:rPr>
              <a:t>agreement</a:t>
            </a:r>
            <a:r>
              <a:rPr lang="de-DE" altLang="zh-CN" sz="2400" dirty="0">
                <a:latin typeface="Arial" panose="020B0604020202020204" pitchFamily="34" charset="0"/>
                <a:cs typeface="Arial" panose="020B0604020202020204" pitchFamily="34" charset="0"/>
              </a:rPr>
              <a:t> — </a:t>
            </a:r>
            <a:r>
              <a:rPr lang="en-US" altLang="zh-CN" sz="2400" dirty="0">
                <a:latin typeface="Arial" panose="020B0604020202020204" pitchFamily="34" charset="0"/>
                <a:cs typeface="Arial" panose="020B0604020202020204" pitchFamily="34" charset="0"/>
              </a:rPr>
              <a:t>the protection and enforcement of IPRs should contribute to:</a:t>
            </a:r>
          </a:p>
          <a:p>
            <a:pPr eaLnBrk="1" hangingPunct="1">
              <a:buFont typeface="Wingdings" pitchFamily="2" charset="2"/>
              <a:buChar char="Ø"/>
            </a:pPr>
            <a:r>
              <a:rPr lang="en-US" altLang="zh-CN" sz="2400" dirty="0">
                <a:latin typeface="Arial" panose="020B0604020202020204" pitchFamily="34" charset="0"/>
                <a:cs typeface="Arial" panose="020B0604020202020204" pitchFamily="34" charset="0"/>
              </a:rPr>
              <a:t>the promotion of technical innovation and </a:t>
            </a:r>
            <a:r>
              <a:rPr lang="en-US" altLang="zh-CN" sz="2400" b="1" dirty="0">
                <a:latin typeface="Arial" panose="020B0604020202020204" pitchFamily="34" charset="0"/>
                <a:cs typeface="Arial" panose="020B0604020202020204" pitchFamily="34" charset="0"/>
              </a:rPr>
              <a:t>the transfer &amp; dissemination of technology</a:t>
            </a:r>
            <a:r>
              <a:rPr lang="en-US" altLang="zh-CN" sz="2400" dirty="0">
                <a:latin typeface="Arial" panose="020B0604020202020204" pitchFamily="34" charset="0"/>
                <a:cs typeface="Arial" panose="020B0604020202020204" pitchFamily="34" charset="0"/>
              </a:rPr>
              <a:t>, </a:t>
            </a:r>
          </a:p>
          <a:p>
            <a:pPr eaLnBrk="1" hangingPunct="1">
              <a:buFont typeface="Wingdings" pitchFamily="2" charset="2"/>
              <a:buChar char="Ø"/>
            </a:pPr>
            <a:r>
              <a:rPr lang="en-US" altLang="zh-CN" sz="2400" b="1" dirty="0">
                <a:latin typeface="Arial" panose="020B0604020202020204" pitchFamily="34" charset="0"/>
                <a:cs typeface="Arial" panose="020B0604020202020204" pitchFamily="34" charset="0"/>
              </a:rPr>
              <a:t>the mutual interests of producers and users </a:t>
            </a:r>
            <a:r>
              <a:rPr lang="en-US" altLang="zh-CN" sz="2400" dirty="0">
                <a:latin typeface="Arial" panose="020B0604020202020204" pitchFamily="34" charset="0"/>
                <a:cs typeface="Arial" panose="020B0604020202020204" pitchFamily="34" charset="0"/>
              </a:rPr>
              <a:t>of technical knowledge, greater social and economic welfare, and balance between rights and obligations.</a:t>
            </a:r>
          </a:p>
          <a:p>
            <a:pPr eaLnBrk="1" hangingPunct="1">
              <a:buFont typeface="Wingdings" pitchFamily="2" charset="2"/>
              <a:buChar char="l"/>
            </a:pPr>
            <a:r>
              <a:rPr lang="en-US" altLang="zh-CN" sz="2400" dirty="0">
                <a:latin typeface="Arial" panose="020B0604020202020204" pitchFamily="34" charset="0"/>
                <a:cs typeface="Arial" panose="020B0604020202020204" pitchFamily="34" charset="0"/>
              </a:rPr>
              <a:t>The objectives of IP regime are </a:t>
            </a:r>
            <a:r>
              <a:rPr lang="en-US" altLang="zh-CN" sz="2400" b="1" dirty="0">
                <a:latin typeface="Arial" panose="020B0604020202020204" pitchFamily="34" charset="0"/>
                <a:cs typeface="Arial" panose="020B0604020202020204" pitchFamily="34" charset="0"/>
              </a:rPr>
              <a:t>not to grant and protect IP rights</a:t>
            </a:r>
            <a:r>
              <a:rPr lang="en-US" altLang="zh-CN" sz="2400" dirty="0">
                <a:latin typeface="Arial" panose="020B0604020202020204" pitchFamily="34" charset="0"/>
                <a:cs typeface="Arial" panose="020B0604020202020204" pitchFamily="34" charset="0"/>
              </a:rPr>
              <a:t>, which may be regarded as </a:t>
            </a:r>
            <a:r>
              <a:rPr lang="en-US" altLang="zh-CN" sz="2400" b="1" dirty="0">
                <a:latin typeface="Arial" panose="020B0604020202020204" pitchFamily="34" charset="0"/>
                <a:cs typeface="Arial" panose="020B0604020202020204" pitchFamily="34" charset="0"/>
              </a:rPr>
              <a:t>means or ways </a:t>
            </a:r>
            <a:r>
              <a:rPr lang="en-US" altLang="zh-CN" sz="2400" dirty="0">
                <a:latin typeface="Arial" panose="020B0604020202020204" pitchFamily="34" charset="0"/>
                <a:cs typeface="Arial" panose="020B0604020202020204" pitchFamily="34" charset="0"/>
              </a:rPr>
              <a:t>of realizing the value of the granted IP, but </a:t>
            </a:r>
            <a:r>
              <a:rPr lang="en-US" altLang="zh-CN" sz="2400" b="1" dirty="0">
                <a:latin typeface="Arial" panose="020B0604020202020204" pitchFamily="34" charset="0"/>
                <a:cs typeface="Arial" panose="020B0604020202020204" pitchFamily="34" charset="0"/>
              </a:rPr>
              <a:t>to promote TT and increase the welfare of the people while balancing the rights and obligations of the right holders and users</a:t>
            </a:r>
            <a:r>
              <a:rPr lang="en-US" altLang="zh-CN" sz="2400" dirty="0">
                <a:latin typeface="Arial" panose="020B0604020202020204" pitchFamily="34" charset="0"/>
                <a:cs typeface="Arial" panose="020B0604020202020204" pitchFamily="34" charset="0"/>
              </a:rPr>
              <a:t>.</a:t>
            </a:r>
          </a:p>
          <a:p>
            <a:pPr eaLnBrk="1" hangingPunct="1">
              <a:buFont typeface="Wingdings" pitchFamily="2" charset="2"/>
              <a:buChar char="l"/>
            </a:pPr>
            <a:endParaRPr lang="en-US" altLang="zh-CN" sz="2400" dirty="0">
              <a:latin typeface="Arial" panose="020B0604020202020204" pitchFamily="34" charset="0"/>
              <a:cs typeface="Arial" panose="020B0604020202020204" pitchFamily="34" charset="0"/>
            </a:endParaRPr>
          </a:p>
          <a:p>
            <a:pPr eaLnBrk="1" hangingPunct="1">
              <a:buFont typeface="Wingdings" pitchFamily="2" charset="2"/>
              <a:buChar char="Ø"/>
            </a:pPr>
            <a:endParaRPr lang="en-US" altLang="zh-CN" sz="1600" dirty="0">
              <a:latin typeface="Arial" panose="020B0604020202020204" pitchFamily="34" charset="0"/>
              <a:cs typeface="Arial" panose="020B0604020202020204" pitchFamily="34" charset="0"/>
            </a:endParaRPr>
          </a:p>
        </p:txBody>
      </p:sp>
      <p:sp>
        <p:nvSpPr>
          <p:cNvPr id="16387" name="灯片编号占位符 3">
            <a:extLst>
              <a:ext uri="{FF2B5EF4-FFF2-40B4-BE49-F238E27FC236}">
                <a16:creationId xmlns:a16="http://schemas.microsoft.com/office/drawing/2014/main" id="{A121DDC0-C96E-1D44-A561-E77ECA572EB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8ABE5BB-E750-1246-A08A-3590F1F141B0}" type="slidenum">
              <a:rPr lang="en-US" altLang="zh-CN" sz="1200" smtClean="0">
                <a:solidFill>
                  <a:srgbClr val="898989"/>
                </a:solidFill>
                <a:latin typeface="Arial" panose="020B0604020202020204" pitchFamily="34" charset="0"/>
                <a:cs typeface="Arial" panose="020B0604020202020204" pitchFamily="34" charset="0"/>
              </a:rPr>
              <a:pPr>
                <a:spcBef>
                  <a:spcPct val="0"/>
                </a:spcBef>
                <a:buFontTx/>
                <a:buNone/>
              </a:pPr>
              <a:t>4</a:t>
            </a:fld>
            <a:endParaRPr lang="en-US" altLang="zh-CN" sz="1200">
              <a:solidFill>
                <a:srgbClr val="898989"/>
              </a:solidFill>
              <a:latin typeface="Arial" panose="020B0604020202020204" pitchFamily="34" charset="0"/>
              <a:cs typeface="Arial" panose="020B0604020202020204" pitchFamily="34" charset="0"/>
            </a:endParaRPr>
          </a:p>
        </p:txBody>
      </p:sp>
      <p:sp>
        <p:nvSpPr>
          <p:cNvPr id="16388" name="页脚占位符 4">
            <a:extLst>
              <a:ext uri="{FF2B5EF4-FFF2-40B4-BE49-F238E27FC236}">
                <a16:creationId xmlns:a16="http://schemas.microsoft.com/office/drawing/2014/main" id="{D37D6609-5658-764A-AB78-DDAE9C2859C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zh-CN" sz="1200">
              <a:solidFill>
                <a:srgbClr val="898989"/>
              </a:solidFill>
              <a:latin typeface="Arial" panose="020B0604020202020204" pitchFamily="34" charset="0"/>
              <a:ea typeface="宋体" panose="02010600030101010101" pitchFamily="2" charset="-122"/>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20E07153-1F42-8E4E-BA9B-877379A9CA52}"/>
              </a:ext>
            </a:extLst>
          </p:cNvPr>
          <p:cNvSpPr>
            <a:spLocks noGrp="1"/>
          </p:cNvSpPr>
          <p:nvPr>
            <p:ph type="title" idx="4294967295"/>
          </p:nvPr>
        </p:nvSpPr>
        <p:spPr>
          <a:xfrm>
            <a:off x="684213" y="381000"/>
            <a:ext cx="8459787" cy="404813"/>
          </a:xfrm>
        </p:spPr>
        <p:txBody>
          <a:bodyPr/>
          <a:lstStyle/>
          <a:p>
            <a:r>
              <a:rPr lang="en-US" altLang="zh-CN" sz="3200" b="1">
                <a:latin typeface="Arial" panose="020B0604020202020204" pitchFamily="34" charset="0"/>
                <a:cs typeface="Arial" panose="020B0604020202020204" pitchFamily="34" charset="0"/>
              </a:rPr>
              <a:t>2.</a:t>
            </a:r>
            <a:r>
              <a:rPr lang="zh-CN" altLang="en-US" sz="3200" b="1">
                <a:latin typeface="Arial" panose="020B0604020202020204" pitchFamily="34" charset="0"/>
                <a:cs typeface="Arial" panose="020B0604020202020204" pitchFamily="34" charset="0"/>
              </a:rPr>
              <a:t> </a:t>
            </a:r>
            <a:r>
              <a:rPr lang="en-US" altLang="zh-CN" sz="3200" b="1">
                <a:latin typeface="Arial" panose="020B0604020202020204" pitchFamily="34" charset="0"/>
                <a:cs typeface="Arial" panose="020B0604020202020204" pitchFamily="34" charset="0"/>
              </a:rPr>
              <a:t>Principles of the legal system of</a:t>
            </a:r>
            <a:r>
              <a:rPr lang="zh-CN" altLang="en-US" sz="3200" b="1">
                <a:latin typeface="Arial" panose="020B0604020202020204" pitchFamily="34" charset="0"/>
                <a:cs typeface="Arial" panose="020B0604020202020204" pitchFamily="34" charset="0"/>
              </a:rPr>
              <a:t> </a:t>
            </a:r>
            <a:r>
              <a:rPr lang="en-US" altLang="zh-CN" sz="3200" b="1">
                <a:latin typeface="Arial" panose="020B0604020202020204" pitchFamily="34" charset="0"/>
                <a:cs typeface="Arial" panose="020B0604020202020204" pitchFamily="34" charset="0"/>
              </a:rPr>
              <a:t>IPRs</a:t>
            </a:r>
          </a:p>
        </p:txBody>
      </p:sp>
      <p:sp>
        <p:nvSpPr>
          <p:cNvPr id="17410" name="Rectangle 3">
            <a:extLst>
              <a:ext uri="{FF2B5EF4-FFF2-40B4-BE49-F238E27FC236}">
                <a16:creationId xmlns:a16="http://schemas.microsoft.com/office/drawing/2014/main" id="{A3473F83-2F57-F648-B9E8-CA60685D5890}"/>
              </a:ext>
            </a:extLst>
          </p:cNvPr>
          <p:cNvSpPr>
            <a:spLocks noGrp="1"/>
          </p:cNvSpPr>
          <p:nvPr>
            <p:ph type="body" idx="4294967295"/>
          </p:nvPr>
        </p:nvSpPr>
        <p:spPr>
          <a:xfrm>
            <a:off x="500063" y="928688"/>
            <a:ext cx="8643937" cy="5715000"/>
          </a:xfrm>
        </p:spPr>
        <p:txBody>
          <a:bodyPr/>
          <a:lstStyle/>
          <a:p>
            <a:pPr eaLnBrk="1" hangingPunct="1">
              <a:buFont typeface="Wingdings" pitchFamily="2" charset="2"/>
              <a:buChar char="l"/>
            </a:pPr>
            <a:r>
              <a:rPr lang="en-US" altLang="zh-CN" sz="2400" dirty="0">
                <a:latin typeface="Arial" panose="020B0604020202020204" pitchFamily="34" charset="0"/>
                <a:cs typeface="Arial" panose="020B0604020202020204" pitchFamily="34" charset="0"/>
              </a:rPr>
              <a:t>Principles of TRIPS Agreement: provided that the measures are consistent with the provisions of the Agreement, Members may...</a:t>
            </a:r>
          </a:p>
          <a:p>
            <a:pPr>
              <a:buFont typeface="Wingdings" pitchFamily="2" charset="2"/>
              <a:buChar char="Ø"/>
            </a:pPr>
            <a:r>
              <a:rPr lang="en-US" altLang="zh-CN" sz="2400" dirty="0">
                <a:latin typeface="Arial" panose="020B0604020202020204" pitchFamily="34" charset="0"/>
                <a:cs typeface="Arial" panose="020B0604020202020204" pitchFamily="34" charset="0"/>
              </a:rPr>
              <a:t>Adopt measures </a:t>
            </a:r>
            <a:r>
              <a:rPr lang="en-US" altLang="zh-CN" sz="2400" b="1" dirty="0">
                <a:latin typeface="Arial" panose="020B0604020202020204" pitchFamily="34" charset="0"/>
                <a:cs typeface="Arial" panose="020B0604020202020204" pitchFamily="34" charset="0"/>
              </a:rPr>
              <a:t>necessary</a:t>
            </a:r>
            <a:r>
              <a:rPr lang="en-US" altLang="zh-CN" sz="2400" dirty="0">
                <a:latin typeface="Arial" panose="020B0604020202020204" pitchFamily="34" charset="0"/>
                <a:cs typeface="Arial" panose="020B0604020202020204" pitchFamily="34" charset="0"/>
              </a:rPr>
              <a:t> to </a:t>
            </a:r>
            <a:r>
              <a:rPr lang="en-US" altLang="zh-CN" sz="2400" b="1" dirty="0">
                <a:latin typeface="Arial" panose="020B0604020202020204" pitchFamily="34" charset="0"/>
                <a:cs typeface="Arial" panose="020B0604020202020204" pitchFamily="34" charset="0"/>
              </a:rPr>
              <a:t>protect public health and nutrition</a:t>
            </a:r>
            <a:r>
              <a:rPr lang="en-US" altLang="zh-CN" sz="2400" dirty="0">
                <a:latin typeface="Arial" panose="020B0604020202020204" pitchFamily="34" charset="0"/>
                <a:cs typeface="Arial" panose="020B0604020202020204" pitchFamily="34" charset="0"/>
              </a:rPr>
              <a:t>, and to </a:t>
            </a:r>
            <a:r>
              <a:rPr lang="en-US" altLang="zh-CN" sz="2400" b="1" dirty="0">
                <a:latin typeface="Arial" panose="020B0604020202020204" pitchFamily="34" charset="0"/>
                <a:cs typeface="Arial" panose="020B0604020202020204" pitchFamily="34" charset="0"/>
              </a:rPr>
              <a:t>promote the public interest</a:t>
            </a:r>
            <a:r>
              <a:rPr lang="en-US" altLang="zh-CN" sz="2400" dirty="0">
                <a:latin typeface="Arial" panose="020B0604020202020204" pitchFamily="34" charset="0"/>
                <a:cs typeface="Arial" panose="020B0604020202020204" pitchFamily="34" charset="0"/>
              </a:rPr>
              <a:t> in sectors of vital importance to their socio-economic and technological development;</a:t>
            </a:r>
          </a:p>
          <a:p>
            <a:pPr>
              <a:buFont typeface="Wingdings" pitchFamily="2" charset="2"/>
              <a:buChar char="Ø"/>
            </a:pPr>
            <a:r>
              <a:rPr lang="en-US" altLang="zh-CN" sz="2400" dirty="0">
                <a:latin typeface="Arial" panose="020B0604020202020204" pitchFamily="34" charset="0"/>
                <a:cs typeface="Arial" panose="020B0604020202020204" pitchFamily="34" charset="0"/>
              </a:rPr>
              <a:t>Adopt </a:t>
            </a:r>
            <a:r>
              <a:rPr lang="en-US" altLang="zh-CN" sz="2400" b="1" dirty="0">
                <a:latin typeface="Arial" panose="020B0604020202020204" pitchFamily="34" charset="0"/>
                <a:cs typeface="Arial" panose="020B0604020202020204" pitchFamily="34" charset="0"/>
              </a:rPr>
              <a:t>measures needed </a:t>
            </a:r>
            <a:r>
              <a:rPr lang="en-US" altLang="zh-CN" sz="2400" dirty="0">
                <a:latin typeface="Arial" panose="020B0604020202020204" pitchFamily="34" charset="0"/>
                <a:cs typeface="Arial" panose="020B0604020202020204" pitchFamily="34" charset="0"/>
              </a:rPr>
              <a:t>to prevent the abuse of IPRs by right holders or the resort to practices which unreasonably restrain trade or </a:t>
            </a:r>
            <a:r>
              <a:rPr lang="en-US" altLang="zh-CN" sz="2400" b="1" dirty="0">
                <a:latin typeface="Arial" panose="020B0604020202020204" pitchFamily="34" charset="0"/>
                <a:cs typeface="Arial" panose="020B0604020202020204" pitchFamily="34" charset="0"/>
              </a:rPr>
              <a:t>adversely affect the international transfer of technology</a:t>
            </a:r>
            <a:r>
              <a:rPr lang="en-US" altLang="zh-CN" sz="2400" dirty="0">
                <a:latin typeface="Arial" panose="020B0604020202020204" pitchFamily="34" charset="0"/>
                <a:cs typeface="Arial" panose="020B0604020202020204" pitchFamily="34" charset="0"/>
              </a:rPr>
              <a:t>.</a:t>
            </a:r>
          </a:p>
          <a:p>
            <a:pPr eaLnBrk="1" hangingPunct="1">
              <a:buFont typeface="Wingdings" pitchFamily="2" charset="2"/>
              <a:buChar char="l"/>
            </a:pPr>
            <a:r>
              <a:rPr lang="en-US" altLang="zh-CN" sz="2400" dirty="0">
                <a:latin typeface="Arial" panose="020B0604020202020204" pitchFamily="34" charset="0"/>
                <a:cs typeface="Arial" panose="020B0604020202020204" pitchFamily="34" charset="0"/>
              </a:rPr>
              <a:t>Despite those provisions, at the heart of TRIPS is the protection of IPRs.</a:t>
            </a:r>
          </a:p>
          <a:p>
            <a:pPr eaLnBrk="1" hangingPunct="1">
              <a:buFont typeface="Wingdings" pitchFamily="2" charset="2"/>
              <a:buChar char="l"/>
            </a:pPr>
            <a:r>
              <a:rPr lang="en-US" altLang="zh-CN" sz="2400" dirty="0">
                <a:latin typeface="Arial" panose="020B0604020202020204" pitchFamily="34" charset="0"/>
                <a:cs typeface="Arial" panose="020B0604020202020204" pitchFamily="34" charset="0"/>
              </a:rPr>
              <a:t>TRIPS Agreement is legally binding to the Parties.</a:t>
            </a:r>
          </a:p>
          <a:p>
            <a:pPr>
              <a:buFont typeface="Wingdings" pitchFamily="2" charset="2"/>
              <a:buChar char="l"/>
            </a:pPr>
            <a:endParaRPr lang="en-US" altLang="zh-CN" sz="2200" dirty="0">
              <a:latin typeface="Arial" panose="020B0604020202020204" pitchFamily="34" charset="0"/>
              <a:cs typeface="Arial" panose="020B0604020202020204" pitchFamily="34" charset="0"/>
            </a:endParaRPr>
          </a:p>
          <a:p>
            <a:pPr eaLnBrk="1" hangingPunct="1">
              <a:buFont typeface="Wingdings" pitchFamily="2" charset="2"/>
              <a:buChar char="Ø"/>
            </a:pPr>
            <a:endParaRPr lang="en-US" altLang="zh-CN" sz="2000" dirty="0">
              <a:latin typeface="Arial" panose="020B0604020202020204" pitchFamily="34" charset="0"/>
              <a:cs typeface="Arial" panose="020B0604020202020204" pitchFamily="34" charset="0"/>
            </a:endParaRPr>
          </a:p>
        </p:txBody>
      </p:sp>
      <p:sp>
        <p:nvSpPr>
          <p:cNvPr id="17411" name="灯片编号占位符 3">
            <a:extLst>
              <a:ext uri="{FF2B5EF4-FFF2-40B4-BE49-F238E27FC236}">
                <a16:creationId xmlns:a16="http://schemas.microsoft.com/office/drawing/2014/main" id="{0ED8A830-9A5E-6249-8B18-FF6CCA6E47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69E32C8-BF64-1E43-B4CF-0738C6CEE391}" type="slidenum">
              <a:rPr lang="en-US" altLang="zh-CN" sz="1200" smtClean="0">
                <a:solidFill>
                  <a:srgbClr val="898989"/>
                </a:solidFill>
                <a:latin typeface="Arial" panose="020B0604020202020204" pitchFamily="34" charset="0"/>
                <a:cs typeface="Arial" panose="020B0604020202020204" pitchFamily="34" charset="0"/>
              </a:rPr>
              <a:pPr>
                <a:spcBef>
                  <a:spcPct val="0"/>
                </a:spcBef>
                <a:buFontTx/>
                <a:buNone/>
              </a:pPr>
              <a:t>5</a:t>
            </a:fld>
            <a:endParaRPr lang="en-US" altLang="zh-CN" sz="1200">
              <a:solidFill>
                <a:srgbClr val="898989"/>
              </a:solidFill>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603005E7-72AA-D04D-B85C-8135FF0D752B}"/>
              </a:ext>
            </a:extLst>
          </p:cNvPr>
          <p:cNvSpPr>
            <a:spLocks noGrp="1"/>
          </p:cNvSpPr>
          <p:nvPr>
            <p:ph type="title"/>
          </p:nvPr>
        </p:nvSpPr>
        <p:spPr>
          <a:xfrm>
            <a:off x="468313" y="0"/>
            <a:ext cx="8229600" cy="706438"/>
          </a:xfrm>
        </p:spPr>
        <p:txBody>
          <a:bodyPr/>
          <a:lstStyle/>
          <a:p>
            <a:r>
              <a:rPr lang="en-US" altLang="zh-CN" sz="2400" b="1">
                <a:latin typeface="Arial" panose="020B0604020202020204" pitchFamily="34" charset="0"/>
                <a:cs typeface="Arial" panose="020B0604020202020204" pitchFamily="34" charset="0"/>
              </a:rPr>
              <a:t>3.</a:t>
            </a:r>
            <a:r>
              <a:rPr lang="zh-CN" altLang="en-US" sz="2400" b="1">
                <a:latin typeface="Arial" panose="020B0604020202020204" pitchFamily="34" charset="0"/>
                <a:cs typeface="Arial" panose="020B0604020202020204" pitchFamily="34" charset="0"/>
              </a:rPr>
              <a:t> </a:t>
            </a:r>
            <a:r>
              <a:rPr lang="en-US" altLang="zh-CN" sz="2400" b="1">
                <a:latin typeface="Arial" panose="020B0604020202020204" pitchFamily="34" charset="0"/>
                <a:cs typeface="Arial" panose="020B0604020202020204" pitchFamily="34" charset="0"/>
              </a:rPr>
              <a:t>Provisions on technology transfer in laws</a:t>
            </a:r>
            <a:r>
              <a:rPr lang="zh-CN" altLang="en-US" sz="2400" b="1">
                <a:latin typeface="Arial" panose="020B0604020202020204" pitchFamily="34" charset="0"/>
                <a:cs typeface="Arial" panose="020B0604020202020204" pitchFamily="34" charset="0"/>
              </a:rPr>
              <a:t> </a:t>
            </a:r>
            <a:r>
              <a:rPr lang="en-US" altLang="zh-CN" sz="2400" b="1">
                <a:latin typeface="Arial" panose="020B0604020202020204" pitchFamily="34" charset="0"/>
                <a:cs typeface="Arial" panose="020B0604020202020204" pitchFamily="34" charset="0"/>
              </a:rPr>
              <a:t>of</a:t>
            </a:r>
            <a:r>
              <a:rPr lang="zh-CN" altLang="en-US" sz="2400" b="1">
                <a:latin typeface="Arial" panose="020B0604020202020204" pitchFamily="34" charset="0"/>
                <a:cs typeface="Arial" panose="020B0604020202020204" pitchFamily="34" charset="0"/>
              </a:rPr>
              <a:t> </a:t>
            </a:r>
            <a:r>
              <a:rPr lang="en-US" altLang="zh-CN" sz="2400" b="1">
                <a:latin typeface="Arial" panose="020B0604020202020204" pitchFamily="34" charset="0"/>
                <a:cs typeface="Arial" panose="020B0604020202020204" pitchFamily="34" charset="0"/>
              </a:rPr>
              <a:t>IPRs</a:t>
            </a:r>
            <a:r>
              <a:rPr lang="zh-CN" altLang="en-US" sz="2400" b="1">
                <a:latin typeface="Arial" panose="020B0604020202020204" pitchFamily="34" charset="0"/>
                <a:cs typeface="Arial" panose="020B0604020202020204" pitchFamily="34" charset="0"/>
              </a:rPr>
              <a:t> </a:t>
            </a:r>
            <a:r>
              <a:rPr lang="en-US" altLang="zh-CN" sz="2400" b="1">
                <a:latin typeface="Arial" panose="020B0604020202020204" pitchFamily="34" charset="0"/>
                <a:cs typeface="Arial" panose="020B0604020202020204" pitchFamily="34" charset="0"/>
              </a:rPr>
              <a:t>(1)</a:t>
            </a:r>
          </a:p>
        </p:txBody>
      </p:sp>
      <p:sp>
        <p:nvSpPr>
          <p:cNvPr id="18434" name="Content Placeholder 2">
            <a:extLst>
              <a:ext uri="{FF2B5EF4-FFF2-40B4-BE49-F238E27FC236}">
                <a16:creationId xmlns:a16="http://schemas.microsoft.com/office/drawing/2014/main" id="{E58492B0-6E98-A34D-884C-E1A9A37E231B}"/>
              </a:ext>
            </a:extLst>
          </p:cNvPr>
          <p:cNvSpPr>
            <a:spLocks noGrp="1"/>
          </p:cNvSpPr>
          <p:nvPr>
            <p:ph idx="1"/>
          </p:nvPr>
        </p:nvSpPr>
        <p:spPr>
          <a:xfrm>
            <a:off x="250825" y="692150"/>
            <a:ext cx="8435975" cy="4537050"/>
          </a:xfrm>
        </p:spPr>
        <p:txBody>
          <a:bodyPr/>
          <a:lstStyle/>
          <a:p>
            <a:r>
              <a:rPr lang="en-US" altLang="zh-CN" sz="2000" dirty="0">
                <a:latin typeface="Arial" panose="020B0604020202020204" pitchFamily="34" charset="0"/>
                <a:cs typeface="Arial" panose="020B0604020202020204" pitchFamily="34" charset="0"/>
              </a:rPr>
              <a:t>Outline of the National Intellectual Property Strategy</a:t>
            </a:r>
          </a:p>
          <a:p>
            <a:pPr eaLnBrk="1" hangingPunct="1">
              <a:buFont typeface="Wingdings" pitchFamily="2" charset="2"/>
              <a:buChar char="Ø"/>
            </a:pPr>
            <a:r>
              <a:rPr lang="en-US" altLang="zh-CN" sz="2000" dirty="0">
                <a:latin typeface="Arial" panose="020B0604020202020204" pitchFamily="34" charset="0"/>
                <a:cs typeface="Arial" panose="020B0604020202020204" pitchFamily="34" charset="0"/>
              </a:rPr>
              <a:t>The Outline is formulated to improve China’s capabilities to create, utilize, protect and administer intellectual property, to development an innovation-driven nation and to achieve the goal of an overall well-off society.</a:t>
            </a:r>
            <a:r>
              <a:rPr lang="zh-CN" altLang="en-US" sz="2000" dirty="0">
                <a:latin typeface="Arial" panose="020B0604020202020204" pitchFamily="34" charset="0"/>
                <a:cs typeface="Arial" panose="020B0604020202020204" pitchFamily="34" charset="0"/>
              </a:rPr>
              <a:t> </a:t>
            </a:r>
            <a:endParaRPr lang="en-US" altLang="zh-CN" sz="2000" dirty="0">
              <a:latin typeface="Arial" panose="020B0604020202020204" pitchFamily="34" charset="0"/>
              <a:cs typeface="Arial" panose="020B0604020202020204" pitchFamily="34" charset="0"/>
            </a:endParaRPr>
          </a:p>
          <a:p>
            <a:pPr eaLnBrk="1" hangingPunct="1">
              <a:buFont typeface="Wingdings" pitchFamily="2" charset="2"/>
              <a:buChar char="Ø"/>
            </a:pPr>
            <a:r>
              <a:rPr lang="en-US" altLang="zh-CN" sz="2000" dirty="0">
                <a:latin typeface="Arial" panose="020B0604020202020204" pitchFamily="34" charset="0"/>
                <a:cs typeface="Arial" panose="020B0604020202020204" pitchFamily="34" charset="0"/>
              </a:rPr>
              <a:t>One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strategic</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focus: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promote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the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application</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of</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IPRs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by acquiring IPRs for, commercializing and industrializing indigenous innovation, and capturing the market value of IPRs through rights transfer, licensing, pledging and other means.</a:t>
            </a:r>
            <a:endParaRPr lang="en-US" altLang="zh-CN" sz="2800" dirty="0">
              <a:latin typeface="Arial" panose="020B0604020202020204" pitchFamily="34" charset="0"/>
              <a:cs typeface="Arial" panose="020B0604020202020204" pitchFamily="34" charset="0"/>
            </a:endParaRPr>
          </a:p>
          <a:p>
            <a:pPr eaLnBrk="1" hangingPunct="1">
              <a:buFont typeface="Wingdings" pitchFamily="2" charset="2"/>
              <a:buChar char="Ø"/>
            </a:pPr>
            <a:r>
              <a:rPr lang="en-US" altLang="zh-CN" sz="2000" dirty="0">
                <a:latin typeface="Arial" panose="020B0604020202020204" pitchFamily="34" charset="0"/>
                <a:cs typeface="Arial" panose="020B0604020202020204" pitchFamily="34" charset="0"/>
              </a:rPr>
              <a:t>In</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specifics,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the Outline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mentions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improvement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of mechanisms for pledging of copyright,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registration of works &amp; transfer agreements to diversify means of copyright utilization and reduce costs and risks in copyright transactions.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950EC319-3164-8B40-9BC0-6A0CCA24EEE4}"/>
              </a:ext>
            </a:extLst>
          </p:cNvPr>
          <p:cNvSpPr>
            <a:spLocks noGrp="1"/>
          </p:cNvSpPr>
          <p:nvPr>
            <p:ph type="title"/>
          </p:nvPr>
        </p:nvSpPr>
        <p:spPr>
          <a:xfrm>
            <a:off x="474464" y="44624"/>
            <a:ext cx="8229600" cy="706438"/>
          </a:xfrm>
        </p:spPr>
        <p:txBody>
          <a:bodyPr/>
          <a:lstStyle/>
          <a:p>
            <a:r>
              <a:rPr lang="en-US" altLang="zh-CN" sz="2800" b="1" dirty="0">
                <a:latin typeface="Arial" panose="020B0604020202020204" pitchFamily="34" charset="0"/>
                <a:cs typeface="Arial" panose="020B0604020202020204" pitchFamily="34" charset="0"/>
              </a:rPr>
              <a:t>3.</a:t>
            </a:r>
            <a:r>
              <a:rPr lang="zh-CN" altLang="en-US" sz="2800" b="1" dirty="0">
                <a:latin typeface="Arial" panose="020B0604020202020204" pitchFamily="34" charset="0"/>
                <a:cs typeface="Arial" panose="020B0604020202020204" pitchFamily="34" charset="0"/>
              </a:rPr>
              <a:t> </a:t>
            </a:r>
            <a:r>
              <a:rPr lang="en-US" altLang="zh-CN" sz="2800" b="1" dirty="0">
                <a:latin typeface="Arial" panose="020B0604020202020204" pitchFamily="34" charset="0"/>
                <a:cs typeface="Arial" panose="020B0604020202020204" pitchFamily="34" charset="0"/>
              </a:rPr>
              <a:t>Provisions on technology transfer in laws</a:t>
            </a:r>
            <a:r>
              <a:rPr lang="zh-CN" altLang="en-US" sz="2800" b="1" dirty="0">
                <a:latin typeface="Arial" panose="020B0604020202020204" pitchFamily="34" charset="0"/>
                <a:cs typeface="Arial" panose="020B0604020202020204" pitchFamily="34" charset="0"/>
              </a:rPr>
              <a:t> </a:t>
            </a:r>
            <a:r>
              <a:rPr lang="en-US" altLang="zh-CN" sz="2800" b="1" dirty="0">
                <a:latin typeface="Arial" panose="020B0604020202020204" pitchFamily="34" charset="0"/>
                <a:cs typeface="Arial" panose="020B0604020202020204" pitchFamily="34" charset="0"/>
              </a:rPr>
              <a:t>of</a:t>
            </a:r>
            <a:r>
              <a:rPr lang="zh-CN" altLang="en-US" sz="2800" b="1" dirty="0">
                <a:latin typeface="Arial" panose="020B0604020202020204" pitchFamily="34" charset="0"/>
                <a:cs typeface="Arial" panose="020B0604020202020204" pitchFamily="34" charset="0"/>
              </a:rPr>
              <a:t> </a:t>
            </a:r>
            <a:r>
              <a:rPr lang="en-US" altLang="zh-CN" sz="2800" b="1" dirty="0">
                <a:latin typeface="Arial" panose="020B0604020202020204" pitchFamily="34" charset="0"/>
                <a:cs typeface="Arial" panose="020B0604020202020204" pitchFamily="34" charset="0"/>
              </a:rPr>
              <a:t>IPRs</a:t>
            </a:r>
            <a:r>
              <a:rPr lang="zh-CN" altLang="en-US" sz="2800" b="1" dirty="0">
                <a:latin typeface="Arial" panose="020B0604020202020204" pitchFamily="34" charset="0"/>
                <a:cs typeface="Arial" panose="020B0604020202020204" pitchFamily="34" charset="0"/>
              </a:rPr>
              <a:t> </a:t>
            </a:r>
            <a:r>
              <a:rPr lang="en-US" altLang="zh-CN" sz="2800" b="1" dirty="0">
                <a:latin typeface="Arial" panose="020B0604020202020204" pitchFamily="34" charset="0"/>
                <a:cs typeface="Arial" panose="020B0604020202020204" pitchFamily="34" charset="0"/>
              </a:rPr>
              <a:t>(2)</a:t>
            </a:r>
          </a:p>
        </p:txBody>
      </p:sp>
      <p:sp>
        <p:nvSpPr>
          <p:cNvPr id="19458" name="Content Placeholder 2">
            <a:extLst>
              <a:ext uri="{FF2B5EF4-FFF2-40B4-BE49-F238E27FC236}">
                <a16:creationId xmlns:a16="http://schemas.microsoft.com/office/drawing/2014/main" id="{D2A5BD0B-BC09-D741-82B6-F7346F079785}"/>
              </a:ext>
            </a:extLst>
          </p:cNvPr>
          <p:cNvSpPr>
            <a:spLocks noGrp="1"/>
          </p:cNvSpPr>
          <p:nvPr>
            <p:ph idx="1"/>
          </p:nvPr>
        </p:nvSpPr>
        <p:spPr>
          <a:xfrm>
            <a:off x="250825" y="692150"/>
            <a:ext cx="8435975" cy="6165850"/>
          </a:xfrm>
        </p:spPr>
        <p:txBody>
          <a:bodyPr/>
          <a:lstStyle/>
          <a:p>
            <a:pPr eaLnBrk="1" hangingPunct="1"/>
            <a:r>
              <a:rPr lang="en-US" altLang="zh-CN" sz="2000" dirty="0">
                <a:latin typeface="Arial" panose="020B0604020202020204" pitchFamily="34" charset="0"/>
                <a:cs typeface="Arial" panose="020B0604020202020204" pitchFamily="34" charset="0"/>
              </a:rPr>
              <a:t>Patent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Law:</a:t>
            </a:r>
          </a:p>
          <a:p>
            <a:pPr eaLnBrk="1" hangingPunct="1">
              <a:buFont typeface="Wingdings" pitchFamily="2" charset="2"/>
              <a:buChar char="Ø"/>
            </a:pPr>
            <a:r>
              <a:rPr lang="en" altLang="zh-CN" sz="2000" dirty="0">
                <a:latin typeface="Arial" panose="020B0604020202020204" pitchFamily="34" charset="0"/>
                <a:cs typeface="Arial" panose="020B0604020202020204" pitchFamily="34" charset="0"/>
              </a:rPr>
              <a:t>The right to patent application</a:t>
            </a:r>
            <a:r>
              <a:rPr lang="en-US" altLang="zh-CN" sz="2000" dirty="0">
                <a:latin typeface="Arial" panose="020B0604020202020204" pitchFamily="34" charset="0"/>
                <a:cs typeface="Arial" panose="020B0604020202020204" pitchFamily="34" charset="0"/>
              </a:rPr>
              <a:t> and patent rights may be transferred.</a:t>
            </a:r>
          </a:p>
          <a:p>
            <a:pPr eaLnBrk="1" hangingPunct="1">
              <a:buFont typeface="Wingdings" pitchFamily="2" charset="2"/>
              <a:buChar char="Ø"/>
            </a:pPr>
            <a:r>
              <a:rPr lang="en-US" altLang="zh-CN" sz="2000" dirty="0">
                <a:latin typeface="Arial" panose="020B0604020202020204" pitchFamily="34" charset="0"/>
                <a:cs typeface="Arial" panose="020B0604020202020204" pitchFamily="34" charset="0"/>
              </a:rPr>
              <a:t>An</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approval</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from</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competent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authority</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of</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higher</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level</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is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necessary</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for</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state-owned</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entity</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to</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transfer</a:t>
            </a:r>
            <a:r>
              <a:rPr lang="zh-CN" altLang="en-US" sz="2000" dirty="0">
                <a:latin typeface="Arial" panose="020B0604020202020204" pitchFamily="34" charset="0"/>
                <a:cs typeface="Arial" panose="020B0604020202020204" pitchFamily="34" charset="0"/>
              </a:rPr>
              <a:t> </a:t>
            </a:r>
            <a:r>
              <a:rPr lang="en" altLang="zh-CN" sz="2000" dirty="0">
                <a:latin typeface="Arial" panose="020B0604020202020204" pitchFamily="34" charset="0"/>
                <a:cs typeface="Arial" panose="020B0604020202020204" pitchFamily="34" charset="0"/>
              </a:rPr>
              <a:t>the right to patent application</a:t>
            </a:r>
            <a:r>
              <a:rPr lang="en-US" altLang="zh-CN" sz="2000" dirty="0">
                <a:latin typeface="Arial" panose="020B0604020202020204" pitchFamily="34" charset="0"/>
                <a:cs typeface="Arial" panose="020B0604020202020204" pitchFamily="34" charset="0"/>
              </a:rPr>
              <a:t> and</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patent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rights;</a:t>
            </a:r>
            <a:r>
              <a:rPr lang="zh-CN" altLang="en-US" sz="2000" dirty="0">
                <a:latin typeface="Arial" panose="020B0604020202020204" pitchFamily="34" charset="0"/>
                <a:cs typeface="Arial" panose="020B0604020202020204" pitchFamily="34" charset="0"/>
              </a:rPr>
              <a:t> </a:t>
            </a:r>
            <a:endParaRPr lang="en-US" altLang="zh-CN" sz="2000" dirty="0">
              <a:latin typeface="Arial" panose="020B0604020202020204" pitchFamily="34" charset="0"/>
              <a:cs typeface="Arial" panose="020B0604020202020204" pitchFamily="34" charset="0"/>
            </a:endParaRPr>
          </a:p>
          <a:p>
            <a:pPr eaLnBrk="1" hangingPunct="1">
              <a:buFont typeface="Wingdings" pitchFamily="2" charset="2"/>
              <a:buChar char="Ø"/>
            </a:pPr>
            <a:r>
              <a:rPr lang="en-US" altLang="zh-CN" sz="2000" dirty="0">
                <a:latin typeface="Arial" panose="020B0604020202020204" pitchFamily="34" charset="0"/>
                <a:cs typeface="Arial" panose="020B0604020202020204" pitchFamily="34" charset="0"/>
              </a:rPr>
              <a:t>Approval</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from</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relevant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competent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authorities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of</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the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state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council</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is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necessary</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for</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Chinse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company</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or</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an</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individual</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to</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transfer</a:t>
            </a:r>
            <a:r>
              <a:rPr lang="zh-CN" altLang="en-US" sz="2000" dirty="0">
                <a:latin typeface="Arial" panose="020B0604020202020204" pitchFamily="34" charset="0"/>
                <a:cs typeface="Arial" panose="020B0604020202020204" pitchFamily="34" charset="0"/>
              </a:rPr>
              <a:t> </a:t>
            </a:r>
            <a:r>
              <a:rPr lang="en" altLang="zh-CN" sz="2000" dirty="0">
                <a:latin typeface="Arial" panose="020B0604020202020204" pitchFamily="34" charset="0"/>
                <a:cs typeface="Arial" panose="020B0604020202020204" pitchFamily="34" charset="0"/>
              </a:rPr>
              <a:t>the right to patent application</a:t>
            </a:r>
            <a:r>
              <a:rPr lang="en-US" altLang="zh-CN" sz="2000" dirty="0">
                <a:latin typeface="Arial" panose="020B0604020202020204" pitchFamily="34" charset="0"/>
                <a:cs typeface="Arial" panose="020B0604020202020204" pitchFamily="34" charset="0"/>
              </a:rPr>
              <a:t> and</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patent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rights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to</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foreigners;</a:t>
            </a:r>
          </a:p>
          <a:p>
            <a:pPr eaLnBrk="1" hangingPunct="1">
              <a:buFont typeface="Wingdings" pitchFamily="2" charset="2"/>
              <a:buChar char="Ø"/>
            </a:pPr>
            <a:r>
              <a:rPr lang="en-US" altLang="zh-CN" sz="2000" dirty="0">
                <a:latin typeface="Arial" panose="020B0604020202020204" pitchFamily="34" charset="0"/>
                <a:cs typeface="Arial" panose="020B0604020202020204" pitchFamily="34" charset="0"/>
              </a:rPr>
              <a:t>For the transfer of </a:t>
            </a:r>
            <a:r>
              <a:rPr lang="en" altLang="zh-CN" sz="2000" dirty="0">
                <a:latin typeface="Arial" panose="020B0604020202020204" pitchFamily="34" charset="0"/>
                <a:cs typeface="Arial" panose="020B0604020202020204" pitchFamily="34" charset="0"/>
              </a:rPr>
              <a:t>the right to patent application</a:t>
            </a:r>
            <a:r>
              <a:rPr lang="en-US" altLang="zh-CN" sz="2000" dirty="0">
                <a:latin typeface="Arial" panose="020B0604020202020204" pitchFamily="34" charset="0"/>
                <a:cs typeface="Arial" panose="020B0604020202020204" pitchFamily="34" charset="0"/>
              </a:rPr>
              <a:t> or patent rights, the parties concerned shall conclude a written contract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which</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enters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into</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effect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after</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registration</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with</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and</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announcement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by</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the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Patent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Office.</a:t>
            </a:r>
          </a:p>
          <a:p>
            <a:pPr eaLnBrk="1" hangingPunct="1">
              <a:buFont typeface="Wingdings" pitchFamily="2" charset="2"/>
              <a:buChar char="Ø"/>
            </a:pPr>
            <a:r>
              <a:rPr lang="en-US" altLang="zh-CN" sz="2000" dirty="0">
                <a:latin typeface="Arial" panose="020B0604020202020204" pitchFamily="34" charset="0"/>
                <a:cs typeface="Arial" panose="020B0604020202020204" pitchFamily="34" charset="0"/>
              </a:rPr>
              <a:t>The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Patent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Law</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also</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stipulates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that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no entity or individual may</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manufacture, use or sell the patented product or use the patented process for production or business purposes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without the authorization of the patentee;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in</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case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of</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exploitation,</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license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agreement</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shall</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be</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signed</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and</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necessary</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fees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payed.</a:t>
            </a:r>
          </a:p>
          <a:p>
            <a:pPr eaLnBrk="1" hangingPunct="1">
              <a:buFont typeface="Wingdings" pitchFamily="2" charset="2"/>
              <a:buChar char="Ø"/>
            </a:pPr>
            <a:r>
              <a:rPr lang="en-US" altLang="zh-CN" sz="2000" dirty="0">
                <a:latin typeface="Arial" panose="020B0604020202020204" pitchFamily="34" charset="0"/>
                <a:cs typeface="Arial" panose="020B0604020202020204" pitchFamily="34" charset="0"/>
              </a:rPr>
              <a:t>Provisions</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on</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compulsory</a:t>
            </a:r>
            <a:r>
              <a:rPr lang="zh-CN" altLang="en-US" sz="2000" dirty="0">
                <a:latin typeface="Arial" panose="020B0604020202020204" pitchFamily="34" charset="0"/>
                <a:cs typeface="Arial" panose="020B0604020202020204" pitchFamily="34" charset="0"/>
              </a:rPr>
              <a:t> </a:t>
            </a:r>
            <a:r>
              <a:rPr lang="en-US" altLang="zh-CN" sz="2000" dirty="0">
                <a:latin typeface="Arial" panose="020B0604020202020204" pitchFamily="34" charset="0"/>
                <a:cs typeface="Arial" panose="020B0604020202020204" pitchFamily="34" charset="0"/>
              </a:rPr>
              <a:t>licensing.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a:extLst>
              <a:ext uri="{FF2B5EF4-FFF2-40B4-BE49-F238E27FC236}">
                <a16:creationId xmlns:a16="http://schemas.microsoft.com/office/drawing/2014/main" id="{09711225-E0C9-5743-A5E4-B42F71E5A965}"/>
              </a:ext>
            </a:extLst>
          </p:cNvPr>
          <p:cNvSpPr>
            <a:spLocks noGrp="1"/>
          </p:cNvSpPr>
          <p:nvPr>
            <p:ph idx="1"/>
          </p:nvPr>
        </p:nvSpPr>
        <p:spPr>
          <a:xfrm>
            <a:off x="250825" y="692150"/>
            <a:ext cx="8435975" cy="6165850"/>
          </a:xfrm>
        </p:spPr>
        <p:txBody>
          <a:bodyPr/>
          <a:lstStyle/>
          <a:p>
            <a:pPr eaLnBrk="1" hangingPunct="1"/>
            <a:r>
              <a:rPr lang="en-US" altLang="zh-CN" sz="1800" dirty="0"/>
              <a:t>Trademark</a:t>
            </a:r>
            <a:r>
              <a:rPr lang="zh-CN" altLang="en-US" sz="1800" dirty="0"/>
              <a:t> </a:t>
            </a:r>
            <a:r>
              <a:rPr lang="en-US" altLang="zh-CN" sz="1800" dirty="0"/>
              <a:t>Law</a:t>
            </a:r>
          </a:p>
          <a:p>
            <a:pPr eaLnBrk="1" hangingPunct="1">
              <a:buFont typeface="Wingdings" pitchFamily="2" charset="2"/>
              <a:buChar char="Ø"/>
            </a:pPr>
            <a:r>
              <a:rPr lang="en-US" altLang="zh-CN" sz="1800" dirty="0"/>
              <a:t>To assign a registered trademark, the assignor and assignee shall sign an assignment agreement and jointly file an application with the trademark office.</a:t>
            </a:r>
            <a:r>
              <a:rPr lang="zh-CN" altLang="en-US" sz="1800" dirty="0"/>
              <a:t> </a:t>
            </a:r>
            <a:r>
              <a:rPr lang="en-US" altLang="zh-CN" sz="1800" dirty="0"/>
              <a:t>The assignee shall guarantee the quality of the goods on which the registered trademark is used.</a:t>
            </a:r>
            <a:r>
              <a:rPr lang="zh-CN" altLang="en-US" sz="1800" dirty="0"/>
              <a:t> </a:t>
            </a:r>
            <a:r>
              <a:rPr lang="en-US" altLang="zh-CN" sz="1800" dirty="0"/>
              <a:t>After the assignment of a registered trademark is approved, it shall be announced.</a:t>
            </a:r>
          </a:p>
          <a:p>
            <a:pPr eaLnBrk="1" hangingPunct="1">
              <a:buFont typeface="Wingdings" pitchFamily="2" charset="2"/>
              <a:buChar char="Ø"/>
            </a:pPr>
            <a:r>
              <a:rPr lang="en-US" altLang="zh-CN" sz="1800" dirty="0"/>
              <a:t>When transferring a registered trademark, the trademark registrant shall transfer, along with it, other similar trademarks he has registered for the same kind of goods, and other identical and similar trademarks he has registered for similar goods.</a:t>
            </a:r>
            <a:r>
              <a:rPr lang="zh-CN" altLang="en-US" sz="1800" dirty="0"/>
              <a:t> </a:t>
            </a:r>
            <a:r>
              <a:rPr lang="en-US" altLang="zh-CN" sz="1800" dirty="0"/>
              <a:t>The trademark office shall not approve the transfer of a registered trademark that is likely to cause confusion or result in other unfavorable effects, and shall notify the applicant concerned in writing and explain the reasons therefor.</a:t>
            </a:r>
          </a:p>
          <a:p>
            <a:pPr eaLnBrk="1" hangingPunct="1">
              <a:buFont typeface="Wingdings" pitchFamily="2" charset="2"/>
              <a:buChar char="Ø"/>
            </a:pPr>
            <a:r>
              <a:rPr lang="en-US" altLang="zh-CN" sz="1800" dirty="0"/>
              <a:t>The owner of a registered trademark may, by concluding a trademark licensing contract, authorize another person to use his registered trademark. The licensor shall supervise the quality of the goods on which the licensee uses his registered trademark, and the licensee shall guarantee the quality of the goods on which the registered trademark is to be used.</a:t>
            </a:r>
            <a:r>
              <a:rPr lang="zh-CN" altLang="en-US" sz="1800" dirty="0"/>
              <a:t> </a:t>
            </a:r>
            <a:r>
              <a:rPr lang="en-US" altLang="zh-CN" sz="1800" dirty="0"/>
              <a:t>The trademark licensing</a:t>
            </a:r>
            <a:r>
              <a:rPr lang="zh-CN" altLang="en-US" sz="1800" dirty="0"/>
              <a:t> </a:t>
            </a:r>
            <a:r>
              <a:rPr lang="en-US" altLang="zh-CN" sz="1800" dirty="0"/>
              <a:t>shall</a:t>
            </a:r>
            <a:r>
              <a:rPr lang="zh-CN" altLang="en-US" sz="1800" dirty="0"/>
              <a:t> </a:t>
            </a:r>
            <a:r>
              <a:rPr lang="en-US" altLang="zh-CN" sz="1800" dirty="0"/>
              <a:t>be</a:t>
            </a:r>
            <a:r>
              <a:rPr lang="zh-CN" altLang="en-US" sz="1800" dirty="0"/>
              <a:t> </a:t>
            </a:r>
            <a:r>
              <a:rPr lang="en-US" altLang="zh-CN" sz="1800" dirty="0"/>
              <a:t>submitted to the trademark office for file.</a:t>
            </a:r>
          </a:p>
          <a:p>
            <a:pPr eaLnBrk="1" hangingPunct="1">
              <a:buFont typeface="Wingdings" pitchFamily="2" charset="2"/>
              <a:buChar char="Ø"/>
            </a:pPr>
            <a:r>
              <a:rPr lang="en-US" altLang="zh-CN" sz="1800" dirty="0"/>
              <a:t>If any person is authorized to use the registered trademark of another person, the name of the licensee and the origin of the goods shall be indicated on the goods that bear the registered trademark.</a:t>
            </a:r>
            <a:r>
              <a:rPr lang="zh-CN" altLang="en-US" sz="1800" dirty="0"/>
              <a:t> </a:t>
            </a:r>
            <a:r>
              <a:rPr lang="en-US" altLang="zh-CN" sz="1800" dirty="0"/>
              <a:t>Without filing, the trademark licensing shall not be used against a bona fide third party.</a:t>
            </a:r>
            <a:endParaRPr lang="zh-CN" altLang="en-US" sz="1800" dirty="0"/>
          </a:p>
        </p:txBody>
      </p:sp>
      <p:sp>
        <p:nvSpPr>
          <p:cNvPr id="20482" name="Title 1">
            <a:extLst>
              <a:ext uri="{FF2B5EF4-FFF2-40B4-BE49-F238E27FC236}">
                <a16:creationId xmlns:a16="http://schemas.microsoft.com/office/drawing/2014/main" id="{E3EAA8E7-7027-B04B-ADAE-1BB9BE17777C}"/>
              </a:ext>
            </a:extLst>
          </p:cNvPr>
          <p:cNvSpPr txBox="1">
            <a:spLocks/>
          </p:cNvSpPr>
          <p:nvPr/>
        </p:nvSpPr>
        <p:spPr bwMode="auto">
          <a:xfrm>
            <a:off x="468313" y="0"/>
            <a:ext cx="82296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2800" b="1"/>
              <a:t>3.</a:t>
            </a:r>
            <a:r>
              <a:rPr lang="zh-CN" altLang="en-US" sz="2800" b="1"/>
              <a:t> </a:t>
            </a:r>
            <a:r>
              <a:rPr lang="en-US" altLang="zh-CN" sz="2800" b="1"/>
              <a:t>Provisions on technology transfer in laws</a:t>
            </a:r>
            <a:r>
              <a:rPr lang="zh-CN" altLang="en-US" sz="2800" b="1"/>
              <a:t> </a:t>
            </a:r>
            <a:r>
              <a:rPr lang="en-US" altLang="zh-CN" sz="2800" b="1"/>
              <a:t>of</a:t>
            </a:r>
            <a:r>
              <a:rPr lang="zh-CN" altLang="en-US" sz="2800" b="1"/>
              <a:t> </a:t>
            </a:r>
            <a:r>
              <a:rPr lang="en-US" altLang="zh-CN" sz="2800" b="1"/>
              <a:t>IPRs</a:t>
            </a:r>
            <a:r>
              <a:rPr lang="zh-CN" altLang="en-US" sz="2800" b="1"/>
              <a:t> </a:t>
            </a:r>
            <a:r>
              <a:rPr lang="en-US" altLang="zh-CN" sz="2800" b="1"/>
              <a:t>(3)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2">
            <a:extLst>
              <a:ext uri="{FF2B5EF4-FFF2-40B4-BE49-F238E27FC236}">
                <a16:creationId xmlns:a16="http://schemas.microsoft.com/office/drawing/2014/main" id="{8664713E-7117-0C45-8091-EC19E828FE01}"/>
              </a:ext>
            </a:extLst>
          </p:cNvPr>
          <p:cNvSpPr>
            <a:spLocks noGrp="1"/>
          </p:cNvSpPr>
          <p:nvPr>
            <p:ph idx="1"/>
          </p:nvPr>
        </p:nvSpPr>
        <p:spPr>
          <a:xfrm>
            <a:off x="261938" y="706478"/>
            <a:ext cx="8435975" cy="6165850"/>
          </a:xfrm>
        </p:spPr>
        <p:txBody>
          <a:bodyPr/>
          <a:lstStyle/>
          <a:p>
            <a:pPr eaLnBrk="1" hangingPunct="1"/>
            <a:r>
              <a:rPr lang="en-US" altLang="zh-CN" sz="2000" dirty="0">
                <a:latin typeface="Microsoft YaHei" panose="020B0503020204020204" pitchFamily="34" charset="-122"/>
                <a:ea typeface="Microsoft YaHei" panose="020B0503020204020204" pitchFamily="34" charset="-122"/>
              </a:rPr>
              <a:t>Copyright</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Law:</a:t>
            </a:r>
          </a:p>
          <a:p>
            <a:pPr eaLnBrk="1" hangingPunct="1">
              <a:buFont typeface="Wingdings" pitchFamily="2" charset="2"/>
              <a:buChar char="Ø"/>
            </a:pPr>
            <a:r>
              <a:rPr lang="en-US" altLang="zh-CN" sz="2000" dirty="0">
                <a:latin typeface="Microsoft YaHei" panose="020B0503020204020204" pitchFamily="34" charset="-122"/>
                <a:ea typeface="Microsoft YaHei" panose="020B0503020204020204" pitchFamily="34" charset="-122"/>
              </a:rPr>
              <a:t>The right of rental, that is, the right to authorize, with payment, others to temporarily use cinematographic works, works created by virtue of a similar method of film production, and computer software, except for any computer software that is not the main subject matter of rental.</a:t>
            </a:r>
          </a:p>
          <a:p>
            <a:pPr eaLnBrk="1" hangingPunct="1">
              <a:buFont typeface="Wingdings" pitchFamily="2" charset="2"/>
              <a:buChar char="Ø"/>
            </a:pPr>
            <a:r>
              <a:rPr lang="en-US" altLang="zh-CN" sz="2000" dirty="0">
                <a:latin typeface="Microsoft YaHei" panose="020B0503020204020204" pitchFamily="34" charset="-122"/>
                <a:ea typeface="Microsoft YaHei" panose="020B0503020204020204" pitchFamily="34" charset="-122"/>
              </a:rPr>
              <a:t>A copyright owner may authorize another person to exercise the rights under the preceding paragraphs (5) to (17), and receive remuneration pursuant to an agreement or this Law.</a:t>
            </a:r>
            <a:r>
              <a:rPr lang="zh-CN" altLang="en-US" sz="2000" dirty="0">
                <a:latin typeface="Microsoft YaHei" panose="020B0503020204020204" pitchFamily="34" charset="-122"/>
                <a:ea typeface="Microsoft YaHei" panose="020B0503020204020204" pitchFamily="34" charset="-122"/>
              </a:rPr>
              <a:t> </a:t>
            </a:r>
            <a:endParaRPr lang="en-US" altLang="zh-CN" sz="2000" dirty="0">
              <a:latin typeface="Microsoft YaHei" panose="020B0503020204020204" pitchFamily="34" charset="-122"/>
              <a:ea typeface="Microsoft YaHei" panose="020B0503020204020204" pitchFamily="34" charset="-122"/>
            </a:endParaRPr>
          </a:p>
          <a:p>
            <a:pPr eaLnBrk="1" hangingPunct="1">
              <a:buFont typeface="Wingdings" pitchFamily="2" charset="2"/>
              <a:buChar char="Ø"/>
            </a:pPr>
            <a:r>
              <a:rPr lang="en-US" altLang="zh-CN" sz="2000" dirty="0">
                <a:latin typeface="Microsoft YaHei" panose="020B0503020204020204" pitchFamily="34" charset="-122"/>
                <a:ea typeface="Microsoft YaHei" panose="020B0503020204020204" pitchFamily="34" charset="-122"/>
              </a:rPr>
              <a:t>A copyright owner may assign, in part or in whole, the rights under the preceding paragraphs (5) to (17), and receive remuneration pursuant to an agreement or this Law.</a:t>
            </a:r>
            <a:r>
              <a:rPr lang="zh-CN" altLang="en-US" sz="2000" dirty="0">
                <a:latin typeface="Microsoft YaHei" panose="020B0503020204020204" pitchFamily="34" charset="-122"/>
                <a:ea typeface="Microsoft YaHei" panose="020B0503020204020204" pitchFamily="34" charset="-122"/>
              </a:rPr>
              <a:t> </a:t>
            </a:r>
            <a:endParaRPr lang="en-US" altLang="zh-CN" sz="2000" dirty="0">
              <a:latin typeface="Microsoft YaHei" panose="020B0503020204020204" pitchFamily="34" charset="-122"/>
              <a:ea typeface="Microsoft YaHei" panose="020B0503020204020204" pitchFamily="34" charset="-122"/>
            </a:endParaRPr>
          </a:p>
          <a:p>
            <a:pPr eaLnBrk="1" hangingPunct="1">
              <a:buFont typeface="Wingdings" pitchFamily="2" charset="2"/>
              <a:buChar char="Ø"/>
            </a:pPr>
            <a:r>
              <a:rPr lang="en-US" altLang="zh-CN" sz="2000" dirty="0">
                <a:latin typeface="Microsoft YaHei" panose="020B0503020204020204" pitchFamily="34" charset="-122"/>
                <a:ea typeface="Microsoft YaHei" panose="020B0503020204020204" pitchFamily="34" charset="-122"/>
              </a:rPr>
              <a:t>Chapter III Copyright Licensing and Assignment Contracts</a:t>
            </a:r>
          </a:p>
          <a:p>
            <a:pPr eaLnBrk="1" hangingPunct="1"/>
            <a:r>
              <a:rPr lang="en-US" altLang="zh-CN" sz="2000" dirty="0">
                <a:latin typeface="Microsoft YaHei" panose="020B0503020204020204" pitchFamily="34" charset="-122"/>
                <a:ea typeface="Microsoft YaHei" panose="020B0503020204020204" pitchFamily="34" charset="-122"/>
              </a:rPr>
              <a:t>The</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law</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of</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conversion</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of</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technological</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achievements</a:t>
            </a:r>
          </a:p>
          <a:p>
            <a:pPr eaLnBrk="1" hangingPunct="1">
              <a:buFont typeface="Wingdings" pitchFamily="2" charset="2"/>
              <a:buChar char="Ø"/>
            </a:pPr>
            <a:r>
              <a:rPr lang="en-US" altLang="zh-CN" sz="2000" dirty="0">
                <a:latin typeface="Microsoft YaHei" panose="020B0503020204020204" pitchFamily="34" charset="-122"/>
                <a:ea typeface="Microsoft YaHei" panose="020B0503020204020204" pitchFamily="34" charset="-122"/>
              </a:rPr>
              <a:t>When</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the</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subjects</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are</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different,</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assignment</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and</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licensing</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are</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the</a:t>
            </a:r>
            <a:r>
              <a:rPr lang="zh-CN" altLang="en-US" sz="2000" dirty="0">
                <a:latin typeface="Microsoft YaHei" panose="020B0503020204020204" pitchFamily="34" charset="-122"/>
                <a:ea typeface="Microsoft YaHei" panose="020B0503020204020204" pitchFamily="34" charset="-122"/>
              </a:rPr>
              <a:t> </a:t>
            </a:r>
            <a:r>
              <a:rPr lang="en-US" altLang="zh-CN" sz="2000" dirty="0">
                <a:latin typeface="Microsoft YaHei" panose="020B0503020204020204" pitchFamily="34" charset="-122"/>
                <a:ea typeface="Microsoft YaHei" panose="020B0503020204020204" pitchFamily="34" charset="-122"/>
              </a:rPr>
              <a:t>premise.</a:t>
            </a:r>
            <a:endParaRPr lang="zh-CN" altLang="en-US" sz="2000" dirty="0">
              <a:latin typeface="Microsoft YaHei" panose="020B0503020204020204" pitchFamily="34" charset="-122"/>
              <a:ea typeface="Microsoft YaHei" panose="020B0503020204020204" pitchFamily="34" charset="-122"/>
            </a:endParaRPr>
          </a:p>
        </p:txBody>
      </p:sp>
      <p:sp>
        <p:nvSpPr>
          <p:cNvPr id="21506" name="Title 1">
            <a:extLst>
              <a:ext uri="{FF2B5EF4-FFF2-40B4-BE49-F238E27FC236}">
                <a16:creationId xmlns:a16="http://schemas.microsoft.com/office/drawing/2014/main" id="{63DB7706-305E-1E4A-BEB9-A2CBF1CAF86F}"/>
              </a:ext>
            </a:extLst>
          </p:cNvPr>
          <p:cNvSpPr txBox="1">
            <a:spLocks/>
          </p:cNvSpPr>
          <p:nvPr/>
        </p:nvSpPr>
        <p:spPr bwMode="auto">
          <a:xfrm>
            <a:off x="468313" y="0"/>
            <a:ext cx="82296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zh-CN" sz="2400" b="1" dirty="0">
                <a:latin typeface="Microsoft YaHei" panose="020B0503020204020204" pitchFamily="34" charset="-122"/>
                <a:ea typeface="Microsoft YaHei" panose="020B0503020204020204" pitchFamily="34" charset="-122"/>
              </a:rPr>
              <a:t>3.</a:t>
            </a:r>
            <a:r>
              <a:rPr lang="zh-CN" altLang="en-US" sz="2400" b="1" dirty="0">
                <a:latin typeface="Microsoft YaHei" panose="020B0503020204020204" pitchFamily="34" charset="-122"/>
                <a:ea typeface="Microsoft YaHei" panose="020B0503020204020204" pitchFamily="34" charset="-122"/>
              </a:rPr>
              <a:t> </a:t>
            </a:r>
            <a:r>
              <a:rPr lang="en-US" altLang="zh-CN" sz="2400" b="1" dirty="0">
                <a:latin typeface="Microsoft YaHei" panose="020B0503020204020204" pitchFamily="34" charset="-122"/>
                <a:ea typeface="Microsoft YaHei" panose="020B0503020204020204" pitchFamily="34" charset="-122"/>
              </a:rPr>
              <a:t>Provisions on technology transfer in laws</a:t>
            </a:r>
            <a:r>
              <a:rPr lang="zh-CN" altLang="en-US" sz="2400" b="1" dirty="0">
                <a:latin typeface="Microsoft YaHei" panose="020B0503020204020204" pitchFamily="34" charset="-122"/>
                <a:ea typeface="Microsoft YaHei" panose="020B0503020204020204" pitchFamily="34" charset="-122"/>
              </a:rPr>
              <a:t> </a:t>
            </a:r>
            <a:r>
              <a:rPr lang="en-US" altLang="zh-CN" sz="2400" b="1" dirty="0">
                <a:latin typeface="Microsoft YaHei" panose="020B0503020204020204" pitchFamily="34" charset="-122"/>
                <a:ea typeface="Microsoft YaHei" panose="020B0503020204020204" pitchFamily="34" charset="-122"/>
              </a:rPr>
              <a:t>of</a:t>
            </a:r>
            <a:r>
              <a:rPr lang="zh-CN" altLang="en-US" sz="2400" b="1" dirty="0">
                <a:latin typeface="Microsoft YaHei" panose="020B0503020204020204" pitchFamily="34" charset="-122"/>
                <a:ea typeface="Microsoft YaHei" panose="020B0503020204020204" pitchFamily="34" charset="-122"/>
              </a:rPr>
              <a:t> </a:t>
            </a:r>
            <a:r>
              <a:rPr lang="en-US" altLang="zh-CN" sz="2400" b="1" dirty="0">
                <a:latin typeface="Microsoft YaHei" panose="020B0503020204020204" pitchFamily="34" charset="-122"/>
                <a:ea typeface="Microsoft YaHei" panose="020B0503020204020204" pitchFamily="34" charset="-122"/>
              </a:rPr>
              <a:t>IPRs</a:t>
            </a:r>
            <a:r>
              <a:rPr lang="zh-CN" altLang="en-US" sz="2400" b="1" dirty="0">
                <a:latin typeface="Microsoft YaHei" panose="020B0503020204020204" pitchFamily="34" charset="-122"/>
                <a:ea typeface="Microsoft YaHei" panose="020B0503020204020204" pitchFamily="34" charset="-122"/>
              </a:rPr>
              <a:t> </a:t>
            </a:r>
            <a:r>
              <a:rPr lang="en-US" altLang="zh-CN" sz="2400" b="1" dirty="0">
                <a:latin typeface="Microsoft YaHei" panose="020B0503020204020204" pitchFamily="34" charset="-122"/>
                <a:ea typeface="Microsoft YaHei" panose="020B0503020204020204" pitchFamily="34" charset="-122"/>
              </a:rPr>
              <a:t>(4)</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8568</TotalTime>
  <Words>1466</Words>
  <Application>Microsoft Macintosh PowerPoint</Application>
  <PresentationFormat>全屏显示(4:3)</PresentationFormat>
  <Paragraphs>87</Paragraphs>
  <Slides>13</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vt:i4>
      </vt:variant>
    </vt:vector>
  </HeadingPairs>
  <TitlesOfParts>
    <vt:vector size="19" baseType="lpstr">
      <vt:lpstr>等线</vt:lpstr>
      <vt:lpstr>Microsoft YaHei</vt:lpstr>
      <vt:lpstr>Arial</vt:lpstr>
      <vt:lpstr>Calibri</vt:lpstr>
      <vt:lpstr>Wingdings</vt:lpstr>
      <vt:lpstr>Office Theme</vt:lpstr>
      <vt:lpstr>3rd EU-China IP Forum</vt:lpstr>
      <vt:lpstr>Content</vt:lpstr>
      <vt:lpstr>1. Introduction</vt:lpstr>
      <vt:lpstr>2. Objectives of the legal system of IPRs</vt:lpstr>
      <vt:lpstr>2. Principles of the legal system of IPRs</vt:lpstr>
      <vt:lpstr>3. Provisions on technology transfer in laws of IPRs (1)</vt:lpstr>
      <vt:lpstr>3. Provisions on technology transfer in laws of IPRs (2)</vt:lpstr>
      <vt:lpstr>PowerPoint 演示文稿</vt:lpstr>
      <vt:lpstr>PowerPoint 演示文稿</vt:lpstr>
      <vt:lpstr>4. Development of an IPR legal regime that centers around technology transfer (1) </vt:lpstr>
      <vt:lpstr>4. Development of an IPR legal regime that centers around technology transfer (2)</vt:lpstr>
      <vt:lpstr>Conclusion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maio</dc:creator>
  <cp:lastModifiedBy>Yanbo Wang</cp:lastModifiedBy>
  <cp:revision>315</cp:revision>
  <dcterms:created xsi:type="dcterms:W3CDTF">2014-03-10T02:37:25Z</dcterms:created>
  <dcterms:modified xsi:type="dcterms:W3CDTF">2018-11-19T00:43:20Z</dcterms:modified>
</cp:coreProperties>
</file>