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1038" r:id="rId2"/>
    <p:sldId id="1094" r:id="rId3"/>
    <p:sldId id="1115" r:id="rId4"/>
    <p:sldId id="1116" r:id="rId5"/>
    <p:sldId id="1117" r:id="rId6"/>
    <p:sldId id="794" r:id="rId7"/>
    <p:sldId id="1118" r:id="rId8"/>
    <p:sldId id="1119" r:id="rId9"/>
    <p:sldId id="1120" r:id="rId10"/>
    <p:sldId id="1122" r:id="rId11"/>
    <p:sldId id="1123" r:id="rId12"/>
    <p:sldId id="1124" r:id="rId13"/>
    <p:sldId id="1125" r:id="rId14"/>
    <p:sldId id="1126" r:id="rId15"/>
    <p:sldId id="1127" r:id="rId16"/>
    <p:sldId id="1128" r:id="rId17"/>
    <p:sldId id="1189" r:id="rId18"/>
    <p:sldId id="1129" r:id="rId19"/>
    <p:sldId id="704" r:id="rId20"/>
    <p:sldId id="1186" r:id="rId21"/>
    <p:sldId id="1187" r:id="rId22"/>
    <p:sldId id="1188" r:id="rId23"/>
    <p:sldId id="1139" r:id="rId24"/>
    <p:sldId id="484"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97BADD"/>
    <a:srgbClr val="FF99CC"/>
    <a:srgbClr val="336699"/>
    <a:srgbClr val="CC00FF"/>
    <a:srgbClr val="292929"/>
    <a:srgbClr val="5F5F5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20"/>
    <p:restoredTop sz="94660"/>
  </p:normalViewPr>
  <p:slideViewPr>
    <p:cSldViewPr>
      <p:cViewPr varScale="1">
        <p:scale>
          <a:sx n="72" d="100"/>
          <a:sy n="72" d="100"/>
        </p:scale>
        <p:origin x="1704" y="54"/>
      </p:cViewPr>
      <p:guideLst>
        <p:guide orient="horz" pos="576"/>
        <p:guide pos="2832"/>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4.xml"/><Relationship Id="rId1" Type="http://schemas.openxmlformats.org/officeDocument/2006/relationships/slide" Target="slides/slide2.xml"/><Relationship Id="rId4"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1320105-2F55-4B68-82FA-F46E02F7EFC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pPr>
              <a:defRPr/>
            </a:pPr>
            <a:endParaRPr lang="en-US"/>
          </a:p>
        </p:txBody>
      </p:sp>
      <p:sp>
        <p:nvSpPr>
          <p:cNvPr id="6147" name="Rectangle 3">
            <a:extLst>
              <a:ext uri="{FF2B5EF4-FFF2-40B4-BE49-F238E27FC236}">
                <a16:creationId xmlns:a16="http://schemas.microsoft.com/office/drawing/2014/main" id="{EF940307-D52F-4557-873E-0A47A0C60061}"/>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en-US"/>
          </a:p>
        </p:txBody>
      </p:sp>
      <p:sp>
        <p:nvSpPr>
          <p:cNvPr id="6148" name="Rectangle 4">
            <a:extLst>
              <a:ext uri="{FF2B5EF4-FFF2-40B4-BE49-F238E27FC236}">
                <a16:creationId xmlns:a16="http://schemas.microsoft.com/office/drawing/2014/main" id="{CBE21403-5565-4CC8-93DC-C2D7DF4BC9B9}"/>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pPr>
              <a:defRPr/>
            </a:pPr>
            <a:endParaRPr lang="en-US"/>
          </a:p>
        </p:txBody>
      </p:sp>
      <p:sp>
        <p:nvSpPr>
          <p:cNvPr id="6149" name="Rectangle 5">
            <a:extLst>
              <a:ext uri="{FF2B5EF4-FFF2-40B4-BE49-F238E27FC236}">
                <a16:creationId xmlns:a16="http://schemas.microsoft.com/office/drawing/2014/main" id="{27C91C89-F754-4AC1-8E88-8563DAC11EA5}"/>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EA1A87C-385B-438C-BAF7-150FCD82CD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D5C9CF0-F8A1-4106-B704-0DE2CCAEA327}"/>
              </a:ext>
            </a:extLst>
          </p:cNvPr>
          <p:cNvSpPr>
            <a:spLocks noGrp="1" noChangeArrowheads="1"/>
          </p:cNvSpPr>
          <p:nvPr>
            <p:ph type="hdr" sz="quarter"/>
          </p:nvPr>
        </p:nvSpPr>
        <p:spPr bwMode="auto">
          <a:xfrm>
            <a:off x="0" y="0"/>
            <a:ext cx="2971800" cy="27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spcBef>
                <a:spcPct val="50000"/>
              </a:spcBef>
              <a:defRPr sz="1200"/>
            </a:lvl1pPr>
          </a:lstStyle>
          <a:p>
            <a:pPr>
              <a:defRPr/>
            </a:pPr>
            <a:endParaRPr lang="en-US"/>
          </a:p>
        </p:txBody>
      </p:sp>
      <p:sp>
        <p:nvSpPr>
          <p:cNvPr id="19459" name="Rectangle 3">
            <a:extLst>
              <a:ext uri="{FF2B5EF4-FFF2-40B4-BE49-F238E27FC236}">
                <a16:creationId xmlns:a16="http://schemas.microsoft.com/office/drawing/2014/main" id="{3C935BBB-4446-4CA8-989A-32E35D4EDDF2}"/>
              </a:ext>
            </a:extLst>
          </p:cNvPr>
          <p:cNvSpPr>
            <a:spLocks noGrp="1" noChangeArrowheads="1"/>
          </p:cNvSpPr>
          <p:nvPr>
            <p:ph type="dt" idx="1"/>
          </p:nvPr>
        </p:nvSpPr>
        <p:spPr bwMode="auto">
          <a:xfrm>
            <a:off x="3886200" y="0"/>
            <a:ext cx="2971800" cy="27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r">
              <a:spcBef>
                <a:spcPct val="50000"/>
              </a:spcBef>
              <a:defRPr sz="1200"/>
            </a:lvl1pPr>
          </a:lstStyle>
          <a:p>
            <a:pPr>
              <a:defRPr/>
            </a:pPr>
            <a:endParaRPr lang="en-US"/>
          </a:p>
        </p:txBody>
      </p:sp>
      <p:sp>
        <p:nvSpPr>
          <p:cNvPr id="3076" name="Rectangle 4">
            <a:extLst>
              <a:ext uri="{FF2B5EF4-FFF2-40B4-BE49-F238E27FC236}">
                <a16:creationId xmlns:a16="http://schemas.microsoft.com/office/drawing/2014/main" id="{A3E4B60B-50C9-4AF0-B8E3-1FD1681B0553}"/>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91258567-4BB8-4B8F-B2AF-8B4F88040FCB}"/>
              </a:ext>
            </a:extLst>
          </p:cNvPr>
          <p:cNvSpPr>
            <a:spLocks noGrp="1" noChangeArrowheads="1"/>
          </p:cNvSpPr>
          <p:nvPr>
            <p:ph type="body" sz="quarter" idx="3"/>
          </p:nvPr>
        </p:nvSpPr>
        <p:spPr bwMode="auto">
          <a:xfrm>
            <a:off x="914400" y="4343400"/>
            <a:ext cx="5029200" cy="1227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3EAF3DAD-11B1-4F83-A78B-DABC6BE2262C}"/>
              </a:ext>
            </a:extLst>
          </p:cNvPr>
          <p:cNvSpPr>
            <a:spLocks noGrp="1" noChangeArrowheads="1"/>
          </p:cNvSpPr>
          <p:nvPr>
            <p:ph type="ftr" sz="quarter" idx="4"/>
          </p:nvPr>
        </p:nvSpPr>
        <p:spPr bwMode="auto">
          <a:xfrm>
            <a:off x="0" y="8869363"/>
            <a:ext cx="29718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spcBef>
                <a:spcPct val="50000"/>
              </a:spcBef>
              <a:defRPr sz="1200"/>
            </a:lvl1pPr>
          </a:lstStyle>
          <a:p>
            <a:pPr>
              <a:defRPr/>
            </a:pPr>
            <a:endParaRPr lang="en-US"/>
          </a:p>
        </p:txBody>
      </p:sp>
      <p:sp>
        <p:nvSpPr>
          <p:cNvPr id="19463" name="Rectangle 7">
            <a:extLst>
              <a:ext uri="{FF2B5EF4-FFF2-40B4-BE49-F238E27FC236}">
                <a16:creationId xmlns:a16="http://schemas.microsoft.com/office/drawing/2014/main" id="{452DAFBB-C8F6-4FDD-BF6C-BC992DEEDE9C}"/>
              </a:ext>
            </a:extLst>
          </p:cNvPr>
          <p:cNvSpPr>
            <a:spLocks noGrp="1" noChangeArrowheads="1"/>
          </p:cNvSpPr>
          <p:nvPr>
            <p:ph type="sldNum" sz="quarter" idx="5"/>
          </p:nvPr>
        </p:nvSpPr>
        <p:spPr bwMode="auto">
          <a:xfrm>
            <a:off x="3886200" y="8869363"/>
            <a:ext cx="29718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spcBef>
                <a:spcPct val="50000"/>
              </a:spcBef>
              <a:defRPr sz="1200"/>
            </a:lvl1pPr>
          </a:lstStyle>
          <a:p>
            <a:pPr>
              <a:defRPr/>
            </a:pPr>
            <a:fld id="{FC1C7C81-768F-49D6-BB65-E48F7CC568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6DE14951-C20C-4582-B1F0-BDC1ADCA1A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87463" y="3175"/>
            <a:ext cx="10539413" cy="702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1" descr="VUlogo_NL_Taglineblauw_Wit_HR_RGB.png">
            <a:extLst>
              <a:ext uri="{FF2B5EF4-FFF2-40B4-BE49-F238E27FC236}">
                <a16:creationId xmlns:a16="http://schemas.microsoft.com/office/drawing/2014/main" id="{358D1885-6795-47E1-8884-CC03546B87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24638" y="5205413"/>
            <a:ext cx="21605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14">
            <a:extLst>
              <a:ext uri="{FF2B5EF4-FFF2-40B4-BE49-F238E27FC236}">
                <a16:creationId xmlns:a16="http://schemas.microsoft.com/office/drawing/2014/main" id="{3D868AB1-5DD0-4192-A9C5-5CD11933D603}"/>
              </a:ext>
            </a:extLst>
          </p:cNvPr>
          <p:cNvSpPr/>
          <p:nvPr userDrawn="1"/>
        </p:nvSpPr>
        <p:spPr>
          <a:xfrm>
            <a:off x="2047875" y="654050"/>
            <a:ext cx="7204075" cy="1435100"/>
          </a:xfrm>
          <a:prstGeom prst="rect">
            <a:avLst/>
          </a:prstGeom>
          <a:solidFill>
            <a:srgbClr val="33ADAC">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6" name="Vrije vorm 16">
            <a:extLst>
              <a:ext uri="{FF2B5EF4-FFF2-40B4-BE49-F238E27FC236}">
                <a16:creationId xmlns:a16="http://schemas.microsoft.com/office/drawing/2014/main" id="{79B2E909-3E87-43E7-BEF0-71537E116CD4}"/>
              </a:ext>
            </a:extLst>
          </p:cNvPr>
          <p:cNvSpPr/>
          <p:nvPr userDrawn="1"/>
        </p:nvSpPr>
        <p:spPr>
          <a:xfrm rot="16200000">
            <a:off x="1514475" y="1408113"/>
            <a:ext cx="869950" cy="196850"/>
          </a:xfrm>
          <a:custGeom>
            <a:avLst/>
            <a:gdLst>
              <a:gd name="connsiteX0" fmla="*/ 0 w 869950"/>
              <a:gd name="connsiteY0" fmla="*/ 0 h 196850"/>
              <a:gd name="connsiteX1" fmla="*/ 495300 w 869950"/>
              <a:gd name="connsiteY1" fmla="*/ 0 h 196850"/>
              <a:gd name="connsiteX2" fmla="*/ 606425 w 869950"/>
              <a:gd name="connsiteY2" fmla="*/ 107950 h 196850"/>
              <a:gd name="connsiteX3" fmla="*/ 704850 w 869950"/>
              <a:gd name="connsiteY3" fmla="*/ 3175 h 196850"/>
              <a:gd name="connsiteX4" fmla="*/ 869950 w 869950"/>
              <a:gd name="connsiteY4" fmla="*/ 3175 h 196850"/>
              <a:gd name="connsiteX5" fmla="*/ 869950 w 869950"/>
              <a:gd name="connsiteY5" fmla="*/ 196850 h 196850"/>
              <a:gd name="connsiteX6" fmla="*/ 0 w 869950"/>
              <a:gd name="connsiteY6" fmla="*/ 196850 h 196850"/>
              <a:gd name="connsiteX7" fmla="*/ 0 w 869950"/>
              <a:gd name="connsiteY7" fmla="*/ 0 h 19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950" h="196850">
                <a:moveTo>
                  <a:pt x="0" y="0"/>
                </a:moveTo>
                <a:lnTo>
                  <a:pt x="495300" y="0"/>
                </a:lnTo>
                <a:lnTo>
                  <a:pt x="606425" y="107950"/>
                </a:lnTo>
                <a:lnTo>
                  <a:pt x="704850" y="3175"/>
                </a:lnTo>
                <a:lnTo>
                  <a:pt x="869950" y="3175"/>
                </a:lnTo>
                <a:lnTo>
                  <a:pt x="869950" y="196850"/>
                </a:lnTo>
                <a:lnTo>
                  <a:pt x="0" y="196850"/>
                </a:lnTo>
                <a:lnTo>
                  <a:pt x="0" y="0"/>
                </a:lnTo>
                <a:close/>
              </a:path>
            </a:pathLst>
          </a:custGeom>
          <a:solidFill>
            <a:srgbClr val="33ADAC">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FFFFFF"/>
              </a:solidFill>
              <a:ea typeface="ＭＳ Ｐゴシック" charset="-128"/>
            </a:endParaRPr>
          </a:p>
        </p:txBody>
      </p:sp>
      <p:sp>
        <p:nvSpPr>
          <p:cNvPr id="7" name="Rechthoek 19">
            <a:extLst>
              <a:ext uri="{FF2B5EF4-FFF2-40B4-BE49-F238E27FC236}">
                <a16:creationId xmlns:a16="http://schemas.microsoft.com/office/drawing/2014/main" id="{0EB70BF0-B796-43D5-91FE-F58C7D057C58}"/>
              </a:ext>
            </a:extLst>
          </p:cNvPr>
          <p:cNvSpPr/>
          <p:nvPr userDrawn="1"/>
        </p:nvSpPr>
        <p:spPr>
          <a:xfrm>
            <a:off x="1851025" y="652463"/>
            <a:ext cx="196850" cy="419100"/>
          </a:xfrm>
          <a:prstGeom prst="rect">
            <a:avLst/>
          </a:prstGeom>
          <a:solidFill>
            <a:srgbClr val="33ADAC">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8" name="Rechthoek 20">
            <a:extLst>
              <a:ext uri="{FF2B5EF4-FFF2-40B4-BE49-F238E27FC236}">
                <a16:creationId xmlns:a16="http://schemas.microsoft.com/office/drawing/2014/main" id="{E9B9C0C4-53BC-4B1E-9207-2A3EC8B2BCFD}"/>
              </a:ext>
            </a:extLst>
          </p:cNvPr>
          <p:cNvSpPr/>
          <p:nvPr userDrawn="1"/>
        </p:nvSpPr>
        <p:spPr>
          <a:xfrm>
            <a:off x="1851025" y="1941513"/>
            <a:ext cx="196850" cy="147637"/>
          </a:xfrm>
          <a:prstGeom prst="rect">
            <a:avLst/>
          </a:prstGeom>
          <a:solidFill>
            <a:srgbClr val="33ADAC">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11" name="Rectangle 10">
            <a:extLst>
              <a:ext uri="{FF2B5EF4-FFF2-40B4-BE49-F238E27FC236}">
                <a16:creationId xmlns:a16="http://schemas.microsoft.com/office/drawing/2014/main" id="{8FE5D418-14F1-4599-B4A5-1C2B79104CF7}"/>
              </a:ext>
            </a:extLst>
          </p:cNvPr>
          <p:cNvSpPr/>
          <p:nvPr userDrawn="1"/>
        </p:nvSpPr>
        <p:spPr bwMode="auto">
          <a:xfrm>
            <a:off x="358775" y="5205413"/>
            <a:ext cx="6013425" cy="11906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pic>
        <p:nvPicPr>
          <p:cNvPr id="9" name="图片 7">
            <a:extLst>
              <a:ext uri="{FF2B5EF4-FFF2-40B4-BE49-F238E27FC236}">
                <a16:creationId xmlns:a16="http://schemas.microsoft.com/office/drawing/2014/main" id="{A30784A2-DBDA-4762-9D37-349A55A7E7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2686" t="13176" r="1964" b="42317"/>
          <a:stretch/>
        </p:blipFill>
        <p:spPr>
          <a:xfrm>
            <a:off x="2987824" y="5390540"/>
            <a:ext cx="3237401" cy="774764"/>
          </a:xfrm>
          <a:prstGeom prst="rect">
            <a:avLst/>
          </a:prstGeom>
        </p:spPr>
      </p:pic>
      <p:pic>
        <p:nvPicPr>
          <p:cNvPr id="10" name="图片 5">
            <a:extLst>
              <a:ext uri="{FF2B5EF4-FFF2-40B4-BE49-F238E27FC236}">
                <a16:creationId xmlns:a16="http://schemas.microsoft.com/office/drawing/2014/main" id="{5EFC0735-6BE6-4EA5-89DE-9F4B72E7D7A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2704" y="5303928"/>
            <a:ext cx="982952" cy="1020101"/>
          </a:xfrm>
          <a:prstGeom prst="rect">
            <a:avLst/>
          </a:prstGeom>
        </p:spPr>
      </p:pic>
      <p:pic>
        <p:nvPicPr>
          <p:cNvPr id="12" name="图片 4">
            <a:extLst>
              <a:ext uri="{FF2B5EF4-FFF2-40B4-BE49-F238E27FC236}">
                <a16:creationId xmlns:a16="http://schemas.microsoft.com/office/drawing/2014/main" id="{A6B0DE95-522F-464F-9D5F-AACAD1D5D70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63688" y="5335228"/>
            <a:ext cx="1188103" cy="865336"/>
          </a:xfrm>
          <a:prstGeom prst="rect">
            <a:avLst/>
          </a:prstGeom>
        </p:spPr>
      </p:pic>
      <p:cxnSp>
        <p:nvCxnSpPr>
          <p:cNvPr id="13" name="直接连接符 6">
            <a:extLst>
              <a:ext uri="{FF2B5EF4-FFF2-40B4-BE49-F238E27FC236}">
                <a16:creationId xmlns:a16="http://schemas.microsoft.com/office/drawing/2014/main" id="{070AA256-1344-4706-AC63-1C2CFBEF7E54}"/>
              </a:ext>
            </a:extLst>
          </p:cNvPr>
          <p:cNvCxnSpPr>
            <a:cxnSpLocks/>
          </p:cNvCxnSpPr>
          <p:nvPr userDrawn="1"/>
        </p:nvCxnSpPr>
        <p:spPr>
          <a:xfrm>
            <a:off x="1606170" y="5373263"/>
            <a:ext cx="0" cy="86404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600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nl-NL"/>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Tree>
    <p:extLst>
      <p:ext uri="{BB962C8B-B14F-4D97-AF65-F5344CB8AC3E}">
        <p14:creationId xmlns:p14="http://schemas.microsoft.com/office/powerpoint/2010/main" val="257416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304800"/>
            <a:ext cx="1905000" cy="6248400"/>
          </a:xfrm>
        </p:spPr>
        <p:txBody>
          <a:bodyPr vert="eaVert"/>
          <a:lstStyle/>
          <a:p>
            <a:r>
              <a:rPr lang="de-DE"/>
              <a:t>Titelmasterformat durch Klicken bearbeiten</a:t>
            </a:r>
            <a:endParaRPr lang="nl-NL"/>
          </a:p>
        </p:txBody>
      </p:sp>
      <p:sp>
        <p:nvSpPr>
          <p:cNvPr id="3" name="Vertikaler Textplatzhalter 2"/>
          <p:cNvSpPr>
            <a:spLocks noGrp="1"/>
          </p:cNvSpPr>
          <p:nvPr>
            <p:ph type="body" orient="vert" idx="1"/>
          </p:nvPr>
        </p:nvSpPr>
        <p:spPr>
          <a:xfrm>
            <a:off x="1066800" y="304800"/>
            <a:ext cx="5562600" cy="6248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Tree>
    <p:extLst>
      <p:ext uri="{BB962C8B-B14F-4D97-AF65-F5344CB8AC3E}">
        <p14:creationId xmlns:p14="http://schemas.microsoft.com/office/powerpoint/2010/main" val="116804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nl-NL"/>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Tree>
    <p:extLst>
      <p:ext uri="{BB962C8B-B14F-4D97-AF65-F5344CB8AC3E}">
        <p14:creationId xmlns:p14="http://schemas.microsoft.com/office/powerpoint/2010/main" val="53498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nl-NL"/>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86618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nl-NL"/>
          </a:p>
        </p:txBody>
      </p:sp>
      <p:sp>
        <p:nvSpPr>
          <p:cNvPr id="3" name="Inhaltsplatzhalter 2"/>
          <p:cNvSpPr>
            <a:spLocks noGrp="1"/>
          </p:cNvSpPr>
          <p:nvPr>
            <p:ph sz="half" idx="1"/>
          </p:nvPr>
        </p:nvSpPr>
        <p:spPr>
          <a:xfrm>
            <a:off x="1295400" y="1447800"/>
            <a:ext cx="3619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4" name="Inhaltsplatzhalter 3"/>
          <p:cNvSpPr>
            <a:spLocks noGrp="1"/>
          </p:cNvSpPr>
          <p:nvPr>
            <p:ph sz="half" idx="2"/>
          </p:nvPr>
        </p:nvSpPr>
        <p:spPr>
          <a:xfrm>
            <a:off x="5067300" y="1447800"/>
            <a:ext cx="3619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Tree>
    <p:extLst>
      <p:ext uri="{BB962C8B-B14F-4D97-AF65-F5344CB8AC3E}">
        <p14:creationId xmlns:p14="http://schemas.microsoft.com/office/powerpoint/2010/main" val="399697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nl-NL"/>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Tree>
    <p:extLst>
      <p:ext uri="{BB962C8B-B14F-4D97-AF65-F5344CB8AC3E}">
        <p14:creationId xmlns:p14="http://schemas.microsoft.com/office/powerpoint/2010/main" val="197652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nl-NL"/>
          </a:p>
        </p:txBody>
      </p:sp>
    </p:spTree>
    <p:extLst>
      <p:ext uri="{BB962C8B-B14F-4D97-AF65-F5344CB8AC3E}">
        <p14:creationId xmlns:p14="http://schemas.microsoft.com/office/powerpoint/2010/main" val="399240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70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nl-NL"/>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22328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nl-NL"/>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377136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E1C17552-97E4-4477-A113-A6DC6CFF9E75}"/>
              </a:ext>
            </a:extLst>
          </p:cNvPr>
          <p:cNvSpPr>
            <a:spLocks noGrp="1" noChangeArrowheads="1"/>
          </p:cNvSpPr>
          <p:nvPr>
            <p:ph type="body" idx="1"/>
          </p:nvPr>
        </p:nvSpPr>
        <p:spPr bwMode="auto">
          <a:xfrm>
            <a:off x="1295400" y="1447800"/>
            <a:ext cx="7391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a:extLst>
              <a:ext uri="{FF2B5EF4-FFF2-40B4-BE49-F238E27FC236}">
                <a16:creationId xmlns:a16="http://schemas.microsoft.com/office/drawing/2014/main" id="{D8C35CCF-CBE8-464E-B789-63560BEF5D1E}"/>
              </a:ext>
            </a:extLst>
          </p:cNvPr>
          <p:cNvSpPr>
            <a:spLocks noGrp="1" noChangeArrowheads="1"/>
          </p:cNvSpPr>
          <p:nvPr>
            <p:ph type="title"/>
          </p:nvPr>
        </p:nvSpPr>
        <p:spPr bwMode="auto">
          <a:xfrm>
            <a:off x="1066800" y="304800"/>
            <a:ext cx="61833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Rechthoek 19">
            <a:extLst>
              <a:ext uri="{FF2B5EF4-FFF2-40B4-BE49-F238E27FC236}">
                <a16:creationId xmlns:a16="http://schemas.microsoft.com/office/drawing/2014/main" id="{7D1BE8EB-18B3-439E-9425-C4498D177699}"/>
              </a:ext>
            </a:extLst>
          </p:cNvPr>
          <p:cNvSpPr/>
          <p:nvPr userDrawn="1"/>
        </p:nvSpPr>
        <p:spPr>
          <a:xfrm>
            <a:off x="0" y="6616700"/>
            <a:ext cx="9144000" cy="258763"/>
          </a:xfrm>
          <a:prstGeom prst="rect">
            <a:avLst/>
          </a:prstGeom>
          <a:solidFill>
            <a:srgbClr val="259C9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cSld>
  <p:clrMap bg1="lt1" tx1="dk1" bg2="lt2" tx2="dk2" accent1="accent1" accent2="accent2" accent3="accent3" accent4="accent4" accent5="accent5" accent6="accent6" hlink="hlink" folHlink="folHlink"/>
  <p:sldLayoutIdLst>
    <p:sldLayoutId id="2147484237"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defRPr>
      </a:lvl2pPr>
      <a:lvl3pPr algn="l" rtl="0" eaLnBrk="0" fontAlgn="base" hangingPunct="0">
        <a:spcBef>
          <a:spcPct val="0"/>
        </a:spcBef>
        <a:spcAft>
          <a:spcPct val="0"/>
        </a:spcAft>
        <a:defRPr sz="3200">
          <a:solidFill>
            <a:schemeClr val="tx1"/>
          </a:solidFill>
          <a:latin typeface="Arial" charset="0"/>
        </a:defRPr>
      </a:lvl3pPr>
      <a:lvl4pPr algn="l" rtl="0" eaLnBrk="0" fontAlgn="base" hangingPunct="0">
        <a:spcBef>
          <a:spcPct val="0"/>
        </a:spcBef>
        <a:spcAft>
          <a:spcPct val="0"/>
        </a:spcAft>
        <a:defRPr sz="3200">
          <a:solidFill>
            <a:schemeClr val="tx1"/>
          </a:solidFill>
          <a:latin typeface="Arial" charset="0"/>
        </a:defRPr>
      </a:lvl4pPr>
      <a:lvl5pPr algn="l" rtl="0" eaLnBrk="0" fontAlgn="base" hangingPunct="0">
        <a:spcBef>
          <a:spcPct val="0"/>
        </a:spcBef>
        <a:spcAft>
          <a:spcPct val="0"/>
        </a:spcAft>
        <a:defRPr sz="3200">
          <a:solidFill>
            <a:schemeClr val="tx1"/>
          </a:solidFill>
          <a:latin typeface="Arial" charset="0"/>
        </a:defRPr>
      </a:lvl5pPr>
      <a:lvl6pPr marL="457200" algn="l" rtl="0" eaLnBrk="0" fontAlgn="base" hangingPunct="0">
        <a:spcBef>
          <a:spcPct val="0"/>
        </a:spcBef>
        <a:spcAft>
          <a:spcPct val="0"/>
        </a:spcAft>
        <a:defRPr sz="3200">
          <a:solidFill>
            <a:schemeClr val="tx1"/>
          </a:solidFill>
          <a:latin typeface="Arial" charset="0"/>
        </a:defRPr>
      </a:lvl6pPr>
      <a:lvl7pPr marL="914400" algn="l" rtl="0" eaLnBrk="0" fontAlgn="base" hangingPunct="0">
        <a:spcBef>
          <a:spcPct val="0"/>
        </a:spcBef>
        <a:spcAft>
          <a:spcPct val="0"/>
        </a:spcAft>
        <a:defRPr sz="3200">
          <a:solidFill>
            <a:schemeClr val="tx1"/>
          </a:solidFill>
          <a:latin typeface="Arial" charset="0"/>
        </a:defRPr>
      </a:lvl7pPr>
      <a:lvl8pPr marL="1371600" algn="l" rtl="0" eaLnBrk="0" fontAlgn="base" hangingPunct="0">
        <a:spcBef>
          <a:spcPct val="0"/>
        </a:spcBef>
        <a:spcAft>
          <a:spcPct val="0"/>
        </a:spcAft>
        <a:defRPr sz="3200">
          <a:solidFill>
            <a:schemeClr val="tx1"/>
          </a:solidFill>
          <a:latin typeface="Arial" charset="0"/>
        </a:defRPr>
      </a:lvl8pPr>
      <a:lvl9pPr marL="1828800" algn="l" rtl="0" eaLnBrk="0" fontAlgn="base" hangingPunct="0">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20000"/>
        </a:spcBef>
        <a:spcAft>
          <a:spcPct val="0"/>
        </a:spcAft>
        <a:buChar char="•"/>
        <a:defRPr sz="2800">
          <a:solidFill>
            <a:srgbClr val="292929"/>
          </a:solidFill>
          <a:latin typeface="+mn-lt"/>
          <a:ea typeface="+mn-ea"/>
          <a:cs typeface="+mn-cs"/>
        </a:defRPr>
      </a:lvl1pPr>
      <a:lvl2pPr marL="742950" indent="-285750" algn="l" rtl="0" eaLnBrk="0" fontAlgn="base" hangingPunct="0">
        <a:spcBef>
          <a:spcPct val="20000"/>
        </a:spcBef>
        <a:spcAft>
          <a:spcPct val="0"/>
        </a:spcAft>
        <a:buChar char="–"/>
        <a:defRPr sz="2400">
          <a:solidFill>
            <a:srgbClr val="292929"/>
          </a:solidFill>
          <a:latin typeface="+mn-lt"/>
        </a:defRPr>
      </a:lvl2pPr>
      <a:lvl3pPr marL="1143000" indent="-228600" algn="l" rtl="0" eaLnBrk="0" fontAlgn="base" hangingPunct="0">
        <a:spcBef>
          <a:spcPct val="20000"/>
        </a:spcBef>
        <a:spcAft>
          <a:spcPct val="0"/>
        </a:spcAft>
        <a:buChar char="•"/>
        <a:defRPr sz="2000">
          <a:solidFill>
            <a:srgbClr val="292929"/>
          </a:solidFill>
          <a:latin typeface="+mn-lt"/>
        </a:defRPr>
      </a:lvl3pPr>
      <a:lvl4pPr marL="1600200" indent="-228600" algn="l" rtl="0" eaLnBrk="0" fontAlgn="base" hangingPunct="0">
        <a:spcBef>
          <a:spcPct val="20000"/>
        </a:spcBef>
        <a:spcAft>
          <a:spcPct val="0"/>
        </a:spcAft>
        <a:buChar char="–"/>
        <a:defRPr sz="1400">
          <a:solidFill>
            <a:srgbClr val="292929"/>
          </a:solidFill>
          <a:latin typeface="+mn-lt"/>
        </a:defRPr>
      </a:lvl4pPr>
      <a:lvl5pPr marL="2057400" indent="-228600" algn="l" rtl="0" eaLnBrk="0" fontAlgn="base" hangingPunct="0">
        <a:spcBef>
          <a:spcPct val="20000"/>
        </a:spcBef>
        <a:spcAft>
          <a:spcPct val="0"/>
        </a:spcAft>
        <a:buChar char="»"/>
        <a:defRPr sz="1400">
          <a:solidFill>
            <a:srgbClr val="292929"/>
          </a:solidFill>
          <a:latin typeface="+mn-lt"/>
        </a:defRPr>
      </a:lvl5pPr>
      <a:lvl6pPr marL="2514600" indent="-228600" algn="l" rtl="0" eaLnBrk="0" fontAlgn="base" hangingPunct="0">
        <a:spcBef>
          <a:spcPct val="20000"/>
        </a:spcBef>
        <a:spcAft>
          <a:spcPct val="0"/>
        </a:spcAft>
        <a:buChar char="»"/>
        <a:defRPr sz="1400">
          <a:solidFill>
            <a:srgbClr val="292929"/>
          </a:solidFill>
          <a:latin typeface="+mn-lt"/>
        </a:defRPr>
      </a:lvl6pPr>
      <a:lvl7pPr marL="2971800" indent="-228600" algn="l" rtl="0" eaLnBrk="0" fontAlgn="base" hangingPunct="0">
        <a:spcBef>
          <a:spcPct val="20000"/>
        </a:spcBef>
        <a:spcAft>
          <a:spcPct val="0"/>
        </a:spcAft>
        <a:buChar char="»"/>
        <a:defRPr sz="1400">
          <a:solidFill>
            <a:srgbClr val="292929"/>
          </a:solidFill>
          <a:latin typeface="+mn-lt"/>
        </a:defRPr>
      </a:lvl7pPr>
      <a:lvl8pPr marL="3429000" indent="-228600" algn="l" rtl="0" eaLnBrk="0" fontAlgn="base" hangingPunct="0">
        <a:spcBef>
          <a:spcPct val="20000"/>
        </a:spcBef>
        <a:spcAft>
          <a:spcPct val="0"/>
        </a:spcAft>
        <a:buChar char="»"/>
        <a:defRPr sz="1400">
          <a:solidFill>
            <a:srgbClr val="292929"/>
          </a:solidFill>
          <a:latin typeface="+mn-lt"/>
        </a:defRPr>
      </a:lvl8pPr>
      <a:lvl9pPr marL="3886200" indent="-228600" algn="l" rtl="0" eaLnBrk="0" fontAlgn="base" hangingPunct="0">
        <a:spcBef>
          <a:spcPct val="20000"/>
        </a:spcBef>
        <a:spcAft>
          <a:spcPct val="0"/>
        </a:spcAft>
        <a:buChar char="»"/>
        <a:defRPr sz="1400">
          <a:solidFill>
            <a:srgbClr val="292929"/>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hoek 18">
            <a:extLst>
              <a:ext uri="{FF2B5EF4-FFF2-40B4-BE49-F238E27FC236}">
                <a16:creationId xmlns:a16="http://schemas.microsoft.com/office/drawing/2014/main" id="{6A0B6EAA-51E3-49D0-AB92-CF85CEBFFA57}"/>
              </a:ext>
            </a:extLst>
          </p:cNvPr>
          <p:cNvSpPr>
            <a:spLocks noChangeArrowheads="1"/>
          </p:cNvSpPr>
          <p:nvPr/>
        </p:nvSpPr>
        <p:spPr bwMode="auto">
          <a:xfrm>
            <a:off x="2124075" y="692150"/>
            <a:ext cx="71278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anose="020B0604020202020204" pitchFamily="34" charset="0"/>
              </a:defRPr>
            </a:lvl1pPr>
            <a:lvl2pPr marL="742950" indent="-285750">
              <a:spcBef>
                <a:spcPct val="20000"/>
              </a:spcBef>
              <a:buChar char="–"/>
              <a:defRPr sz="2400">
                <a:solidFill>
                  <a:srgbClr val="292929"/>
                </a:solidFill>
                <a:latin typeface="Arial" panose="020B0604020202020204" pitchFamily="34" charset="0"/>
              </a:defRPr>
            </a:lvl2pPr>
            <a:lvl3pPr marL="1143000" indent="-228600">
              <a:spcBef>
                <a:spcPct val="20000"/>
              </a:spcBef>
              <a:buChar char="•"/>
              <a:defRPr sz="2000">
                <a:solidFill>
                  <a:srgbClr val="292929"/>
                </a:solidFill>
                <a:latin typeface="Arial" panose="020B0604020202020204" pitchFamily="34" charset="0"/>
              </a:defRPr>
            </a:lvl3pPr>
            <a:lvl4pPr marL="1600200" indent="-228600">
              <a:spcBef>
                <a:spcPct val="20000"/>
              </a:spcBef>
              <a:buChar char="–"/>
              <a:defRPr sz="1400">
                <a:solidFill>
                  <a:srgbClr val="292929"/>
                </a:solidFill>
                <a:latin typeface="Arial" panose="020B0604020202020204" pitchFamily="34" charset="0"/>
              </a:defRPr>
            </a:lvl4pPr>
            <a:lvl5pPr marL="2057400" indent="-228600">
              <a:spcBef>
                <a:spcPct val="20000"/>
              </a:spcBef>
              <a:buChar char="»"/>
              <a:defRPr sz="1400">
                <a:solidFill>
                  <a:srgbClr val="29292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29292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29292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29292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292929"/>
                </a:solidFill>
                <a:latin typeface="Arial" panose="020B0604020202020204" pitchFamily="34" charset="0"/>
              </a:defRPr>
            </a:lvl9pPr>
          </a:lstStyle>
          <a:p>
            <a:pPr>
              <a:lnSpc>
                <a:spcPts val="3300"/>
              </a:lnSpc>
              <a:spcBef>
                <a:spcPct val="0"/>
              </a:spcBef>
              <a:buFontTx/>
              <a:buNone/>
            </a:pPr>
            <a:r>
              <a:rPr lang="nl-NL" altLang="en-US" dirty="0">
                <a:solidFill>
                  <a:schemeClr val="bg1"/>
                </a:solidFill>
                <a:latin typeface="Arial Narrow" panose="020B0606020202030204" pitchFamily="34" charset="0"/>
              </a:rPr>
              <a:t>EU-China IP Academic Forum, 22 November 2018</a:t>
            </a:r>
            <a:endParaRPr lang="nl-NL" altLang="en-US" dirty="0">
              <a:solidFill>
                <a:schemeClr val="bg1"/>
              </a:solidFill>
              <a:latin typeface="Arial Narrow" panose="020B0606020202030204" pitchFamily="34" charset="0"/>
              <a:ea typeface="Arial Narrow Bold"/>
              <a:cs typeface="Arial Narrow Bold"/>
            </a:endParaRPr>
          </a:p>
          <a:p>
            <a:pPr>
              <a:lnSpc>
                <a:spcPts val="3300"/>
              </a:lnSpc>
              <a:spcBef>
                <a:spcPct val="0"/>
              </a:spcBef>
              <a:buFontTx/>
              <a:buNone/>
            </a:pPr>
            <a:r>
              <a:rPr lang="nl-NL" altLang="en-US" dirty="0">
                <a:solidFill>
                  <a:schemeClr val="bg1"/>
                </a:solidFill>
                <a:latin typeface="Arial Narrow" panose="020B0606020202030204" pitchFamily="34" charset="0"/>
              </a:rPr>
              <a:t>MONEY FOR AUTHORS, SUPPORT FOR ©</a:t>
            </a:r>
            <a:endParaRPr lang="nl-NL" altLang="en-US" dirty="0">
              <a:solidFill>
                <a:schemeClr val="bg1"/>
              </a:solidFill>
              <a:latin typeface="Arial Narrow" panose="020B0606020202030204" pitchFamily="34" charset="0"/>
              <a:ea typeface="Arial Narrow Bold"/>
              <a:cs typeface="Arial Narrow Bold"/>
            </a:endParaRPr>
          </a:p>
          <a:p>
            <a:pPr>
              <a:lnSpc>
                <a:spcPts val="3300"/>
              </a:lnSpc>
              <a:spcBef>
                <a:spcPct val="0"/>
              </a:spcBef>
              <a:buFontTx/>
              <a:buNone/>
            </a:pPr>
            <a:r>
              <a:rPr lang="nl-NL" altLang="en-US" dirty="0">
                <a:solidFill>
                  <a:schemeClr val="bg1"/>
                </a:solidFill>
                <a:latin typeface="Arial Narrow" panose="020B0606020202030204" pitchFamily="34" charset="0"/>
                <a:ea typeface="Arial Narrow Bold"/>
                <a:cs typeface="Arial Narrow Bold"/>
              </a:rPr>
              <a:t>Prof. Dr. Martin Senftleben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a:extLst>
              <a:ext uri="{FF2B5EF4-FFF2-40B4-BE49-F238E27FC236}">
                <a16:creationId xmlns:a16="http://schemas.microsoft.com/office/drawing/2014/main" id="{A3F0871F-CD81-4ABE-97B5-06FF945C7D0B}"/>
              </a:ext>
            </a:extLst>
          </p:cNvPr>
          <p:cNvSpPr>
            <a:spLocks noGrp="1" noChangeArrowheads="1"/>
          </p:cNvSpPr>
          <p:nvPr>
            <p:ph type="title"/>
          </p:nvPr>
        </p:nvSpPr>
        <p:spPr/>
        <p:txBody>
          <a:bodyPr/>
          <a:lstStyle/>
          <a:p>
            <a:r>
              <a:rPr lang="nl-NL" altLang="en-US"/>
              <a:t>Impact in practice</a:t>
            </a:r>
            <a:endParaRPr lang="en-GB" altLang="en-US"/>
          </a:p>
        </p:txBody>
      </p:sp>
      <p:sp>
        <p:nvSpPr>
          <p:cNvPr id="6" name="Content Placeholder 5">
            <a:extLst>
              <a:ext uri="{FF2B5EF4-FFF2-40B4-BE49-F238E27FC236}">
                <a16:creationId xmlns:a16="http://schemas.microsoft.com/office/drawing/2014/main" id="{61B8C4EE-F0ED-4744-866D-F6727559FB61}"/>
              </a:ext>
            </a:extLst>
          </p:cNvPr>
          <p:cNvSpPr>
            <a:spLocks noGrp="1" noChangeArrowheads="1"/>
          </p:cNvSpPr>
          <p:nvPr>
            <p:ph idx="1"/>
          </p:nvPr>
        </p:nvSpPr>
        <p:spPr>
          <a:xfrm>
            <a:off x="1295400" y="1268413"/>
            <a:ext cx="7092950" cy="5284787"/>
          </a:xfrm>
        </p:spPr>
        <p:txBody>
          <a:bodyPr/>
          <a:lstStyle/>
          <a:p>
            <a:pPr>
              <a:lnSpc>
                <a:spcPts val="3700"/>
              </a:lnSpc>
            </a:pPr>
            <a:r>
              <a:rPr lang="en-US" altLang="en-US"/>
              <a:t>2005: ‘</a:t>
            </a:r>
            <a:r>
              <a:rPr lang="en-GB" altLang="en-US"/>
              <a:t>Common Remuneration Rules for Writers of German Fiction’</a:t>
            </a:r>
          </a:p>
          <a:p>
            <a:pPr lvl="1">
              <a:lnSpc>
                <a:spcPts val="3700"/>
              </a:lnSpc>
            </a:pPr>
            <a:r>
              <a:rPr lang="en-GB" altLang="en-US"/>
              <a:t>compromise after long and difficult negotiations </a:t>
            </a:r>
            <a:r>
              <a:rPr lang="en-US" altLang="en-US"/>
              <a:t> </a:t>
            </a:r>
          </a:p>
          <a:p>
            <a:pPr lvl="1">
              <a:lnSpc>
                <a:spcPts val="3700"/>
              </a:lnSpc>
            </a:pPr>
            <a:r>
              <a:rPr lang="en-US" altLang="en-US"/>
              <a:t>intervention by Ministry of Justice</a:t>
            </a:r>
          </a:p>
          <a:p>
            <a:pPr lvl="1">
              <a:lnSpc>
                <a:spcPts val="3700"/>
              </a:lnSpc>
            </a:pPr>
            <a:r>
              <a:rPr lang="en-US" altLang="en-US"/>
              <a:t>signed by several publishers but not by the German Publishers’ Association</a:t>
            </a:r>
          </a:p>
          <a:p>
            <a:pPr lvl="1">
              <a:lnSpc>
                <a:spcPts val="3700"/>
              </a:lnSpc>
            </a:pPr>
            <a:r>
              <a:rPr lang="en-US" altLang="en-US"/>
              <a:t>application to translated works explicitly excluded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a:extLst>
              <a:ext uri="{FF2B5EF4-FFF2-40B4-BE49-F238E27FC236}">
                <a16:creationId xmlns:a16="http://schemas.microsoft.com/office/drawing/2014/main" id="{40F7BAB5-F114-4132-A831-0DD7A7CF55E4}"/>
              </a:ext>
            </a:extLst>
          </p:cNvPr>
          <p:cNvSpPr>
            <a:spLocks noGrp="1" noChangeArrowheads="1"/>
          </p:cNvSpPr>
          <p:nvPr>
            <p:ph type="title"/>
          </p:nvPr>
        </p:nvSpPr>
        <p:spPr>
          <a:xfrm>
            <a:off x="1066800" y="304800"/>
            <a:ext cx="7753350" cy="685800"/>
          </a:xfrm>
        </p:spPr>
        <p:txBody>
          <a:bodyPr/>
          <a:lstStyle/>
          <a:p>
            <a:r>
              <a:rPr lang="en-US" altLang="en-US" sz="2800" b="1"/>
              <a:t>German Supreme Court, 7 October 2009, ‘Talking to Addison’</a:t>
            </a:r>
            <a:endParaRPr lang="en-GB" altLang="en-US" sz="2800" b="1"/>
          </a:p>
        </p:txBody>
      </p:sp>
      <p:sp>
        <p:nvSpPr>
          <p:cNvPr id="6" name="Content Placeholder 5">
            <a:extLst>
              <a:ext uri="{FF2B5EF4-FFF2-40B4-BE49-F238E27FC236}">
                <a16:creationId xmlns:a16="http://schemas.microsoft.com/office/drawing/2014/main" id="{E21945A6-855C-46E8-845E-303ADEC424B8}"/>
              </a:ext>
            </a:extLst>
          </p:cNvPr>
          <p:cNvSpPr>
            <a:spLocks noGrp="1" noChangeArrowheads="1"/>
          </p:cNvSpPr>
          <p:nvPr>
            <p:ph idx="1"/>
          </p:nvPr>
        </p:nvSpPr>
        <p:spPr>
          <a:xfrm>
            <a:off x="1295400" y="1484313"/>
            <a:ext cx="7524750" cy="5068887"/>
          </a:xfrm>
        </p:spPr>
        <p:txBody>
          <a:bodyPr/>
          <a:lstStyle/>
          <a:p>
            <a:pPr>
              <a:lnSpc>
                <a:spcPts val="3700"/>
              </a:lnSpc>
            </a:pPr>
            <a:r>
              <a:rPr lang="en-US" altLang="en-US"/>
              <a:t>at issue: fair remuneration for translators                    of fiction</a:t>
            </a:r>
          </a:p>
          <a:p>
            <a:pPr>
              <a:lnSpc>
                <a:spcPts val="3700"/>
              </a:lnSpc>
            </a:pPr>
            <a:r>
              <a:rPr lang="en-US" altLang="en-US"/>
              <a:t>analogous use of common remuneration rules for writers of fiction as a guideline </a:t>
            </a:r>
          </a:p>
          <a:p>
            <a:pPr eaLnBrk="1" hangingPunct="1">
              <a:lnSpc>
                <a:spcPts val="3500"/>
              </a:lnSpc>
            </a:pPr>
            <a:r>
              <a:rPr lang="en-US" altLang="en-US"/>
              <a:t>concrete result: right to one fifth of the remuneration of writers</a:t>
            </a:r>
          </a:p>
          <a:p>
            <a:pPr lvl="1" eaLnBrk="1" hangingPunct="1">
              <a:lnSpc>
                <a:spcPts val="3500"/>
              </a:lnSpc>
            </a:pPr>
            <a:r>
              <a:rPr lang="en-US" altLang="en-US"/>
              <a:t>2% sale’s price hardcover</a:t>
            </a:r>
          </a:p>
          <a:p>
            <a:pPr lvl="1" eaLnBrk="1" hangingPunct="1">
              <a:lnSpc>
                <a:spcPts val="3500"/>
              </a:lnSpc>
            </a:pPr>
            <a:r>
              <a:rPr lang="en-US" altLang="en-US"/>
              <a:t>1% sale’s price pocket editions</a:t>
            </a:r>
          </a:p>
          <a:p>
            <a:pPr lvl="1" eaLnBrk="1" hangingPunct="1">
              <a:lnSpc>
                <a:spcPts val="3500"/>
              </a:lnSpc>
            </a:pPr>
            <a:r>
              <a:rPr lang="en-US" altLang="en-US"/>
              <a:t>if fixed honorarium guaranteed: 0,8% hardcover; 0,4% pocket after 5000 copies have been sold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a:extLst>
              <a:ext uri="{FF2B5EF4-FFF2-40B4-BE49-F238E27FC236}">
                <a16:creationId xmlns:a16="http://schemas.microsoft.com/office/drawing/2014/main" id="{E030C611-19C9-45B1-AA9A-B96E3D80B444}"/>
              </a:ext>
            </a:extLst>
          </p:cNvPr>
          <p:cNvSpPr>
            <a:spLocks noGrp="1" noChangeArrowheads="1"/>
          </p:cNvSpPr>
          <p:nvPr>
            <p:ph type="title"/>
          </p:nvPr>
        </p:nvSpPr>
        <p:spPr>
          <a:xfrm>
            <a:off x="1066800" y="304800"/>
            <a:ext cx="7753350" cy="685800"/>
          </a:xfrm>
        </p:spPr>
        <p:txBody>
          <a:bodyPr/>
          <a:lstStyle/>
          <a:p>
            <a:r>
              <a:rPr lang="en-US" altLang="en-US" sz="2800" b="1"/>
              <a:t>German Supreme Court, 7 October 2009, ‘Clash of Fundamentalisms’</a:t>
            </a:r>
            <a:endParaRPr lang="en-GB" altLang="en-US" sz="2800" b="1"/>
          </a:p>
        </p:txBody>
      </p:sp>
      <p:sp>
        <p:nvSpPr>
          <p:cNvPr id="6" name="Content Placeholder 5">
            <a:extLst>
              <a:ext uri="{FF2B5EF4-FFF2-40B4-BE49-F238E27FC236}">
                <a16:creationId xmlns:a16="http://schemas.microsoft.com/office/drawing/2014/main" id="{6E04C7B5-F18E-4866-B5E1-FE2C518E3869}"/>
              </a:ext>
            </a:extLst>
          </p:cNvPr>
          <p:cNvSpPr>
            <a:spLocks noGrp="1" noChangeArrowheads="1"/>
          </p:cNvSpPr>
          <p:nvPr>
            <p:ph idx="1"/>
          </p:nvPr>
        </p:nvSpPr>
        <p:spPr>
          <a:xfrm>
            <a:off x="1295400" y="1412875"/>
            <a:ext cx="7524750" cy="5140325"/>
          </a:xfrm>
        </p:spPr>
        <p:txBody>
          <a:bodyPr/>
          <a:lstStyle/>
          <a:p>
            <a:pPr eaLnBrk="1" hangingPunct="1">
              <a:lnSpc>
                <a:spcPts val="3500"/>
              </a:lnSpc>
            </a:pPr>
            <a:r>
              <a:rPr lang="en-US" altLang="en-US"/>
              <a:t>at issue: fair remuneration for translation of a book of popular science</a:t>
            </a:r>
          </a:p>
          <a:p>
            <a:pPr eaLnBrk="1" hangingPunct="1">
              <a:lnSpc>
                <a:spcPts val="3500"/>
              </a:lnSpc>
            </a:pPr>
            <a:r>
              <a:rPr lang="en-US" altLang="en-US"/>
              <a:t>analogous application of remuneration rules for writers of fiction as a guideline </a:t>
            </a:r>
          </a:p>
          <a:p>
            <a:pPr eaLnBrk="1" hangingPunct="1">
              <a:lnSpc>
                <a:spcPts val="3500"/>
              </a:lnSpc>
            </a:pPr>
            <a:r>
              <a:rPr lang="en-US" altLang="en-US"/>
              <a:t>double analogy</a:t>
            </a:r>
          </a:p>
          <a:p>
            <a:pPr lvl="1" eaLnBrk="1" hangingPunct="1">
              <a:lnSpc>
                <a:spcPts val="3500"/>
              </a:lnSpc>
            </a:pPr>
            <a:r>
              <a:rPr lang="en-US" altLang="en-US"/>
              <a:t>translators instead of writers</a:t>
            </a:r>
          </a:p>
          <a:p>
            <a:pPr lvl="1" eaLnBrk="1" hangingPunct="1">
              <a:lnSpc>
                <a:spcPts val="3500"/>
              </a:lnSpc>
            </a:pPr>
            <a:r>
              <a:rPr lang="en-US" altLang="en-US"/>
              <a:t>science instead of fiction</a:t>
            </a:r>
            <a:endParaRPr lang="en-GB" altLang="en-US"/>
          </a:p>
          <a:p>
            <a:pPr eaLnBrk="1" hangingPunct="1">
              <a:lnSpc>
                <a:spcPts val="3500"/>
              </a:lnSpc>
            </a:pPr>
            <a:r>
              <a:rPr lang="nl-NL" altLang="en-US"/>
              <a:t>a</a:t>
            </a:r>
            <a:r>
              <a:rPr lang="en-GB" altLang="en-US"/>
              <a:t>pproach confirmed in later decisions</a:t>
            </a:r>
          </a:p>
          <a:p>
            <a:pPr lvl="1" eaLnBrk="1" hangingPunct="1">
              <a:lnSpc>
                <a:spcPts val="3500"/>
              </a:lnSpc>
            </a:pPr>
            <a:r>
              <a:rPr lang="nl-NL" altLang="en-US"/>
              <a:t>G</a:t>
            </a:r>
            <a:r>
              <a:rPr lang="en-GB" altLang="en-US"/>
              <a:t>erman Supreme Court, 21 May 2015,                         ‘GVR Tageszeitungen I’</a:t>
            </a:r>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a:extLst>
              <a:ext uri="{FF2B5EF4-FFF2-40B4-BE49-F238E27FC236}">
                <a16:creationId xmlns:a16="http://schemas.microsoft.com/office/drawing/2014/main" id="{1B83ADD4-DE54-4BB4-B31B-27BC7654DDC2}"/>
              </a:ext>
            </a:extLst>
          </p:cNvPr>
          <p:cNvSpPr>
            <a:spLocks noGrp="1" noChangeArrowheads="1"/>
          </p:cNvSpPr>
          <p:nvPr>
            <p:ph type="title"/>
          </p:nvPr>
        </p:nvSpPr>
        <p:spPr>
          <a:xfrm>
            <a:off x="1908175" y="1295400"/>
            <a:ext cx="5472113" cy="1295400"/>
          </a:xfrm>
        </p:spPr>
        <p:txBody>
          <a:bodyPr/>
          <a:lstStyle/>
          <a:p>
            <a:pPr algn="ctr"/>
            <a:r>
              <a:rPr lang="en-US" altLang="en-US" sz="3600" b="1"/>
              <a:t>Does this jurisprudence make sense?</a:t>
            </a:r>
            <a:endParaRPr lang="en-US" altLang="en-US" sz="3600"/>
          </a:p>
        </p:txBody>
      </p:sp>
      <p:sp>
        <p:nvSpPr>
          <p:cNvPr id="174083" name="Line 1027">
            <a:extLst>
              <a:ext uri="{FF2B5EF4-FFF2-40B4-BE49-F238E27FC236}">
                <a16:creationId xmlns:a16="http://schemas.microsoft.com/office/drawing/2014/main" id="{032AF882-52B1-45AD-A169-84BF7E3C7E57}"/>
              </a:ext>
            </a:extLst>
          </p:cNvPr>
          <p:cNvSpPr>
            <a:spLocks noChangeShapeType="1"/>
          </p:cNvSpPr>
          <p:nvPr/>
        </p:nvSpPr>
        <p:spPr bwMode="auto">
          <a:xfrm flipH="1">
            <a:off x="2286000" y="2667000"/>
            <a:ext cx="1676400" cy="121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084" name="Line 1028">
            <a:extLst>
              <a:ext uri="{FF2B5EF4-FFF2-40B4-BE49-F238E27FC236}">
                <a16:creationId xmlns:a16="http://schemas.microsoft.com/office/drawing/2014/main" id="{7AEF6F3C-BACD-47BE-BF08-B945DA75470F}"/>
              </a:ext>
            </a:extLst>
          </p:cNvPr>
          <p:cNvSpPr>
            <a:spLocks noChangeShapeType="1"/>
          </p:cNvSpPr>
          <p:nvPr/>
        </p:nvSpPr>
        <p:spPr bwMode="auto">
          <a:xfrm>
            <a:off x="4932363" y="2667000"/>
            <a:ext cx="16764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085" name="Text Box 1029">
            <a:extLst>
              <a:ext uri="{FF2B5EF4-FFF2-40B4-BE49-F238E27FC236}">
                <a16:creationId xmlns:a16="http://schemas.microsoft.com/office/drawing/2014/main" id="{B46EC950-FC3A-479E-ABE7-6D27D60C82F2}"/>
              </a:ext>
            </a:extLst>
          </p:cNvPr>
          <p:cNvSpPr txBox="1">
            <a:spLocks noChangeArrowheads="1"/>
          </p:cNvSpPr>
          <p:nvPr/>
        </p:nvSpPr>
        <p:spPr bwMode="auto">
          <a:xfrm>
            <a:off x="539750" y="3962400"/>
            <a:ext cx="39608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anose="020B0604020202020204" pitchFamily="34" charset="0"/>
              </a:defRPr>
            </a:lvl1pPr>
            <a:lvl2pPr marL="742950" indent="-285750">
              <a:spcBef>
                <a:spcPct val="20000"/>
              </a:spcBef>
              <a:buChar char="–"/>
              <a:defRPr sz="2400">
                <a:solidFill>
                  <a:srgbClr val="292929"/>
                </a:solidFill>
                <a:latin typeface="Arial" panose="020B0604020202020204" pitchFamily="34" charset="0"/>
              </a:defRPr>
            </a:lvl2pPr>
            <a:lvl3pPr marL="1143000" indent="-228600">
              <a:spcBef>
                <a:spcPct val="20000"/>
              </a:spcBef>
              <a:buChar char="•"/>
              <a:defRPr sz="2000">
                <a:solidFill>
                  <a:srgbClr val="292929"/>
                </a:solidFill>
                <a:latin typeface="Arial" panose="020B0604020202020204" pitchFamily="34" charset="0"/>
              </a:defRPr>
            </a:lvl3pPr>
            <a:lvl4pPr marL="1600200" indent="-228600">
              <a:spcBef>
                <a:spcPct val="20000"/>
              </a:spcBef>
              <a:buChar char="–"/>
              <a:defRPr sz="1400">
                <a:solidFill>
                  <a:srgbClr val="292929"/>
                </a:solidFill>
                <a:latin typeface="Arial" panose="020B0604020202020204" pitchFamily="34" charset="0"/>
              </a:defRPr>
            </a:lvl4pPr>
            <a:lvl5pPr marL="2057400" indent="-228600">
              <a:spcBef>
                <a:spcPct val="20000"/>
              </a:spcBef>
              <a:buChar char="»"/>
              <a:defRPr sz="1400">
                <a:solidFill>
                  <a:srgbClr val="29292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29292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29292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29292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292929"/>
                </a:solidFill>
                <a:latin typeface="Arial" panose="020B0604020202020204" pitchFamily="34" charset="0"/>
              </a:defRPr>
            </a:lvl9pPr>
          </a:lstStyle>
          <a:p>
            <a:pPr algn="ctr">
              <a:spcBef>
                <a:spcPct val="50000"/>
              </a:spcBef>
              <a:buFontTx/>
              <a:buNone/>
            </a:pPr>
            <a:r>
              <a:rPr lang="en-US" altLang="en-US" sz="3600" b="1">
                <a:solidFill>
                  <a:schemeClr val="tx1"/>
                </a:solidFill>
              </a:rPr>
              <a:t>broadening of beneficial effect of </a:t>
            </a:r>
            <a:r>
              <a:rPr lang="en-US" altLang="en-US" sz="3600" b="1" i="1">
                <a:solidFill>
                  <a:schemeClr val="tx1"/>
                </a:solidFill>
              </a:rPr>
              <a:t>existing</a:t>
            </a:r>
            <a:r>
              <a:rPr lang="en-US" altLang="en-US" sz="3600" b="1">
                <a:solidFill>
                  <a:schemeClr val="tx1"/>
                </a:solidFill>
              </a:rPr>
              <a:t> CRRs</a:t>
            </a:r>
          </a:p>
        </p:txBody>
      </p:sp>
      <p:sp>
        <p:nvSpPr>
          <p:cNvPr id="174086" name="Text Box 1030">
            <a:extLst>
              <a:ext uri="{FF2B5EF4-FFF2-40B4-BE49-F238E27FC236}">
                <a16:creationId xmlns:a16="http://schemas.microsoft.com/office/drawing/2014/main" id="{0CE2C909-8555-4DF3-9F4E-49CF704F248C}"/>
              </a:ext>
            </a:extLst>
          </p:cNvPr>
          <p:cNvSpPr txBox="1">
            <a:spLocks noChangeArrowheads="1"/>
          </p:cNvSpPr>
          <p:nvPr/>
        </p:nvSpPr>
        <p:spPr bwMode="auto">
          <a:xfrm>
            <a:off x="5076825" y="3933825"/>
            <a:ext cx="37115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anose="020B0604020202020204" pitchFamily="34" charset="0"/>
              </a:defRPr>
            </a:lvl1pPr>
            <a:lvl2pPr marL="742950" indent="-285750">
              <a:spcBef>
                <a:spcPct val="20000"/>
              </a:spcBef>
              <a:buChar char="–"/>
              <a:defRPr sz="2400">
                <a:solidFill>
                  <a:srgbClr val="292929"/>
                </a:solidFill>
                <a:latin typeface="Arial" panose="020B0604020202020204" pitchFamily="34" charset="0"/>
              </a:defRPr>
            </a:lvl2pPr>
            <a:lvl3pPr marL="1143000" indent="-228600">
              <a:spcBef>
                <a:spcPct val="20000"/>
              </a:spcBef>
              <a:buChar char="•"/>
              <a:defRPr sz="2000">
                <a:solidFill>
                  <a:srgbClr val="292929"/>
                </a:solidFill>
                <a:latin typeface="Arial" panose="020B0604020202020204" pitchFamily="34" charset="0"/>
              </a:defRPr>
            </a:lvl3pPr>
            <a:lvl4pPr marL="1600200" indent="-228600">
              <a:spcBef>
                <a:spcPct val="20000"/>
              </a:spcBef>
              <a:buChar char="–"/>
              <a:defRPr sz="1400">
                <a:solidFill>
                  <a:srgbClr val="292929"/>
                </a:solidFill>
                <a:latin typeface="Arial" panose="020B0604020202020204" pitchFamily="34" charset="0"/>
              </a:defRPr>
            </a:lvl4pPr>
            <a:lvl5pPr marL="2057400" indent="-228600">
              <a:spcBef>
                <a:spcPct val="20000"/>
              </a:spcBef>
              <a:buChar char="»"/>
              <a:defRPr sz="1400">
                <a:solidFill>
                  <a:srgbClr val="29292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29292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29292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29292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292929"/>
                </a:solidFill>
                <a:latin typeface="Arial" panose="020B0604020202020204" pitchFamily="34" charset="0"/>
              </a:defRPr>
            </a:lvl9pPr>
          </a:lstStyle>
          <a:p>
            <a:pPr algn="ctr">
              <a:spcBef>
                <a:spcPct val="50000"/>
              </a:spcBef>
              <a:buFontTx/>
              <a:buNone/>
            </a:pPr>
            <a:r>
              <a:rPr lang="en-US" altLang="en-US" sz="3600" b="1">
                <a:solidFill>
                  <a:schemeClr val="tx1"/>
                </a:solidFill>
              </a:rPr>
              <a:t>deterrent effect on conclusion of </a:t>
            </a:r>
            <a:r>
              <a:rPr lang="en-US" altLang="en-US" sz="3600" b="1" i="1">
                <a:solidFill>
                  <a:schemeClr val="tx1"/>
                </a:solidFill>
              </a:rPr>
              <a:t>new</a:t>
            </a:r>
            <a:r>
              <a:rPr lang="en-US" altLang="en-US" sz="3600" b="1">
                <a:solidFill>
                  <a:schemeClr val="tx1"/>
                </a:solidFill>
              </a:rPr>
              <a:t> CRRs</a:t>
            </a:r>
          </a:p>
        </p:txBody>
      </p:sp>
      <p:sp>
        <p:nvSpPr>
          <p:cNvPr id="8" name="Title 1">
            <a:extLst>
              <a:ext uri="{FF2B5EF4-FFF2-40B4-BE49-F238E27FC236}">
                <a16:creationId xmlns:a16="http://schemas.microsoft.com/office/drawing/2014/main" id="{A2FED8AC-4400-49A0-9DF0-CA7CB259898E}"/>
              </a:ext>
            </a:extLst>
          </p:cNvPr>
          <p:cNvSpPr txBox="1">
            <a:spLocks/>
          </p:cNvSpPr>
          <p:nvPr/>
        </p:nvSpPr>
        <p:spPr bwMode="auto">
          <a:xfrm>
            <a:off x="1066800" y="304800"/>
            <a:ext cx="6745288" cy="685800"/>
          </a:xfrm>
          <a:prstGeom prst="rect">
            <a:avLst/>
          </a:prstGeom>
          <a:noFill/>
          <a:ln>
            <a:noFill/>
          </a:ln>
          <a:extLst/>
        </p:spPr>
        <p:txBody>
          <a:bodyPr anchor="ct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defRPr>
            </a:lvl2pPr>
            <a:lvl3pPr algn="l" rtl="0" eaLnBrk="0" fontAlgn="base" hangingPunct="0">
              <a:spcBef>
                <a:spcPct val="0"/>
              </a:spcBef>
              <a:spcAft>
                <a:spcPct val="0"/>
              </a:spcAft>
              <a:defRPr sz="3200">
                <a:solidFill>
                  <a:schemeClr val="tx1"/>
                </a:solidFill>
                <a:latin typeface="Arial" charset="0"/>
              </a:defRPr>
            </a:lvl3pPr>
            <a:lvl4pPr algn="l" rtl="0" eaLnBrk="0" fontAlgn="base" hangingPunct="0">
              <a:spcBef>
                <a:spcPct val="0"/>
              </a:spcBef>
              <a:spcAft>
                <a:spcPct val="0"/>
              </a:spcAft>
              <a:defRPr sz="3200">
                <a:solidFill>
                  <a:schemeClr val="tx1"/>
                </a:solidFill>
                <a:latin typeface="Arial" charset="0"/>
              </a:defRPr>
            </a:lvl4pPr>
            <a:lvl5pPr algn="l" rtl="0" eaLnBrk="0" fontAlgn="base" hangingPunct="0">
              <a:spcBef>
                <a:spcPct val="0"/>
              </a:spcBef>
              <a:spcAft>
                <a:spcPct val="0"/>
              </a:spcAft>
              <a:defRPr sz="3200">
                <a:solidFill>
                  <a:schemeClr val="tx1"/>
                </a:solidFill>
                <a:latin typeface="Arial" charset="0"/>
              </a:defRPr>
            </a:lvl5pPr>
            <a:lvl6pPr marL="457200" algn="l" rtl="0" eaLnBrk="0" fontAlgn="base" hangingPunct="0">
              <a:spcBef>
                <a:spcPct val="0"/>
              </a:spcBef>
              <a:spcAft>
                <a:spcPct val="0"/>
              </a:spcAft>
              <a:defRPr sz="3200">
                <a:solidFill>
                  <a:schemeClr val="tx1"/>
                </a:solidFill>
                <a:latin typeface="Arial" charset="0"/>
              </a:defRPr>
            </a:lvl6pPr>
            <a:lvl7pPr marL="914400" algn="l" rtl="0" eaLnBrk="0" fontAlgn="base" hangingPunct="0">
              <a:spcBef>
                <a:spcPct val="0"/>
              </a:spcBef>
              <a:spcAft>
                <a:spcPct val="0"/>
              </a:spcAft>
              <a:defRPr sz="3200">
                <a:solidFill>
                  <a:schemeClr val="tx1"/>
                </a:solidFill>
                <a:latin typeface="Arial" charset="0"/>
              </a:defRPr>
            </a:lvl7pPr>
            <a:lvl8pPr marL="1371600" algn="l" rtl="0" eaLnBrk="0" fontAlgn="base" hangingPunct="0">
              <a:spcBef>
                <a:spcPct val="0"/>
              </a:spcBef>
              <a:spcAft>
                <a:spcPct val="0"/>
              </a:spcAft>
              <a:defRPr sz="3200">
                <a:solidFill>
                  <a:schemeClr val="tx1"/>
                </a:solidFill>
                <a:latin typeface="Arial" charset="0"/>
              </a:defRPr>
            </a:lvl8pPr>
            <a:lvl9pPr marL="1828800" algn="l" rtl="0" eaLnBrk="0" fontAlgn="base" hangingPunct="0">
              <a:spcBef>
                <a:spcPct val="0"/>
              </a:spcBef>
              <a:spcAft>
                <a:spcPct val="0"/>
              </a:spcAft>
              <a:defRPr sz="3200">
                <a:solidFill>
                  <a:schemeClr val="tx1"/>
                </a:solidFill>
                <a:latin typeface="Arial" charset="0"/>
              </a:defRPr>
            </a:lvl9pPr>
          </a:lstStyle>
          <a:p>
            <a:pPr>
              <a:defRPr/>
            </a:pPr>
            <a:r>
              <a:rPr lang="nl-NL" kern="0" dirty="0"/>
              <a:t>= impact on the whole sector</a:t>
            </a:r>
            <a:endParaRPr lang="en-GB"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74083"/>
                                        </p:tgtEl>
                                        <p:attrNameLst>
                                          <p:attrName>style.visibility</p:attrName>
                                        </p:attrNameLst>
                                      </p:cBhvr>
                                      <p:to>
                                        <p:strVal val="visible"/>
                                      </p:to>
                                    </p:set>
                                    <p:anim calcmode="lin" valueType="num">
                                      <p:cBhvr>
                                        <p:cTn id="7" dur="500" fill="hold"/>
                                        <p:tgtEl>
                                          <p:spTgt spid="174083"/>
                                        </p:tgtEl>
                                        <p:attrNameLst>
                                          <p:attrName>ppt_x</p:attrName>
                                        </p:attrNameLst>
                                      </p:cBhvr>
                                      <p:tavLst>
                                        <p:tav tm="0">
                                          <p:val>
                                            <p:strVal val="#ppt_x"/>
                                          </p:val>
                                        </p:tav>
                                        <p:tav tm="100000">
                                          <p:val>
                                            <p:strVal val="#ppt_x"/>
                                          </p:val>
                                        </p:tav>
                                      </p:tavLst>
                                    </p:anim>
                                    <p:anim calcmode="lin" valueType="num">
                                      <p:cBhvr>
                                        <p:cTn id="8" dur="500" fill="hold"/>
                                        <p:tgtEl>
                                          <p:spTgt spid="174083"/>
                                        </p:tgtEl>
                                        <p:attrNameLst>
                                          <p:attrName>ppt_y</p:attrName>
                                        </p:attrNameLst>
                                      </p:cBhvr>
                                      <p:tavLst>
                                        <p:tav tm="0">
                                          <p:val>
                                            <p:strVal val="#ppt_y-#ppt_h/2"/>
                                          </p:val>
                                        </p:tav>
                                        <p:tav tm="100000">
                                          <p:val>
                                            <p:strVal val="#ppt_y"/>
                                          </p:val>
                                        </p:tav>
                                      </p:tavLst>
                                    </p:anim>
                                    <p:anim calcmode="lin" valueType="num">
                                      <p:cBhvr>
                                        <p:cTn id="9" dur="500" fill="hold"/>
                                        <p:tgtEl>
                                          <p:spTgt spid="174083"/>
                                        </p:tgtEl>
                                        <p:attrNameLst>
                                          <p:attrName>ppt_w</p:attrName>
                                        </p:attrNameLst>
                                      </p:cBhvr>
                                      <p:tavLst>
                                        <p:tav tm="0">
                                          <p:val>
                                            <p:strVal val="#ppt_w"/>
                                          </p:val>
                                        </p:tav>
                                        <p:tav tm="100000">
                                          <p:val>
                                            <p:strVal val="#ppt_w"/>
                                          </p:val>
                                        </p:tav>
                                      </p:tavLst>
                                    </p:anim>
                                    <p:anim calcmode="lin" valueType="num">
                                      <p:cBhvr>
                                        <p:cTn id="10" dur="500" fill="hold"/>
                                        <p:tgtEl>
                                          <p:spTgt spid="174083"/>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7408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 fill="hold" nodeType="clickEffect">
                                  <p:stCondLst>
                                    <p:cond delay="0"/>
                                  </p:stCondLst>
                                  <p:childTnLst>
                                    <p:set>
                                      <p:cBhvr>
                                        <p:cTn id="17" dur="1" fill="hold">
                                          <p:stCondLst>
                                            <p:cond delay="0"/>
                                          </p:stCondLst>
                                        </p:cTn>
                                        <p:tgtEl>
                                          <p:spTgt spid="174084"/>
                                        </p:tgtEl>
                                        <p:attrNameLst>
                                          <p:attrName>style.visibility</p:attrName>
                                        </p:attrNameLst>
                                      </p:cBhvr>
                                      <p:to>
                                        <p:strVal val="visible"/>
                                      </p:to>
                                    </p:set>
                                    <p:anim calcmode="lin" valueType="num">
                                      <p:cBhvr>
                                        <p:cTn id="18" dur="500" fill="hold"/>
                                        <p:tgtEl>
                                          <p:spTgt spid="174084"/>
                                        </p:tgtEl>
                                        <p:attrNameLst>
                                          <p:attrName>ppt_x</p:attrName>
                                        </p:attrNameLst>
                                      </p:cBhvr>
                                      <p:tavLst>
                                        <p:tav tm="0">
                                          <p:val>
                                            <p:strVal val="#ppt_x"/>
                                          </p:val>
                                        </p:tav>
                                        <p:tav tm="100000">
                                          <p:val>
                                            <p:strVal val="#ppt_x"/>
                                          </p:val>
                                        </p:tav>
                                      </p:tavLst>
                                    </p:anim>
                                    <p:anim calcmode="lin" valueType="num">
                                      <p:cBhvr>
                                        <p:cTn id="19" dur="500" fill="hold"/>
                                        <p:tgtEl>
                                          <p:spTgt spid="174084"/>
                                        </p:tgtEl>
                                        <p:attrNameLst>
                                          <p:attrName>ppt_y</p:attrName>
                                        </p:attrNameLst>
                                      </p:cBhvr>
                                      <p:tavLst>
                                        <p:tav tm="0">
                                          <p:val>
                                            <p:strVal val="#ppt_y-#ppt_h/2"/>
                                          </p:val>
                                        </p:tav>
                                        <p:tav tm="100000">
                                          <p:val>
                                            <p:strVal val="#ppt_y"/>
                                          </p:val>
                                        </p:tav>
                                      </p:tavLst>
                                    </p:anim>
                                    <p:anim calcmode="lin" valueType="num">
                                      <p:cBhvr>
                                        <p:cTn id="20" dur="500" fill="hold"/>
                                        <p:tgtEl>
                                          <p:spTgt spid="174084"/>
                                        </p:tgtEl>
                                        <p:attrNameLst>
                                          <p:attrName>ppt_w</p:attrName>
                                        </p:attrNameLst>
                                      </p:cBhvr>
                                      <p:tavLst>
                                        <p:tav tm="0">
                                          <p:val>
                                            <p:strVal val="#ppt_w"/>
                                          </p:val>
                                        </p:tav>
                                        <p:tav tm="100000">
                                          <p:val>
                                            <p:strVal val="#ppt_w"/>
                                          </p:val>
                                        </p:tav>
                                      </p:tavLst>
                                    </p:anim>
                                    <p:anim calcmode="lin" valueType="num">
                                      <p:cBhvr>
                                        <p:cTn id="21" dur="500" fill="hold"/>
                                        <p:tgtEl>
                                          <p:spTgt spid="174084"/>
                                        </p:tgtEl>
                                        <p:attrNameLst>
                                          <p:attrName>ppt_h</p:attrName>
                                        </p:attrNameLst>
                                      </p:cBhvr>
                                      <p:tavLst>
                                        <p:tav tm="0">
                                          <p:val>
                                            <p:fltVal val="0"/>
                                          </p:val>
                                        </p:tav>
                                        <p:tav tm="100000">
                                          <p:val>
                                            <p:strVal val="#ppt_h"/>
                                          </p:val>
                                        </p:tav>
                                      </p:tavLst>
                                    </p:anim>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174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autoUpdateAnimBg="0"/>
      <p:bldP spid="17408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hthoek 18">
            <a:extLst>
              <a:ext uri="{FF2B5EF4-FFF2-40B4-BE49-F238E27FC236}">
                <a16:creationId xmlns:a16="http://schemas.microsoft.com/office/drawing/2014/main" id="{8A9C54E5-BC24-4C10-838B-42B69345478D}"/>
              </a:ext>
            </a:extLst>
          </p:cNvPr>
          <p:cNvSpPr>
            <a:spLocks noChangeArrowheads="1"/>
          </p:cNvSpPr>
          <p:nvPr/>
        </p:nvSpPr>
        <p:spPr bwMode="auto">
          <a:xfrm>
            <a:off x="2124075" y="692150"/>
            <a:ext cx="70199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anose="020B0604020202020204" pitchFamily="34" charset="0"/>
              </a:defRPr>
            </a:lvl1pPr>
            <a:lvl2pPr marL="742950" indent="-285750">
              <a:spcBef>
                <a:spcPct val="20000"/>
              </a:spcBef>
              <a:buChar char="–"/>
              <a:defRPr sz="2400">
                <a:solidFill>
                  <a:srgbClr val="292929"/>
                </a:solidFill>
                <a:latin typeface="Arial" panose="020B0604020202020204" pitchFamily="34" charset="0"/>
              </a:defRPr>
            </a:lvl2pPr>
            <a:lvl3pPr marL="1143000" indent="-228600">
              <a:spcBef>
                <a:spcPct val="20000"/>
              </a:spcBef>
              <a:buChar char="•"/>
              <a:defRPr sz="2000">
                <a:solidFill>
                  <a:srgbClr val="292929"/>
                </a:solidFill>
                <a:latin typeface="Arial" panose="020B0604020202020204" pitchFamily="34" charset="0"/>
              </a:defRPr>
            </a:lvl3pPr>
            <a:lvl4pPr marL="1600200" indent="-228600">
              <a:spcBef>
                <a:spcPct val="20000"/>
              </a:spcBef>
              <a:buChar char="–"/>
              <a:defRPr sz="1400">
                <a:solidFill>
                  <a:srgbClr val="292929"/>
                </a:solidFill>
                <a:latin typeface="Arial" panose="020B0604020202020204" pitchFamily="34" charset="0"/>
              </a:defRPr>
            </a:lvl4pPr>
            <a:lvl5pPr marL="2057400" indent="-228600">
              <a:spcBef>
                <a:spcPct val="20000"/>
              </a:spcBef>
              <a:buChar char="»"/>
              <a:defRPr sz="1400">
                <a:solidFill>
                  <a:srgbClr val="29292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29292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29292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29292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292929"/>
                </a:solidFill>
                <a:latin typeface="Arial" panose="020B0604020202020204" pitchFamily="34" charset="0"/>
              </a:defRPr>
            </a:lvl9pPr>
          </a:lstStyle>
          <a:p>
            <a:pPr>
              <a:lnSpc>
                <a:spcPts val="3300"/>
              </a:lnSpc>
              <a:spcBef>
                <a:spcPct val="0"/>
              </a:spcBef>
              <a:buFontTx/>
              <a:buNone/>
            </a:pPr>
            <a:endParaRPr lang="nl-NL" altLang="en-US">
              <a:solidFill>
                <a:schemeClr val="bg1"/>
              </a:solidFill>
              <a:latin typeface="Arial Narrow" panose="020B0606020202030204" pitchFamily="34" charset="0"/>
              <a:ea typeface="Arial Narrow Bold"/>
              <a:cs typeface="Arial Narrow Bold"/>
            </a:endParaRPr>
          </a:p>
          <a:p>
            <a:pPr>
              <a:lnSpc>
                <a:spcPts val="3300"/>
              </a:lnSpc>
              <a:spcBef>
                <a:spcPct val="0"/>
              </a:spcBef>
              <a:buFontTx/>
              <a:buNone/>
            </a:pPr>
            <a:r>
              <a:rPr lang="nl-NL" altLang="en-US">
                <a:solidFill>
                  <a:schemeClr val="bg1"/>
                </a:solidFill>
                <a:latin typeface="Arial Narrow" panose="020B0606020202030204" pitchFamily="34" charset="0"/>
                <a:ea typeface="Arial Narrow Bold"/>
                <a:cs typeface="Arial Narrow Bold"/>
              </a:rPr>
              <a:t>FAIR REMUNERATION </a:t>
            </a:r>
            <a:r>
              <a:rPr lang="nl-NL" altLang="en-US" i="1">
                <a:solidFill>
                  <a:schemeClr val="bg1"/>
                </a:solidFill>
                <a:latin typeface="Arial Narrow" panose="020B0606020202030204" pitchFamily="34" charset="0"/>
                <a:ea typeface="Arial Narrow Bold"/>
                <a:cs typeface="Arial Narrow Bold"/>
              </a:rPr>
              <a:t>EX POST</a:t>
            </a:r>
          </a:p>
          <a:p>
            <a:pPr>
              <a:lnSpc>
                <a:spcPts val="3300"/>
              </a:lnSpc>
              <a:spcBef>
                <a:spcPct val="0"/>
              </a:spcBef>
              <a:buFontTx/>
              <a:buNone/>
            </a:pPr>
            <a:endParaRPr lang="nl-NL" altLang="en-US">
              <a:solidFill>
                <a:schemeClr val="bg1"/>
              </a:solidFill>
              <a:latin typeface="Arial Narrow" panose="020B0606020202030204" pitchFamily="34" charset="0"/>
              <a:ea typeface="Arial Narrow Bold"/>
              <a:cs typeface="Arial Narrow Bold"/>
            </a:endParaRPr>
          </a:p>
        </p:txBody>
      </p:sp>
      <p:pic>
        <p:nvPicPr>
          <p:cNvPr id="58371" name="Afbeelding 3">
            <a:extLst>
              <a:ext uri="{FF2B5EF4-FFF2-40B4-BE49-F238E27FC236}">
                <a16:creationId xmlns:a16="http://schemas.microsoft.com/office/drawing/2014/main" id="{68CECFC7-F424-4FCC-B99B-F39717A3D9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2463"/>
            <a:ext cx="18923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AAA0A97D-7656-4ACA-8B18-7651202887B3}"/>
              </a:ext>
            </a:extLst>
          </p:cNvPr>
          <p:cNvSpPr>
            <a:spLocks noGrp="1" noChangeArrowheads="1"/>
          </p:cNvSpPr>
          <p:nvPr>
            <p:ph type="title"/>
          </p:nvPr>
        </p:nvSpPr>
        <p:spPr>
          <a:xfrm>
            <a:off x="1066800" y="304800"/>
            <a:ext cx="7321550" cy="685800"/>
          </a:xfrm>
        </p:spPr>
        <p:txBody>
          <a:bodyPr/>
          <a:lstStyle/>
          <a:p>
            <a:r>
              <a:rPr lang="nl-NL" altLang="en-US"/>
              <a:t>Bestseller clauses</a:t>
            </a:r>
          </a:p>
        </p:txBody>
      </p:sp>
      <p:sp>
        <p:nvSpPr>
          <p:cNvPr id="3" name="Inhaltsplatzhalter 2">
            <a:extLst>
              <a:ext uri="{FF2B5EF4-FFF2-40B4-BE49-F238E27FC236}">
                <a16:creationId xmlns:a16="http://schemas.microsoft.com/office/drawing/2014/main" id="{ABA18DB0-51AB-4E9E-B4EB-149918745598}"/>
              </a:ext>
            </a:extLst>
          </p:cNvPr>
          <p:cNvSpPr>
            <a:spLocks noGrp="1" noChangeArrowheads="1"/>
          </p:cNvSpPr>
          <p:nvPr>
            <p:ph idx="1"/>
          </p:nvPr>
        </p:nvSpPr>
        <p:spPr>
          <a:xfrm>
            <a:off x="1295400" y="1268413"/>
            <a:ext cx="7391400" cy="5284787"/>
          </a:xfrm>
        </p:spPr>
        <p:txBody>
          <a:bodyPr/>
          <a:lstStyle/>
          <a:p>
            <a:pPr>
              <a:lnSpc>
                <a:spcPts val="3700"/>
              </a:lnSpc>
            </a:pPr>
            <a:r>
              <a:rPr lang="en-US" altLang="en-US"/>
              <a:t>§ 32a German Copyright Act</a:t>
            </a:r>
          </a:p>
          <a:p>
            <a:pPr lvl="1">
              <a:lnSpc>
                <a:spcPts val="3700"/>
              </a:lnSpc>
            </a:pPr>
            <a:r>
              <a:rPr lang="en-US" altLang="en-US"/>
              <a:t>requires ‘striking’ disproportionality between honorarium and revenue accruing from sales </a:t>
            </a:r>
          </a:p>
          <a:p>
            <a:pPr lvl="1">
              <a:lnSpc>
                <a:spcPts val="3700"/>
              </a:lnSpc>
            </a:pPr>
            <a:r>
              <a:rPr lang="en-US" altLang="en-US"/>
              <a:t>former bestseller clause required ‘gross’ disproportionality</a:t>
            </a:r>
          </a:p>
          <a:p>
            <a:pPr lvl="1">
              <a:lnSpc>
                <a:spcPts val="3700"/>
              </a:lnSpc>
            </a:pPr>
            <a:r>
              <a:rPr lang="en-US" altLang="en-US"/>
              <a:t>debate about right percentage (20%? 50%?) </a:t>
            </a:r>
          </a:p>
          <a:p>
            <a:pPr>
              <a:lnSpc>
                <a:spcPts val="3700"/>
              </a:lnSpc>
            </a:pPr>
            <a:r>
              <a:rPr lang="en-US" altLang="en-US"/>
              <a:t>Art. 25d(1) Dutch Copyright Act</a:t>
            </a:r>
          </a:p>
          <a:p>
            <a:pPr lvl="1">
              <a:lnSpc>
                <a:spcPts val="3700"/>
              </a:lnSpc>
            </a:pPr>
            <a:r>
              <a:rPr lang="en-US" altLang="en-US"/>
              <a:t>requires ‘severe’ disproportionality</a:t>
            </a:r>
          </a:p>
          <a:p>
            <a:pPr>
              <a:lnSpc>
                <a:spcPts val="3700"/>
              </a:lnSpc>
            </a:pPr>
            <a:r>
              <a:rPr lang="en-US" altLang="en-US"/>
              <a:t>challenge in both jurisdictions: passing on responsibility in distribution chain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EFAEE9D5-0F70-4279-8CCD-9BFE9CDBF17A}"/>
              </a:ext>
            </a:extLst>
          </p:cNvPr>
          <p:cNvSpPr>
            <a:spLocks noChangeArrowheads="1"/>
          </p:cNvSpPr>
          <p:nvPr/>
        </p:nvSpPr>
        <p:spPr bwMode="auto">
          <a:xfrm>
            <a:off x="785813" y="1643063"/>
            <a:ext cx="3065462"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rgbClr val="292929"/>
                </a:solidFill>
                <a:latin typeface="Arial" panose="020B0604020202020204" pitchFamily="34" charset="0"/>
              </a:defRPr>
            </a:lvl1pPr>
            <a:lvl2pPr marL="742950" indent="-285750">
              <a:spcBef>
                <a:spcPct val="20000"/>
              </a:spcBef>
              <a:buChar char="–"/>
              <a:defRPr sz="2400">
                <a:solidFill>
                  <a:srgbClr val="292929"/>
                </a:solidFill>
                <a:latin typeface="Arial" panose="020B0604020202020204" pitchFamily="34" charset="0"/>
              </a:defRPr>
            </a:lvl2pPr>
            <a:lvl3pPr marL="1143000" indent="-228600">
              <a:spcBef>
                <a:spcPct val="20000"/>
              </a:spcBef>
              <a:buChar char="•"/>
              <a:defRPr sz="2000">
                <a:solidFill>
                  <a:srgbClr val="292929"/>
                </a:solidFill>
                <a:latin typeface="Arial" panose="020B0604020202020204" pitchFamily="34" charset="0"/>
              </a:defRPr>
            </a:lvl3pPr>
            <a:lvl4pPr marL="1600200" indent="-228600">
              <a:spcBef>
                <a:spcPct val="20000"/>
              </a:spcBef>
              <a:buChar char="–"/>
              <a:defRPr sz="1400">
                <a:solidFill>
                  <a:srgbClr val="292929"/>
                </a:solidFill>
                <a:latin typeface="Arial" panose="020B0604020202020204" pitchFamily="34" charset="0"/>
              </a:defRPr>
            </a:lvl4pPr>
            <a:lvl5pPr marL="2057400" indent="-228600">
              <a:spcBef>
                <a:spcPct val="20000"/>
              </a:spcBef>
              <a:buChar char="»"/>
              <a:defRPr sz="1400">
                <a:solidFill>
                  <a:srgbClr val="29292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29292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29292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29292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292929"/>
                </a:solidFill>
                <a:latin typeface="Arial" panose="020B0604020202020204" pitchFamily="34" charset="0"/>
              </a:defRPr>
            </a:lvl9pPr>
          </a:lstStyle>
          <a:p>
            <a:pPr algn="ctr" eaLnBrk="1" hangingPunct="1">
              <a:spcBef>
                <a:spcPct val="0"/>
              </a:spcBef>
              <a:buFontTx/>
              <a:buNone/>
            </a:pPr>
            <a:r>
              <a:rPr lang="en-US" altLang="en-US" sz="3600" b="1">
                <a:solidFill>
                  <a:srgbClr val="001031"/>
                </a:solidFill>
              </a:rPr>
              <a:t>from fixed lumpsum honoraria</a:t>
            </a:r>
            <a:endParaRPr lang="en-US" altLang="en-US" b="1">
              <a:solidFill>
                <a:srgbClr val="001031"/>
              </a:solidFill>
            </a:endParaRPr>
          </a:p>
        </p:txBody>
      </p:sp>
      <p:sp>
        <p:nvSpPr>
          <p:cNvPr id="148483" name="Rectangle 3">
            <a:extLst>
              <a:ext uri="{FF2B5EF4-FFF2-40B4-BE49-F238E27FC236}">
                <a16:creationId xmlns:a16="http://schemas.microsoft.com/office/drawing/2014/main" id="{EFD45B1F-BAF7-4FD9-8EE9-D3322E40FFBC}"/>
              </a:ext>
            </a:extLst>
          </p:cNvPr>
          <p:cNvSpPr>
            <a:spLocks noChangeArrowheads="1"/>
          </p:cNvSpPr>
          <p:nvPr/>
        </p:nvSpPr>
        <p:spPr bwMode="auto">
          <a:xfrm>
            <a:off x="4787900" y="1500188"/>
            <a:ext cx="403225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rgbClr val="292929"/>
                </a:solidFill>
                <a:latin typeface="Arial" panose="020B0604020202020204" pitchFamily="34" charset="0"/>
              </a:defRPr>
            </a:lvl1pPr>
            <a:lvl2pPr marL="742950" indent="-285750">
              <a:spcBef>
                <a:spcPct val="20000"/>
              </a:spcBef>
              <a:buChar char="–"/>
              <a:defRPr sz="2400">
                <a:solidFill>
                  <a:srgbClr val="292929"/>
                </a:solidFill>
                <a:latin typeface="Arial" panose="020B0604020202020204" pitchFamily="34" charset="0"/>
              </a:defRPr>
            </a:lvl2pPr>
            <a:lvl3pPr marL="1143000" indent="-228600">
              <a:spcBef>
                <a:spcPct val="20000"/>
              </a:spcBef>
              <a:buChar char="•"/>
              <a:defRPr sz="2000">
                <a:solidFill>
                  <a:srgbClr val="292929"/>
                </a:solidFill>
                <a:latin typeface="Arial" panose="020B0604020202020204" pitchFamily="34" charset="0"/>
              </a:defRPr>
            </a:lvl3pPr>
            <a:lvl4pPr marL="1600200" indent="-228600">
              <a:spcBef>
                <a:spcPct val="20000"/>
              </a:spcBef>
              <a:buChar char="–"/>
              <a:defRPr sz="1400">
                <a:solidFill>
                  <a:srgbClr val="292929"/>
                </a:solidFill>
                <a:latin typeface="Arial" panose="020B0604020202020204" pitchFamily="34" charset="0"/>
              </a:defRPr>
            </a:lvl4pPr>
            <a:lvl5pPr marL="2057400" indent="-228600">
              <a:spcBef>
                <a:spcPct val="20000"/>
              </a:spcBef>
              <a:buChar char="»"/>
              <a:defRPr sz="1400">
                <a:solidFill>
                  <a:srgbClr val="29292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29292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29292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29292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292929"/>
                </a:solidFill>
                <a:latin typeface="Arial" panose="020B0604020202020204" pitchFamily="34" charset="0"/>
              </a:defRPr>
            </a:lvl9pPr>
          </a:lstStyle>
          <a:p>
            <a:pPr algn="ctr" eaLnBrk="1" hangingPunct="1">
              <a:spcBef>
                <a:spcPct val="0"/>
              </a:spcBef>
              <a:buFontTx/>
              <a:buNone/>
            </a:pPr>
            <a:r>
              <a:rPr lang="en-US" altLang="en-US" sz="3600" b="1">
                <a:solidFill>
                  <a:srgbClr val="001031"/>
                </a:solidFill>
              </a:rPr>
              <a:t>to revenue share reflecting market success</a:t>
            </a:r>
            <a:endParaRPr lang="en-US" altLang="en-US" b="1">
              <a:solidFill>
                <a:srgbClr val="001031"/>
              </a:solidFill>
            </a:endParaRPr>
          </a:p>
        </p:txBody>
      </p:sp>
      <p:sp>
        <p:nvSpPr>
          <p:cNvPr id="148484" name="AutoShape 4">
            <a:extLst>
              <a:ext uri="{FF2B5EF4-FFF2-40B4-BE49-F238E27FC236}">
                <a16:creationId xmlns:a16="http://schemas.microsoft.com/office/drawing/2014/main" id="{B69A808B-9D5C-4005-8476-0A123DD38A44}"/>
              </a:ext>
            </a:extLst>
          </p:cNvPr>
          <p:cNvSpPr>
            <a:spLocks noChangeArrowheads="1"/>
          </p:cNvSpPr>
          <p:nvPr/>
        </p:nvSpPr>
        <p:spPr bwMode="auto">
          <a:xfrm>
            <a:off x="1752600" y="4176713"/>
            <a:ext cx="6248400" cy="1752600"/>
          </a:xfrm>
          <a:prstGeom prst="curvedUpArrow">
            <a:avLst>
              <a:gd name="adj1" fmla="val 71304"/>
              <a:gd name="adj2" fmla="val 142609"/>
              <a:gd name="adj3" fmla="val 34782"/>
            </a:avLst>
          </a:prstGeom>
          <a:solidFill>
            <a:schemeClr val="accent1">
              <a:lumMod val="20000"/>
              <a:lumOff val="80000"/>
            </a:schemeClr>
          </a:solidFill>
          <a:ln w="9525">
            <a:noFill/>
            <a:miter lim="800000"/>
            <a:headEnd/>
            <a:tailEnd/>
          </a:ln>
        </p:spPr>
        <p:txBody>
          <a:bodyPr wrap="none" anchor="ctr"/>
          <a:lstStyle/>
          <a:p>
            <a:pPr algn="ctr">
              <a:defRPr/>
            </a:pPr>
            <a:endParaRPr lang="de-DE" altLang="en-US">
              <a:latin typeface="Arial" pitchFamily="34" charset="0"/>
            </a:endParaRPr>
          </a:p>
        </p:txBody>
      </p:sp>
      <p:sp>
        <p:nvSpPr>
          <p:cNvPr id="60421" name="Rectangle 28">
            <a:extLst>
              <a:ext uri="{FF2B5EF4-FFF2-40B4-BE49-F238E27FC236}">
                <a16:creationId xmlns:a16="http://schemas.microsoft.com/office/drawing/2014/main" id="{86616E1E-5861-47CA-813D-219A7C751F85}"/>
              </a:ext>
            </a:extLst>
          </p:cNvPr>
          <p:cNvSpPr>
            <a:spLocks noChangeArrowheads="1"/>
          </p:cNvSpPr>
          <p:nvPr/>
        </p:nvSpPr>
        <p:spPr bwMode="auto">
          <a:xfrm>
            <a:off x="1042988" y="142875"/>
            <a:ext cx="76327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rgbClr val="292929"/>
                </a:solidFill>
                <a:latin typeface="Arial" panose="020B0604020202020204" pitchFamily="34" charset="0"/>
              </a:defRPr>
            </a:lvl1pPr>
            <a:lvl2pPr marL="742950" indent="-285750">
              <a:spcBef>
                <a:spcPct val="20000"/>
              </a:spcBef>
              <a:buChar char="–"/>
              <a:defRPr sz="2400">
                <a:solidFill>
                  <a:srgbClr val="292929"/>
                </a:solidFill>
                <a:latin typeface="Arial" panose="020B0604020202020204" pitchFamily="34" charset="0"/>
              </a:defRPr>
            </a:lvl2pPr>
            <a:lvl3pPr marL="1143000" indent="-228600">
              <a:spcBef>
                <a:spcPct val="20000"/>
              </a:spcBef>
              <a:buChar char="•"/>
              <a:defRPr sz="2000">
                <a:solidFill>
                  <a:srgbClr val="292929"/>
                </a:solidFill>
                <a:latin typeface="Arial" panose="020B0604020202020204" pitchFamily="34" charset="0"/>
              </a:defRPr>
            </a:lvl3pPr>
            <a:lvl4pPr marL="1600200" indent="-228600">
              <a:spcBef>
                <a:spcPct val="20000"/>
              </a:spcBef>
              <a:buChar char="–"/>
              <a:defRPr sz="1400">
                <a:solidFill>
                  <a:srgbClr val="292929"/>
                </a:solidFill>
                <a:latin typeface="Arial" panose="020B0604020202020204" pitchFamily="34" charset="0"/>
              </a:defRPr>
            </a:lvl4pPr>
            <a:lvl5pPr marL="2057400" indent="-228600">
              <a:spcBef>
                <a:spcPct val="20000"/>
              </a:spcBef>
              <a:buChar char="»"/>
              <a:defRPr sz="1400">
                <a:solidFill>
                  <a:srgbClr val="29292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29292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29292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29292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292929"/>
                </a:solidFill>
                <a:latin typeface="Arial" panose="020B0604020202020204" pitchFamily="34" charset="0"/>
              </a:defRPr>
            </a:lvl9pPr>
          </a:lstStyle>
          <a:p>
            <a:pPr eaLnBrk="1" hangingPunct="1">
              <a:spcBef>
                <a:spcPct val="0"/>
              </a:spcBef>
              <a:buFontTx/>
              <a:buNone/>
            </a:pPr>
            <a:r>
              <a:rPr lang="nl-NL" altLang="en-US" sz="3200">
                <a:solidFill>
                  <a:srgbClr val="001031"/>
                </a:solidFill>
              </a:rPr>
              <a:t>Impact in practice </a:t>
            </a:r>
            <a:endParaRPr lang="en-US" altLang="en-US" sz="3200">
              <a:solidFill>
                <a:srgbClr val="00103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dissolve">
                                      <p:cBhvr>
                                        <p:cTn id="7" dur="500"/>
                                        <p:tgtEl>
                                          <p:spTgt spid="148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84"/>
                                        </p:tgtEl>
                                        <p:attrNameLst>
                                          <p:attrName>style.visibility</p:attrName>
                                        </p:attrNameLst>
                                      </p:cBhvr>
                                      <p:to>
                                        <p:strVal val="visible"/>
                                      </p:to>
                                    </p:set>
                                    <p:animEffect transition="in" filter="wipe(left)">
                                      <p:cBhvr>
                                        <p:cTn id="12" dur="500"/>
                                        <p:tgtEl>
                                          <p:spTgt spid="148484"/>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48483"/>
                                        </p:tgtEl>
                                        <p:attrNameLst>
                                          <p:attrName>style.visibility</p:attrName>
                                        </p:attrNameLst>
                                      </p:cBhvr>
                                      <p:to>
                                        <p:strVal val="visible"/>
                                      </p:to>
                                    </p:set>
                                    <p:animEffect transition="in" filter="dissolve">
                                      <p:cBhvr>
                                        <p:cTn id="16" dur="500"/>
                                        <p:tgtEl>
                                          <p:spTgt spid="148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utoUpdateAnimBg="0"/>
      <p:bldP spid="148483" grpId="0" autoUpdateAnimBg="0"/>
      <p:bldP spid="1484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hthoek 18">
            <a:extLst>
              <a:ext uri="{FF2B5EF4-FFF2-40B4-BE49-F238E27FC236}">
                <a16:creationId xmlns:a16="http://schemas.microsoft.com/office/drawing/2014/main" id="{8A9C54E5-BC24-4C10-838B-42B69345478D}"/>
              </a:ext>
            </a:extLst>
          </p:cNvPr>
          <p:cNvSpPr>
            <a:spLocks noChangeArrowheads="1"/>
          </p:cNvSpPr>
          <p:nvPr/>
        </p:nvSpPr>
        <p:spPr bwMode="auto">
          <a:xfrm>
            <a:off x="2124075" y="692150"/>
            <a:ext cx="70199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anose="020B0604020202020204" pitchFamily="34" charset="0"/>
              </a:defRPr>
            </a:lvl1pPr>
            <a:lvl2pPr marL="742950" indent="-285750">
              <a:spcBef>
                <a:spcPct val="20000"/>
              </a:spcBef>
              <a:buChar char="–"/>
              <a:defRPr sz="2400">
                <a:solidFill>
                  <a:srgbClr val="292929"/>
                </a:solidFill>
                <a:latin typeface="Arial" panose="020B0604020202020204" pitchFamily="34" charset="0"/>
              </a:defRPr>
            </a:lvl2pPr>
            <a:lvl3pPr marL="1143000" indent="-228600">
              <a:spcBef>
                <a:spcPct val="20000"/>
              </a:spcBef>
              <a:buChar char="•"/>
              <a:defRPr sz="2000">
                <a:solidFill>
                  <a:srgbClr val="292929"/>
                </a:solidFill>
                <a:latin typeface="Arial" panose="020B0604020202020204" pitchFamily="34" charset="0"/>
              </a:defRPr>
            </a:lvl3pPr>
            <a:lvl4pPr marL="1600200" indent="-228600">
              <a:spcBef>
                <a:spcPct val="20000"/>
              </a:spcBef>
              <a:buChar char="–"/>
              <a:defRPr sz="1400">
                <a:solidFill>
                  <a:srgbClr val="292929"/>
                </a:solidFill>
                <a:latin typeface="Arial" panose="020B0604020202020204" pitchFamily="34" charset="0"/>
              </a:defRPr>
            </a:lvl4pPr>
            <a:lvl5pPr marL="2057400" indent="-228600">
              <a:spcBef>
                <a:spcPct val="20000"/>
              </a:spcBef>
              <a:buChar char="»"/>
              <a:defRPr sz="1400">
                <a:solidFill>
                  <a:srgbClr val="29292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29292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29292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29292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292929"/>
                </a:solidFill>
                <a:latin typeface="Arial" panose="020B0604020202020204" pitchFamily="34" charset="0"/>
              </a:defRPr>
            </a:lvl9pPr>
          </a:lstStyle>
          <a:p>
            <a:pPr>
              <a:lnSpc>
                <a:spcPts val="3300"/>
              </a:lnSpc>
              <a:spcBef>
                <a:spcPct val="0"/>
              </a:spcBef>
              <a:buFontTx/>
              <a:buNone/>
            </a:pPr>
            <a:endParaRPr lang="nl-NL" altLang="en-US" dirty="0">
              <a:solidFill>
                <a:schemeClr val="bg1"/>
              </a:solidFill>
              <a:latin typeface="Arial Narrow" panose="020B0606020202030204" pitchFamily="34" charset="0"/>
              <a:ea typeface="Arial Narrow Bold"/>
              <a:cs typeface="Arial Narrow Bold"/>
            </a:endParaRPr>
          </a:p>
          <a:p>
            <a:pPr>
              <a:lnSpc>
                <a:spcPts val="3300"/>
              </a:lnSpc>
              <a:spcBef>
                <a:spcPct val="0"/>
              </a:spcBef>
              <a:buFontTx/>
              <a:buNone/>
            </a:pPr>
            <a:r>
              <a:rPr lang="nl-NL" altLang="en-US" dirty="0">
                <a:solidFill>
                  <a:schemeClr val="bg1"/>
                </a:solidFill>
                <a:latin typeface="Arial Narrow" panose="020B0606020202030204" pitchFamily="34" charset="0"/>
                <a:ea typeface="Arial Narrow Bold"/>
                <a:cs typeface="Arial Narrow Bold"/>
              </a:rPr>
              <a:t>OPEN QUESTION</a:t>
            </a:r>
            <a:endParaRPr lang="nl-NL" altLang="en-US" i="1" dirty="0">
              <a:solidFill>
                <a:schemeClr val="bg1"/>
              </a:solidFill>
              <a:latin typeface="Arial Narrow" panose="020B0606020202030204" pitchFamily="34" charset="0"/>
              <a:ea typeface="Arial Narrow Bold"/>
              <a:cs typeface="Arial Narrow Bold"/>
            </a:endParaRPr>
          </a:p>
          <a:p>
            <a:pPr>
              <a:lnSpc>
                <a:spcPts val="3300"/>
              </a:lnSpc>
              <a:spcBef>
                <a:spcPct val="0"/>
              </a:spcBef>
              <a:buFontTx/>
              <a:buNone/>
            </a:pPr>
            <a:endParaRPr lang="nl-NL" altLang="en-US" dirty="0">
              <a:solidFill>
                <a:schemeClr val="bg1"/>
              </a:solidFill>
              <a:latin typeface="Arial Narrow" panose="020B0606020202030204" pitchFamily="34" charset="0"/>
              <a:ea typeface="Arial Narrow Bold"/>
              <a:cs typeface="Arial Narrow Bold"/>
            </a:endParaRPr>
          </a:p>
        </p:txBody>
      </p:sp>
      <p:pic>
        <p:nvPicPr>
          <p:cNvPr id="58371" name="Afbeelding 3">
            <a:extLst>
              <a:ext uri="{FF2B5EF4-FFF2-40B4-BE49-F238E27FC236}">
                <a16:creationId xmlns:a16="http://schemas.microsoft.com/office/drawing/2014/main" id="{68CECFC7-F424-4FCC-B99B-F39717A3D9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2463"/>
            <a:ext cx="18923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471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160B1398-A733-4F2D-B32E-DE40D35544B6}"/>
              </a:ext>
            </a:extLst>
          </p:cNvPr>
          <p:cNvSpPr>
            <a:spLocks noGrp="1" noChangeArrowheads="1"/>
          </p:cNvSpPr>
          <p:nvPr>
            <p:ph type="title"/>
          </p:nvPr>
        </p:nvSpPr>
        <p:spPr>
          <a:xfrm>
            <a:off x="1066800" y="304800"/>
            <a:ext cx="7321550" cy="685800"/>
          </a:xfrm>
        </p:spPr>
        <p:txBody>
          <a:bodyPr/>
          <a:lstStyle/>
          <a:p>
            <a:r>
              <a:rPr lang="nl-NL" altLang="en-US" dirty="0"/>
              <a:t>International dimension</a:t>
            </a:r>
          </a:p>
        </p:txBody>
      </p:sp>
      <p:sp>
        <p:nvSpPr>
          <p:cNvPr id="3" name="Tijdelijke aanduiding voor inhoud 2">
            <a:extLst>
              <a:ext uri="{FF2B5EF4-FFF2-40B4-BE49-F238E27FC236}">
                <a16:creationId xmlns:a16="http://schemas.microsoft.com/office/drawing/2014/main" id="{9E348186-C536-4A0C-A66E-2720D579C290}"/>
              </a:ext>
            </a:extLst>
          </p:cNvPr>
          <p:cNvSpPr>
            <a:spLocks noGrp="1"/>
          </p:cNvSpPr>
          <p:nvPr>
            <p:ph idx="1"/>
          </p:nvPr>
        </p:nvSpPr>
        <p:spPr>
          <a:xfrm>
            <a:off x="1295400" y="1268413"/>
            <a:ext cx="7669213" cy="5284787"/>
          </a:xfrm>
        </p:spPr>
        <p:txBody>
          <a:bodyPr/>
          <a:lstStyle/>
          <a:p>
            <a:pPr>
              <a:lnSpc>
                <a:spcPts val="3700"/>
              </a:lnSpc>
              <a:defRPr/>
            </a:pPr>
            <a:r>
              <a:rPr lang="nl-NL" sz="2400" dirty="0"/>
              <a:t>‘</a:t>
            </a:r>
            <a:r>
              <a:rPr lang="en-US" sz="2400" dirty="0"/>
              <a:t>New business models are increasingly based on providing access to digital content through </a:t>
            </a:r>
            <a:r>
              <a:rPr lang="en-US" sz="2400" dirty="0">
                <a:solidFill>
                  <a:schemeClr val="accent1">
                    <a:lumMod val="75000"/>
                  </a:schemeClr>
                </a:solidFill>
              </a:rPr>
              <a:t>streaming of data</a:t>
            </a:r>
            <a:r>
              <a:rPr lang="en-US" sz="2400" dirty="0"/>
              <a:t>. In 2015, revenue from e-trade surpassed physical trade for the first time in the music industry. </a:t>
            </a:r>
          </a:p>
          <a:p>
            <a:pPr>
              <a:lnSpc>
                <a:spcPts val="3700"/>
              </a:lnSpc>
              <a:defRPr/>
            </a:pPr>
            <a:r>
              <a:rPr lang="en-US" sz="2400" dirty="0"/>
              <a:t>In this new context, authors and other </a:t>
            </a:r>
            <a:r>
              <a:rPr lang="en-US" sz="2400" dirty="0" err="1"/>
              <a:t>rightholders</a:t>
            </a:r>
            <a:r>
              <a:rPr lang="en-US" sz="2400" dirty="0"/>
              <a:t> complain of </a:t>
            </a:r>
            <a:r>
              <a:rPr lang="en-US" sz="2400" dirty="0">
                <a:solidFill>
                  <a:schemeClr val="accent1">
                    <a:lumMod val="75000"/>
                  </a:schemeClr>
                </a:solidFill>
              </a:rPr>
              <a:t>lack of remuneration </a:t>
            </a:r>
            <a:r>
              <a:rPr lang="en-US" sz="2400" dirty="0"/>
              <a:t>for their rights in the digital environment, producers and cultural industry complain of a </a:t>
            </a:r>
            <a:r>
              <a:rPr lang="en-US" sz="2400" dirty="0">
                <a:solidFill>
                  <a:schemeClr val="accent1">
                    <a:lumMod val="75000"/>
                  </a:schemeClr>
                </a:solidFill>
              </a:rPr>
              <a:t>“value gap” in the amount due for their rights</a:t>
            </a:r>
            <a:r>
              <a:rPr lang="en-US" sz="2400" dirty="0"/>
              <a:t>.’ (WTO Doc. </a:t>
            </a:r>
            <a:r>
              <a:rPr lang="en-GB" sz="2400" dirty="0"/>
              <a:t>JOB/GC/113/Rev.1 of 7 March 2017)</a:t>
            </a:r>
            <a:endParaRPr lang="nl-NL" sz="2400" dirty="0"/>
          </a:p>
        </p:txBody>
      </p:sp>
    </p:spTree>
    <p:extLst>
      <p:ext uri="{BB962C8B-B14F-4D97-AF65-F5344CB8AC3E}">
        <p14:creationId xmlns:p14="http://schemas.microsoft.com/office/powerpoint/2010/main" val="3874291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a:extLst>
              <a:ext uri="{FF2B5EF4-FFF2-40B4-BE49-F238E27FC236}">
                <a16:creationId xmlns:a16="http://schemas.microsoft.com/office/drawing/2014/main" id="{254A91A3-23C2-4C9F-B86C-FFE920D8FDB1}"/>
              </a:ext>
            </a:extLst>
          </p:cNvPr>
          <p:cNvSpPr>
            <a:spLocks noGrp="1" noChangeArrowheads="1"/>
          </p:cNvSpPr>
          <p:nvPr>
            <p:ph type="title"/>
          </p:nvPr>
        </p:nvSpPr>
        <p:spPr>
          <a:xfrm>
            <a:off x="1066800" y="304800"/>
            <a:ext cx="7321550" cy="685800"/>
          </a:xfrm>
        </p:spPr>
        <p:txBody>
          <a:bodyPr/>
          <a:lstStyle/>
          <a:p>
            <a:r>
              <a:rPr lang="nl-NL" altLang="en-US"/>
              <a:t>Towards a Modern, More European ©</a:t>
            </a:r>
          </a:p>
        </p:txBody>
      </p:sp>
      <p:sp>
        <p:nvSpPr>
          <p:cNvPr id="3" name="Tijdelijke aanduiding voor inhoud 2">
            <a:extLst>
              <a:ext uri="{FF2B5EF4-FFF2-40B4-BE49-F238E27FC236}">
                <a16:creationId xmlns:a16="http://schemas.microsoft.com/office/drawing/2014/main" id="{117B5C3C-BB1F-4785-8A6D-962EF3EF3949}"/>
              </a:ext>
            </a:extLst>
          </p:cNvPr>
          <p:cNvSpPr>
            <a:spLocks noGrp="1" noChangeArrowheads="1"/>
          </p:cNvSpPr>
          <p:nvPr>
            <p:ph idx="1"/>
          </p:nvPr>
        </p:nvSpPr>
        <p:spPr>
          <a:xfrm>
            <a:off x="1295400" y="1196975"/>
            <a:ext cx="7453313" cy="5472113"/>
          </a:xfrm>
        </p:spPr>
        <p:txBody>
          <a:bodyPr/>
          <a:lstStyle/>
          <a:p>
            <a:pPr>
              <a:lnSpc>
                <a:spcPts val="3700"/>
              </a:lnSpc>
            </a:pPr>
            <a:r>
              <a:rPr lang="nl-NL" altLang="en-US"/>
              <a:t>interdependence of diverse creative content and innovative online services</a:t>
            </a:r>
          </a:p>
          <a:p>
            <a:pPr>
              <a:lnSpc>
                <a:spcPts val="3700"/>
              </a:lnSpc>
              <a:buFontTx/>
              <a:buNone/>
            </a:pPr>
            <a:r>
              <a:rPr lang="nl-NL" altLang="en-US"/>
              <a:t>	</a:t>
            </a:r>
            <a:r>
              <a:rPr lang="nl-NL" altLang="en-US" sz="2400"/>
              <a:t>‘</a:t>
            </a:r>
            <a:r>
              <a:rPr lang="en-US" altLang="en-US" sz="2400"/>
              <a:t>Both — creative content and online services — are important for growth and jobs and the success of the internet economy</a:t>
            </a:r>
            <a:r>
              <a:rPr lang="nl-NL" altLang="en-US" sz="2400"/>
              <a:t>.’ (p. 9)</a:t>
            </a:r>
          </a:p>
          <a:p>
            <a:pPr>
              <a:lnSpc>
                <a:spcPts val="3700"/>
              </a:lnSpc>
            </a:pPr>
            <a:r>
              <a:rPr lang="nl-NL" altLang="en-US"/>
              <a:t>but: risk of a value gap</a:t>
            </a:r>
          </a:p>
          <a:p>
            <a:pPr>
              <a:lnSpc>
                <a:spcPts val="3700"/>
              </a:lnSpc>
              <a:buFontTx/>
              <a:buNone/>
            </a:pPr>
            <a:r>
              <a:rPr lang="nl-NL" altLang="en-US" sz="2400"/>
              <a:t>	‘</a:t>
            </a:r>
            <a:r>
              <a:rPr lang="en-US" altLang="en-US" sz="2400"/>
              <a:t>There is, however, growing concern about whether the current EU copyright rules make sure that the value generated by some of the new forms of online content distribution is fairly shared…</a:t>
            </a:r>
            <a:r>
              <a:rPr lang="nl-NL" altLang="en-US" sz="2400"/>
              <a:t>’ (p. 9)</a:t>
            </a:r>
          </a:p>
          <a:p>
            <a:pPr>
              <a:lnSpc>
                <a:spcPts val="3700"/>
              </a:lnSpc>
              <a:buFontTx/>
              <a:buNone/>
            </a:pPr>
            <a:endParaRPr lang="nl-NL" altLang="en-US" sz="2400"/>
          </a:p>
        </p:txBody>
      </p:sp>
    </p:spTree>
    <p:extLst>
      <p:ext uri="{BB962C8B-B14F-4D97-AF65-F5344CB8AC3E}">
        <p14:creationId xmlns:p14="http://schemas.microsoft.com/office/powerpoint/2010/main" val="427109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22971248-2E03-4E0B-B4AF-FC66336110B2}"/>
              </a:ext>
            </a:extLst>
          </p:cNvPr>
          <p:cNvSpPr>
            <a:spLocks noChangeArrowheads="1"/>
          </p:cNvSpPr>
          <p:nvPr/>
        </p:nvSpPr>
        <p:spPr bwMode="auto">
          <a:xfrm>
            <a:off x="900113" y="1268413"/>
            <a:ext cx="3024187" cy="2951162"/>
          </a:xfrm>
          <a:prstGeom prst="rect">
            <a:avLst/>
          </a:prstGeom>
          <a:noFill/>
          <a:ln w="9525">
            <a:noFill/>
            <a:miter lim="800000"/>
            <a:headEnd/>
            <a:tailEnd/>
          </a:ln>
        </p:spPr>
        <p:txBody>
          <a:bodyPr anchor="ctr"/>
          <a:lstStyle/>
          <a:p>
            <a:pPr algn="ctr" eaLnBrk="1" hangingPunct="1">
              <a:lnSpc>
                <a:spcPts val="3700"/>
              </a:lnSpc>
              <a:defRPr/>
            </a:pPr>
            <a:r>
              <a:rPr lang="en-US" sz="3200" dirty="0">
                <a:solidFill>
                  <a:srgbClr val="001031"/>
                </a:solidFill>
                <a:latin typeface="+mn-lt"/>
              </a:rPr>
              <a:t>incentive and reward for creative work</a:t>
            </a:r>
          </a:p>
        </p:txBody>
      </p:sp>
      <p:sp>
        <p:nvSpPr>
          <p:cNvPr id="268291" name="Rectangle 3">
            <a:extLst>
              <a:ext uri="{FF2B5EF4-FFF2-40B4-BE49-F238E27FC236}">
                <a16:creationId xmlns:a16="http://schemas.microsoft.com/office/drawing/2014/main" id="{E36EF960-E362-4FCB-8116-AA423E585C69}"/>
              </a:ext>
            </a:extLst>
          </p:cNvPr>
          <p:cNvSpPr>
            <a:spLocks noChangeArrowheads="1"/>
          </p:cNvSpPr>
          <p:nvPr/>
        </p:nvSpPr>
        <p:spPr bwMode="auto">
          <a:xfrm>
            <a:off x="4932040" y="1411288"/>
            <a:ext cx="3960440" cy="2665412"/>
          </a:xfrm>
          <a:prstGeom prst="rect">
            <a:avLst/>
          </a:prstGeom>
          <a:noFill/>
          <a:ln w="9525">
            <a:noFill/>
            <a:miter lim="800000"/>
            <a:headEnd/>
            <a:tailEnd/>
          </a:ln>
        </p:spPr>
        <p:txBody>
          <a:bodyPr anchor="ctr"/>
          <a:lstStyle/>
          <a:p>
            <a:pPr algn="ctr" eaLnBrk="1" hangingPunct="1">
              <a:lnSpc>
                <a:spcPts val="3700"/>
              </a:lnSpc>
              <a:defRPr/>
            </a:pPr>
            <a:r>
              <a:rPr lang="en-US" sz="3200" dirty="0">
                <a:solidFill>
                  <a:srgbClr val="001031"/>
                </a:solidFill>
                <a:latin typeface="+mn-lt"/>
              </a:rPr>
              <a:t>measures to ensure appropriate income for authors</a:t>
            </a:r>
          </a:p>
        </p:txBody>
      </p:sp>
      <p:sp>
        <p:nvSpPr>
          <p:cNvPr id="268292" name="AutoShape 4">
            <a:extLst>
              <a:ext uri="{FF2B5EF4-FFF2-40B4-BE49-F238E27FC236}">
                <a16:creationId xmlns:a16="http://schemas.microsoft.com/office/drawing/2014/main" id="{0B4FDCD7-E2AD-486C-87ED-970F0E3055AF}"/>
              </a:ext>
            </a:extLst>
          </p:cNvPr>
          <p:cNvSpPr>
            <a:spLocks noChangeArrowheads="1"/>
          </p:cNvSpPr>
          <p:nvPr/>
        </p:nvSpPr>
        <p:spPr bwMode="auto">
          <a:xfrm>
            <a:off x="1752600" y="4149725"/>
            <a:ext cx="6248400" cy="1752600"/>
          </a:xfrm>
          <a:prstGeom prst="curvedUpArrow">
            <a:avLst>
              <a:gd name="adj1" fmla="val 71304"/>
              <a:gd name="adj2" fmla="val 142609"/>
              <a:gd name="adj3" fmla="val 34782"/>
            </a:avLst>
          </a:prstGeom>
          <a:solidFill>
            <a:srgbClr val="97BA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rgbClr val="292929"/>
                </a:solidFill>
                <a:latin typeface="Arial" panose="020B0604020202020204" pitchFamily="34" charset="0"/>
              </a:defRPr>
            </a:lvl1pPr>
            <a:lvl2pPr marL="742950" indent="-285750">
              <a:spcBef>
                <a:spcPct val="20000"/>
              </a:spcBef>
              <a:buChar char="–"/>
              <a:defRPr sz="2400">
                <a:solidFill>
                  <a:srgbClr val="292929"/>
                </a:solidFill>
                <a:latin typeface="Arial" panose="020B0604020202020204" pitchFamily="34" charset="0"/>
              </a:defRPr>
            </a:lvl2pPr>
            <a:lvl3pPr marL="1143000" indent="-228600">
              <a:spcBef>
                <a:spcPct val="20000"/>
              </a:spcBef>
              <a:buChar char="•"/>
              <a:defRPr sz="2000">
                <a:solidFill>
                  <a:srgbClr val="292929"/>
                </a:solidFill>
                <a:latin typeface="Arial" panose="020B0604020202020204" pitchFamily="34" charset="0"/>
              </a:defRPr>
            </a:lvl3pPr>
            <a:lvl4pPr marL="1600200" indent="-228600">
              <a:spcBef>
                <a:spcPct val="20000"/>
              </a:spcBef>
              <a:buChar char="–"/>
              <a:defRPr sz="1400">
                <a:solidFill>
                  <a:srgbClr val="292929"/>
                </a:solidFill>
                <a:latin typeface="Arial" panose="020B0604020202020204" pitchFamily="34" charset="0"/>
              </a:defRPr>
            </a:lvl4pPr>
            <a:lvl5pPr marL="2057400" indent="-228600">
              <a:spcBef>
                <a:spcPct val="20000"/>
              </a:spcBef>
              <a:buChar char="»"/>
              <a:defRPr sz="1400">
                <a:solidFill>
                  <a:srgbClr val="29292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29292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29292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29292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292929"/>
                </a:solidFill>
                <a:latin typeface="Arial" panose="020B0604020202020204" pitchFamily="34" charset="0"/>
              </a:defRPr>
            </a:lvl9pPr>
          </a:lstStyle>
          <a:p>
            <a:pPr>
              <a:spcBef>
                <a:spcPct val="0"/>
              </a:spcBef>
              <a:buFontTx/>
              <a:buNone/>
            </a:pPr>
            <a:endParaRPr lang="nl-NL" altLang="en-US" sz="2400">
              <a:solidFill>
                <a:schemeClr val="tx1"/>
              </a:solidFill>
              <a:latin typeface="Times New Roman" panose="02020603050405020304" pitchFamily="18" charset="0"/>
            </a:endParaRPr>
          </a:p>
        </p:txBody>
      </p:sp>
      <p:sp>
        <p:nvSpPr>
          <p:cNvPr id="45061" name="Titel 5">
            <a:extLst>
              <a:ext uri="{FF2B5EF4-FFF2-40B4-BE49-F238E27FC236}">
                <a16:creationId xmlns:a16="http://schemas.microsoft.com/office/drawing/2014/main" id="{DBED148A-6255-4214-8839-8BA06951E851}"/>
              </a:ext>
            </a:extLst>
          </p:cNvPr>
          <p:cNvSpPr>
            <a:spLocks noGrp="1" noChangeArrowheads="1"/>
          </p:cNvSpPr>
          <p:nvPr>
            <p:ph type="title"/>
          </p:nvPr>
        </p:nvSpPr>
        <p:spPr>
          <a:xfrm>
            <a:off x="1066800" y="304800"/>
            <a:ext cx="8077200" cy="685800"/>
          </a:xfrm>
        </p:spPr>
        <p:txBody>
          <a:bodyPr/>
          <a:lstStyle/>
          <a:p>
            <a:r>
              <a:rPr lang="en-US" altLang="en-US" dirty="0"/>
              <a:t>Social legitimacy of copyright</a:t>
            </a:r>
            <a:endParaRPr lang="nl-NL" altLang="en-US" dirty="0"/>
          </a:p>
        </p:txBody>
      </p:sp>
    </p:spTree>
    <p:extLst>
      <p:ext uri="{BB962C8B-B14F-4D97-AF65-F5344CB8AC3E}">
        <p14:creationId xmlns:p14="http://schemas.microsoft.com/office/powerpoint/2010/main" val="3087444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8290"/>
                                        </p:tgtEl>
                                        <p:attrNameLst>
                                          <p:attrName>style.visibility</p:attrName>
                                        </p:attrNameLst>
                                      </p:cBhvr>
                                      <p:to>
                                        <p:strVal val="visible"/>
                                      </p:to>
                                    </p:set>
                                    <p:animEffect transition="in" filter="dissolve">
                                      <p:cBhvr>
                                        <p:cTn id="7" dur="500"/>
                                        <p:tgtEl>
                                          <p:spTgt spid="268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8292"/>
                                        </p:tgtEl>
                                        <p:attrNameLst>
                                          <p:attrName>style.visibility</p:attrName>
                                        </p:attrNameLst>
                                      </p:cBhvr>
                                      <p:to>
                                        <p:strVal val="visible"/>
                                      </p:to>
                                    </p:set>
                                    <p:animEffect transition="in" filter="wipe(left)">
                                      <p:cBhvr>
                                        <p:cTn id="12" dur="500"/>
                                        <p:tgtEl>
                                          <p:spTgt spid="268292"/>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68291"/>
                                        </p:tgtEl>
                                        <p:attrNameLst>
                                          <p:attrName>style.visibility</p:attrName>
                                        </p:attrNameLst>
                                      </p:cBhvr>
                                      <p:to>
                                        <p:strVal val="visible"/>
                                      </p:to>
                                    </p:set>
                                    <p:animEffect transition="in" filter="dissolve">
                                      <p:cBhvr>
                                        <p:cTn id="16" dur="500"/>
                                        <p:tgtEl>
                                          <p:spTgt spid="268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autoUpdateAnimBg="0"/>
      <p:bldP spid="268291" grpId="0" autoUpdateAnimBg="0"/>
      <p:bldP spid="26829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1CD40067-21CD-40B9-A222-4BC8750DDDDA}"/>
              </a:ext>
            </a:extLst>
          </p:cNvPr>
          <p:cNvSpPr>
            <a:spLocks noGrp="1" noChangeArrowheads="1"/>
          </p:cNvSpPr>
          <p:nvPr>
            <p:ph type="title"/>
          </p:nvPr>
        </p:nvSpPr>
        <p:spPr/>
        <p:txBody>
          <a:bodyPr/>
          <a:lstStyle/>
          <a:p>
            <a:r>
              <a:rPr lang="nl-NL" altLang="en-US"/>
              <a:t>Focus on content platforms</a:t>
            </a:r>
          </a:p>
        </p:txBody>
      </p:sp>
      <p:pic>
        <p:nvPicPr>
          <p:cNvPr id="9219" name="Picture 5">
            <a:extLst>
              <a:ext uri="{FF2B5EF4-FFF2-40B4-BE49-F238E27FC236}">
                <a16:creationId xmlns:a16="http://schemas.microsoft.com/office/drawing/2014/main" id="{2BD409F2-FE82-4E30-B3ED-825B7BC2B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11522075"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48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74CB3234-9102-402D-8485-D18253B544EE}"/>
              </a:ext>
            </a:extLst>
          </p:cNvPr>
          <p:cNvSpPr>
            <a:spLocks noGrp="1" noChangeArrowheads="1"/>
          </p:cNvSpPr>
          <p:nvPr>
            <p:ph type="title"/>
          </p:nvPr>
        </p:nvSpPr>
        <p:spPr/>
        <p:txBody>
          <a:bodyPr/>
          <a:lstStyle/>
          <a:p>
            <a:r>
              <a:rPr lang="nl-NL" altLang="en-US"/>
              <a:t>Video sharing platforms</a:t>
            </a:r>
          </a:p>
        </p:txBody>
      </p:sp>
      <p:pic>
        <p:nvPicPr>
          <p:cNvPr id="10243" name="Picture 1">
            <a:extLst>
              <a:ext uri="{FF2B5EF4-FFF2-40B4-BE49-F238E27FC236}">
                <a16:creationId xmlns:a16="http://schemas.microsoft.com/office/drawing/2014/main" id="{50433DF8-A301-4A8D-A772-AA755A93F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6963"/>
            <a:ext cx="122174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062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EB1235ED-8A06-41FD-950F-48A7EEE19FD8}"/>
              </a:ext>
            </a:extLst>
          </p:cNvPr>
          <p:cNvSpPr>
            <a:spLocks noGrp="1" noChangeArrowheads="1"/>
          </p:cNvSpPr>
          <p:nvPr>
            <p:ph type="title"/>
          </p:nvPr>
        </p:nvSpPr>
        <p:spPr/>
        <p:txBody>
          <a:bodyPr/>
          <a:lstStyle/>
          <a:p>
            <a:r>
              <a:rPr lang="nl-NL" altLang="en-US"/>
              <a:t>Video sharing platforms</a:t>
            </a:r>
          </a:p>
        </p:txBody>
      </p:sp>
      <p:pic>
        <p:nvPicPr>
          <p:cNvPr id="11267" name="Picture 1">
            <a:extLst>
              <a:ext uri="{FF2B5EF4-FFF2-40B4-BE49-F238E27FC236}">
                <a16:creationId xmlns:a16="http://schemas.microsoft.com/office/drawing/2014/main" id="{753DEFD3-DE98-4D8B-A8BD-F2EDE9370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6963"/>
            <a:ext cx="1144905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623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8CC5BE1A-59E8-4E00-8F28-5EBC7286C095}"/>
              </a:ext>
            </a:extLst>
          </p:cNvPr>
          <p:cNvSpPr>
            <a:spLocks noGrp="1" noChangeArrowheads="1"/>
          </p:cNvSpPr>
          <p:nvPr>
            <p:ph type="title"/>
          </p:nvPr>
        </p:nvSpPr>
        <p:spPr>
          <a:xfrm>
            <a:off x="1066800" y="304800"/>
            <a:ext cx="7681913" cy="685800"/>
          </a:xfrm>
        </p:spPr>
        <p:txBody>
          <a:bodyPr/>
          <a:lstStyle/>
          <a:p>
            <a:r>
              <a:rPr lang="en-GB" altLang="en-US"/>
              <a:t>https://ssrn.com/abstract=2522855</a:t>
            </a:r>
          </a:p>
        </p:txBody>
      </p:sp>
      <p:pic>
        <p:nvPicPr>
          <p:cNvPr id="61443" name="Picture 2">
            <a:extLst>
              <a:ext uri="{FF2B5EF4-FFF2-40B4-BE49-F238E27FC236}">
                <a16:creationId xmlns:a16="http://schemas.microsoft.com/office/drawing/2014/main" id="{42E9449F-B441-4D33-9EB5-0E775846C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196975"/>
            <a:ext cx="120396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hthoek 18">
            <a:extLst>
              <a:ext uri="{FF2B5EF4-FFF2-40B4-BE49-F238E27FC236}">
                <a16:creationId xmlns:a16="http://schemas.microsoft.com/office/drawing/2014/main" id="{9210D282-768F-4CCF-BF09-B101092EE60C}"/>
              </a:ext>
            </a:extLst>
          </p:cNvPr>
          <p:cNvSpPr>
            <a:spLocks noChangeArrowheads="1"/>
          </p:cNvSpPr>
          <p:nvPr/>
        </p:nvSpPr>
        <p:spPr bwMode="auto">
          <a:xfrm>
            <a:off x="2124075" y="419760"/>
            <a:ext cx="67691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anose="020B0604020202020204" pitchFamily="34" charset="0"/>
              </a:defRPr>
            </a:lvl1pPr>
            <a:lvl2pPr marL="742950" indent="-285750">
              <a:spcBef>
                <a:spcPct val="20000"/>
              </a:spcBef>
              <a:buChar char="–"/>
              <a:defRPr sz="2400">
                <a:solidFill>
                  <a:srgbClr val="292929"/>
                </a:solidFill>
                <a:latin typeface="Arial" panose="020B0604020202020204" pitchFamily="34" charset="0"/>
              </a:defRPr>
            </a:lvl2pPr>
            <a:lvl3pPr marL="1143000" indent="-228600">
              <a:spcBef>
                <a:spcPct val="20000"/>
              </a:spcBef>
              <a:buChar char="•"/>
              <a:defRPr sz="2000">
                <a:solidFill>
                  <a:srgbClr val="292929"/>
                </a:solidFill>
                <a:latin typeface="Arial" panose="020B0604020202020204" pitchFamily="34" charset="0"/>
              </a:defRPr>
            </a:lvl3pPr>
            <a:lvl4pPr marL="1600200" indent="-228600">
              <a:spcBef>
                <a:spcPct val="20000"/>
              </a:spcBef>
              <a:buChar char="–"/>
              <a:defRPr sz="1400">
                <a:solidFill>
                  <a:srgbClr val="292929"/>
                </a:solidFill>
                <a:latin typeface="Arial" panose="020B0604020202020204" pitchFamily="34" charset="0"/>
              </a:defRPr>
            </a:lvl4pPr>
            <a:lvl5pPr marL="2057400" indent="-228600">
              <a:spcBef>
                <a:spcPct val="20000"/>
              </a:spcBef>
              <a:buChar char="»"/>
              <a:defRPr sz="1400">
                <a:solidFill>
                  <a:srgbClr val="29292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29292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29292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29292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292929"/>
                </a:solidFill>
                <a:latin typeface="Arial" panose="020B0604020202020204" pitchFamily="34" charset="0"/>
              </a:defRPr>
            </a:lvl9pPr>
          </a:lstStyle>
          <a:p>
            <a:pPr>
              <a:lnSpc>
                <a:spcPts val="3300"/>
              </a:lnSpc>
              <a:spcBef>
                <a:spcPct val="0"/>
              </a:spcBef>
              <a:buFontTx/>
              <a:buNone/>
            </a:pPr>
            <a:endParaRPr lang="nl-NL" altLang="en-US" dirty="0">
              <a:solidFill>
                <a:schemeClr val="bg1"/>
              </a:solidFill>
              <a:latin typeface="Arial Narrow" panose="020B0606020202030204" pitchFamily="34" charset="0"/>
              <a:ea typeface="Arial Narrow Bold"/>
              <a:cs typeface="Arial Narrow Bold"/>
            </a:endParaRPr>
          </a:p>
          <a:p>
            <a:pPr>
              <a:lnSpc>
                <a:spcPts val="3300"/>
              </a:lnSpc>
              <a:spcBef>
                <a:spcPct val="0"/>
              </a:spcBef>
              <a:buFontTx/>
              <a:buNone/>
            </a:pPr>
            <a:r>
              <a:rPr lang="nl-NL" altLang="en-US" dirty="0">
                <a:solidFill>
                  <a:schemeClr val="bg1"/>
                </a:solidFill>
                <a:latin typeface="Arial Narrow" panose="020B0606020202030204" pitchFamily="34" charset="0"/>
                <a:ea typeface="Arial Narrow Bold"/>
                <a:cs typeface="Arial Narrow Bold"/>
              </a:rPr>
              <a:t>THE END. THANK YOU!</a:t>
            </a:r>
          </a:p>
          <a:p>
            <a:pPr>
              <a:lnSpc>
                <a:spcPts val="3300"/>
              </a:lnSpc>
              <a:spcBef>
                <a:spcPct val="0"/>
              </a:spcBef>
              <a:buFontTx/>
              <a:buNone/>
            </a:pPr>
            <a:r>
              <a:rPr lang="nl-NL" altLang="en-US" dirty="0">
                <a:solidFill>
                  <a:schemeClr val="bg1"/>
                </a:solidFill>
                <a:latin typeface="Arial Narrow" panose="020B0606020202030204" pitchFamily="34" charset="0"/>
                <a:ea typeface="Arial Narrow Bold"/>
                <a:cs typeface="Arial Narrow Bold"/>
              </a:rPr>
              <a:t>Contact: m.r.f.senftleben@vu.nl</a:t>
            </a:r>
          </a:p>
          <a:p>
            <a:pPr>
              <a:lnSpc>
                <a:spcPts val="3300"/>
              </a:lnSpc>
              <a:spcBef>
                <a:spcPct val="0"/>
              </a:spcBef>
              <a:buFontTx/>
              <a:buNone/>
            </a:pPr>
            <a:endParaRPr lang="nl-NL" altLang="en-US" dirty="0">
              <a:solidFill>
                <a:schemeClr val="bg1"/>
              </a:solidFill>
              <a:latin typeface="Arial Narrow" panose="020B0606020202030204" pitchFamily="34" charset="0"/>
              <a:ea typeface="Arial Narrow Bold"/>
              <a:cs typeface="Arial Narrow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747DD015-567D-4340-A5F9-572973356B64}"/>
              </a:ext>
            </a:extLst>
          </p:cNvPr>
          <p:cNvSpPr>
            <a:spLocks noGrp="1" noChangeArrowheads="1"/>
          </p:cNvSpPr>
          <p:nvPr>
            <p:ph type="title"/>
          </p:nvPr>
        </p:nvSpPr>
        <p:spPr>
          <a:xfrm>
            <a:off x="827584" y="304800"/>
            <a:ext cx="8077200" cy="685800"/>
          </a:xfrm>
        </p:spPr>
        <p:txBody>
          <a:bodyPr/>
          <a:lstStyle/>
          <a:p>
            <a:r>
              <a:rPr lang="nl-NL" altLang="en-US" dirty="0"/>
              <a:t>Art. 15 Proposed EU Directive on Copyright in the Digital Single Market (DSM Directive) </a:t>
            </a:r>
            <a:endParaRPr lang="en-GB" altLang="en-US" dirty="0"/>
          </a:p>
        </p:txBody>
      </p:sp>
      <p:sp>
        <p:nvSpPr>
          <p:cNvPr id="3" name="Content Placeholder 2">
            <a:extLst>
              <a:ext uri="{FF2B5EF4-FFF2-40B4-BE49-F238E27FC236}">
                <a16:creationId xmlns:a16="http://schemas.microsoft.com/office/drawing/2014/main" id="{B04E4D62-0FAF-4288-9432-F1466BE784AD}"/>
              </a:ext>
            </a:extLst>
          </p:cNvPr>
          <p:cNvSpPr>
            <a:spLocks noGrp="1" noChangeArrowheads="1"/>
          </p:cNvSpPr>
          <p:nvPr>
            <p:ph idx="1"/>
          </p:nvPr>
        </p:nvSpPr>
        <p:spPr>
          <a:xfrm>
            <a:off x="1295400" y="1447800"/>
            <a:ext cx="7740650" cy="5105400"/>
          </a:xfrm>
        </p:spPr>
        <p:txBody>
          <a:bodyPr/>
          <a:lstStyle/>
          <a:p>
            <a:pPr>
              <a:lnSpc>
                <a:spcPts val="3700"/>
              </a:lnSpc>
              <a:defRPr/>
            </a:pPr>
            <a:r>
              <a:rPr lang="nl-NL" altLang="en-US" dirty="0"/>
              <a:t>contract adjustment mechanism</a:t>
            </a:r>
          </a:p>
          <a:p>
            <a:pPr>
              <a:lnSpc>
                <a:spcPts val="3700"/>
              </a:lnSpc>
              <a:defRPr/>
            </a:pPr>
            <a:r>
              <a:rPr lang="nl-NL" altLang="en-US" sz="2400" dirty="0"/>
              <a:t>‘</a:t>
            </a:r>
            <a:r>
              <a:rPr lang="en-GB" altLang="en-US" sz="2400" dirty="0"/>
              <a:t>Member States shall ensure that authors and performers are entitled to request </a:t>
            </a:r>
            <a:r>
              <a:rPr lang="en-GB" altLang="en-US" sz="2400" dirty="0">
                <a:solidFill>
                  <a:schemeClr val="accent1">
                    <a:lumMod val="75000"/>
                  </a:schemeClr>
                </a:solidFill>
              </a:rPr>
              <a:t>additional, appropriate remuneration</a:t>
            </a:r>
            <a:r>
              <a:rPr lang="en-GB" altLang="en-US" sz="2400" dirty="0"/>
              <a:t> from the party with whom they entered into a contract for the exploitation of the rights when the </a:t>
            </a:r>
            <a:r>
              <a:rPr lang="en-GB" altLang="en-US" sz="2400" dirty="0">
                <a:solidFill>
                  <a:schemeClr val="accent1">
                    <a:lumMod val="75000"/>
                  </a:schemeClr>
                </a:solidFill>
              </a:rPr>
              <a:t>remuneration originally agreed is disproportionately low </a:t>
            </a:r>
            <a:r>
              <a:rPr lang="en-GB" altLang="en-US" sz="2400" dirty="0"/>
              <a:t>compared to the subsequent relevant revenues and benefits derived from the exploitation of the works or performances.’ </a:t>
            </a:r>
            <a:endParaRPr lang="nl-NL"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a:extLst>
              <a:ext uri="{FF2B5EF4-FFF2-40B4-BE49-F238E27FC236}">
                <a16:creationId xmlns:a16="http://schemas.microsoft.com/office/drawing/2014/main" id="{AE5D8014-8A87-4982-A13C-B587EAAC1A91}"/>
              </a:ext>
            </a:extLst>
          </p:cNvPr>
          <p:cNvSpPr>
            <a:spLocks noGrp="1" noChangeArrowheads="1"/>
          </p:cNvSpPr>
          <p:nvPr>
            <p:ph type="title"/>
          </p:nvPr>
        </p:nvSpPr>
        <p:spPr>
          <a:xfrm>
            <a:off x="2484438" y="1295400"/>
            <a:ext cx="4103687" cy="1295400"/>
          </a:xfrm>
        </p:spPr>
        <p:txBody>
          <a:bodyPr/>
          <a:lstStyle/>
          <a:p>
            <a:pPr algn="ctr"/>
            <a:r>
              <a:rPr lang="en-US" altLang="en-US" sz="3600" b="1"/>
              <a:t>Germany and    the Netherlands</a:t>
            </a:r>
            <a:endParaRPr lang="en-US" altLang="en-US" sz="3600"/>
          </a:p>
        </p:txBody>
      </p:sp>
      <p:sp>
        <p:nvSpPr>
          <p:cNvPr id="174083" name="Line 1027">
            <a:extLst>
              <a:ext uri="{FF2B5EF4-FFF2-40B4-BE49-F238E27FC236}">
                <a16:creationId xmlns:a16="http://schemas.microsoft.com/office/drawing/2014/main" id="{660D96A0-4E67-4CE5-A28F-DB19E04E461F}"/>
              </a:ext>
            </a:extLst>
          </p:cNvPr>
          <p:cNvSpPr>
            <a:spLocks noChangeShapeType="1"/>
          </p:cNvSpPr>
          <p:nvPr/>
        </p:nvSpPr>
        <p:spPr bwMode="auto">
          <a:xfrm flipH="1">
            <a:off x="2286000" y="2667000"/>
            <a:ext cx="1676400" cy="121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084" name="Line 1028">
            <a:extLst>
              <a:ext uri="{FF2B5EF4-FFF2-40B4-BE49-F238E27FC236}">
                <a16:creationId xmlns:a16="http://schemas.microsoft.com/office/drawing/2014/main" id="{B3D68CBC-B4EA-4202-87A7-F3F899590948}"/>
              </a:ext>
            </a:extLst>
          </p:cNvPr>
          <p:cNvSpPr>
            <a:spLocks noChangeShapeType="1"/>
          </p:cNvSpPr>
          <p:nvPr/>
        </p:nvSpPr>
        <p:spPr bwMode="auto">
          <a:xfrm>
            <a:off x="5181600" y="2667000"/>
            <a:ext cx="16764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085" name="Text Box 1029">
            <a:extLst>
              <a:ext uri="{FF2B5EF4-FFF2-40B4-BE49-F238E27FC236}">
                <a16:creationId xmlns:a16="http://schemas.microsoft.com/office/drawing/2014/main" id="{4C56443D-119F-45C2-8369-1E2AE30BD65D}"/>
              </a:ext>
            </a:extLst>
          </p:cNvPr>
          <p:cNvSpPr txBox="1">
            <a:spLocks noChangeArrowheads="1"/>
          </p:cNvSpPr>
          <p:nvPr/>
        </p:nvSpPr>
        <p:spPr bwMode="auto">
          <a:xfrm>
            <a:off x="684213" y="3962400"/>
            <a:ext cx="3352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anose="020B0604020202020204" pitchFamily="34" charset="0"/>
              </a:defRPr>
            </a:lvl1pPr>
            <a:lvl2pPr marL="742950" indent="-285750">
              <a:spcBef>
                <a:spcPct val="20000"/>
              </a:spcBef>
              <a:buChar char="–"/>
              <a:defRPr sz="2400">
                <a:solidFill>
                  <a:srgbClr val="292929"/>
                </a:solidFill>
                <a:latin typeface="Arial" panose="020B0604020202020204" pitchFamily="34" charset="0"/>
              </a:defRPr>
            </a:lvl2pPr>
            <a:lvl3pPr marL="1143000" indent="-228600">
              <a:spcBef>
                <a:spcPct val="20000"/>
              </a:spcBef>
              <a:buChar char="•"/>
              <a:defRPr sz="2000">
                <a:solidFill>
                  <a:srgbClr val="292929"/>
                </a:solidFill>
                <a:latin typeface="Arial" panose="020B0604020202020204" pitchFamily="34" charset="0"/>
              </a:defRPr>
            </a:lvl3pPr>
            <a:lvl4pPr marL="1600200" indent="-228600">
              <a:spcBef>
                <a:spcPct val="20000"/>
              </a:spcBef>
              <a:buChar char="–"/>
              <a:defRPr sz="1400">
                <a:solidFill>
                  <a:srgbClr val="292929"/>
                </a:solidFill>
                <a:latin typeface="Arial" panose="020B0604020202020204" pitchFamily="34" charset="0"/>
              </a:defRPr>
            </a:lvl4pPr>
            <a:lvl5pPr marL="2057400" indent="-228600">
              <a:spcBef>
                <a:spcPct val="20000"/>
              </a:spcBef>
              <a:buChar char="»"/>
              <a:defRPr sz="1400">
                <a:solidFill>
                  <a:srgbClr val="29292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29292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29292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29292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292929"/>
                </a:solidFill>
                <a:latin typeface="Arial" panose="020B0604020202020204" pitchFamily="34" charset="0"/>
              </a:defRPr>
            </a:lvl9pPr>
          </a:lstStyle>
          <a:p>
            <a:pPr algn="ctr">
              <a:spcBef>
                <a:spcPct val="50000"/>
              </a:spcBef>
              <a:buFontTx/>
              <a:buNone/>
            </a:pPr>
            <a:r>
              <a:rPr lang="en-US" altLang="en-US" sz="3600" b="1">
                <a:solidFill>
                  <a:schemeClr val="tx1"/>
                </a:solidFill>
              </a:rPr>
              <a:t>Fair remuneration </a:t>
            </a:r>
            <a:r>
              <a:rPr lang="en-US" altLang="en-US" sz="3600" b="1" i="1">
                <a:solidFill>
                  <a:schemeClr val="tx1"/>
                </a:solidFill>
              </a:rPr>
              <a:t>ex ante</a:t>
            </a:r>
          </a:p>
        </p:txBody>
      </p:sp>
      <p:sp>
        <p:nvSpPr>
          <p:cNvPr id="174086" name="Text Box 1030">
            <a:extLst>
              <a:ext uri="{FF2B5EF4-FFF2-40B4-BE49-F238E27FC236}">
                <a16:creationId xmlns:a16="http://schemas.microsoft.com/office/drawing/2014/main" id="{A4851633-B0A7-4924-91B9-391DB2CC5A67}"/>
              </a:ext>
            </a:extLst>
          </p:cNvPr>
          <p:cNvSpPr txBox="1">
            <a:spLocks noChangeArrowheads="1"/>
          </p:cNvSpPr>
          <p:nvPr/>
        </p:nvSpPr>
        <p:spPr bwMode="auto">
          <a:xfrm>
            <a:off x="5181600" y="3933825"/>
            <a:ext cx="32781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anose="020B0604020202020204" pitchFamily="34" charset="0"/>
              </a:defRPr>
            </a:lvl1pPr>
            <a:lvl2pPr marL="742950" indent="-285750">
              <a:spcBef>
                <a:spcPct val="20000"/>
              </a:spcBef>
              <a:buChar char="–"/>
              <a:defRPr sz="2400">
                <a:solidFill>
                  <a:srgbClr val="292929"/>
                </a:solidFill>
                <a:latin typeface="Arial" panose="020B0604020202020204" pitchFamily="34" charset="0"/>
              </a:defRPr>
            </a:lvl2pPr>
            <a:lvl3pPr marL="1143000" indent="-228600">
              <a:spcBef>
                <a:spcPct val="20000"/>
              </a:spcBef>
              <a:buChar char="•"/>
              <a:defRPr sz="2000">
                <a:solidFill>
                  <a:srgbClr val="292929"/>
                </a:solidFill>
                <a:latin typeface="Arial" panose="020B0604020202020204" pitchFamily="34" charset="0"/>
              </a:defRPr>
            </a:lvl3pPr>
            <a:lvl4pPr marL="1600200" indent="-228600">
              <a:spcBef>
                <a:spcPct val="20000"/>
              </a:spcBef>
              <a:buChar char="–"/>
              <a:defRPr sz="1400">
                <a:solidFill>
                  <a:srgbClr val="292929"/>
                </a:solidFill>
                <a:latin typeface="Arial" panose="020B0604020202020204" pitchFamily="34" charset="0"/>
              </a:defRPr>
            </a:lvl4pPr>
            <a:lvl5pPr marL="2057400" indent="-228600">
              <a:spcBef>
                <a:spcPct val="20000"/>
              </a:spcBef>
              <a:buChar char="»"/>
              <a:defRPr sz="1400">
                <a:solidFill>
                  <a:srgbClr val="29292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29292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29292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29292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292929"/>
                </a:solidFill>
                <a:latin typeface="Arial" panose="020B0604020202020204" pitchFamily="34" charset="0"/>
              </a:defRPr>
            </a:lvl9pPr>
          </a:lstStyle>
          <a:p>
            <a:pPr algn="ctr">
              <a:spcBef>
                <a:spcPct val="50000"/>
              </a:spcBef>
              <a:buFontTx/>
              <a:buNone/>
            </a:pPr>
            <a:r>
              <a:rPr lang="en-US" altLang="en-US" sz="3600" b="1">
                <a:solidFill>
                  <a:schemeClr val="tx1"/>
                </a:solidFill>
              </a:rPr>
              <a:t>Fair remuneration </a:t>
            </a:r>
            <a:r>
              <a:rPr lang="en-US" altLang="en-US" sz="3600" b="1" i="1">
                <a:solidFill>
                  <a:schemeClr val="tx1"/>
                </a:solidFill>
              </a:rPr>
              <a:t>ex post</a:t>
            </a:r>
          </a:p>
        </p:txBody>
      </p:sp>
      <p:sp>
        <p:nvSpPr>
          <p:cNvPr id="8" name="Title 1">
            <a:extLst>
              <a:ext uri="{FF2B5EF4-FFF2-40B4-BE49-F238E27FC236}">
                <a16:creationId xmlns:a16="http://schemas.microsoft.com/office/drawing/2014/main" id="{7B2409DB-ABEA-4634-ACAB-EE6F7FF24155}"/>
              </a:ext>
            </a:extLst>
          </p:cNvPr>
          <p:cNvSpPr txBox="1">
            <a:spLocks/>
          </p:cNvSpPr>
          <p:nvPr/>
        </p:nvSpPr>
        <p:spPr bwMode="auto">
          <a:xfrm>
            <a:off x="1066800" y="304800"/>
            <a:ext cx="6745288" cy="685800"/>
          </a:xfrm>
          <a:prstGeom prst="rect">
            <a:avLst/>
          </a:prstGeom>
          <a:noFill/>
          <a:ln>
            <a:noFill/>
          </a:ln>
          <a:extLst/>
        </p:spPr>
        <p:txBody>
          <a:bodyPr anchor="ct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defRPr>
            </a:lvl2pPr>
            <a:lvl3pPr algn="l" rtl="0" eaLnBrk="0" fontAlgn="base" hangingPunct="0">
              <a:spcBef>
                <a:spcPct val="0"/>
              </a:spcBef>
              <a:spcAft>
                <a:spcPct val="0"/>
              </a:spcAft>
              <a:defRPr sz="3200">
                <a:solidFill>
                  <a:schemeClr val="tx1"/>
                </a:solidFill>
                <a:latin typeface="Arial" charset="0"/>
              </a:defRPr>
            </a:lvl3pPr>
            <a:lvl4pPr algn="l" rtl="0" eaLnBrk="0" fontAlgn="base" hangingPunct="0">
              <a:spcBef>
                <a:spcPct val="0"/>
              </a:spcBef>
              <a:spcAft>
                <a:spcPct val="0"/>
              </a:spcAft>
              <a:defRPr sz="3200">
                <a:solidFill>
                  <a:schemeClr val="tx1"/>
                </a:solidFill>
                <a:latin typeface="Arial" charset="0"/>
              </a:defRPr>
            </a:lvl4pPr>
            <a:lvl5pPr algn="l" rtl="0" eaLnBrk="0" fontAlgn="base" hangingPunct="0">
              <a:spcBef>
                <a:spcPct val="0"/>
              </a:spcBef>
              <a:spcAft>
                <a:spcPct val="0"/>
              </a:spcAft>
              <a:defRPr sz="3200">
                <a:solidFill>
                  <a:schemeClr val="tx1"/>
                </a:solidFill>
                <a:latin typeface="Arial" charset="0"/>
              </a:defRPr>
            </a:lvl5pPr>
            <a:lvl6pPr marL="457200" algn="l" rtl="0" eaLnBrk="0" fontAlgn="base" hangingPunct="0">
              <a:spcBef>
                <a:spcPct val="0"/>
              </a:spcBef>
              <a:spcAft>
                <a:spcPct val="0"/>
              </a:spcAft>
              <a:defRPr sz="3200">
                <a:solidFill>
                  <a:schemeClr val="tx1"/>
                </a:solidFill>
                <a:latin typeface="Arial" charset="0"/>
              </a:defRPr>
            </a:lvl6pPr>
            <a:lvl7pPr marL="914400" algn="l" rtl="0" eaLnBrk="0" fontAlgn="base" hangingPunct="0">
              <a:spcBef>
                <a:spcPct val="0"/>
              </a:spcBef>
              <a:spcAft>
                <a:spcPct val="0"/>
              </a:spcAft>
              <a:defRPr sz="3200">
                <a:solidFill>
                  <a:schemeClr val="tx1"/>
                </a:solidFill>
                <a:latin typeface="Arial" charset="0"/>
              </a:defRPr>
            </a:lvl7pPr>
            <a:lvl8pPr marL="1371600" algn="l" rtl="0" eaLnBrk="0" fontAlgn="base" hangingPunct="0">
              <a:spcBef>
                <a:spcPct val="0"/>
              </a:spcBef>
              <a:spcAft>
                <a:spcPct val="0"/>
              </a:spcAft>
              <a:defRPr sz="3200">
                <a:solidFill>
                  <a:schemeClr val="tx1"/>
                </a:solidFill>
                <a:latin typeface="Arial" charset="0"/>
              </a:defRPr>
            </a:lvl8pPr>
            <a:lvl9pPr marL="1828800" algn="l" rtl="0" eaLnBrk="0" fontAlgn="base" hangingPunct="0">
              <a:spcBef>
                <a:spcPct val="0"/>
              </a:spcBef>
              <a:spcAft>
                <a:spcPct val="0"/>
              </a:spcAft>
              <a:defRPr sz="3200">
                <a:solidFill>
                  <a:schemeClr val="tx1"/>
                </a:solidFill>
                <a:latin typeface="Arial" charset="0"/>
              </a:defRPr>
            </a:lvl9pPr>
          </a:lstStyle>
          <a:p>
            <a:pPr>
              <a:defRPr/>
            </a:pPr>
            <a:r>
              <a:rPr lang="nl-NL" kern="0" dirty="0"/>
              <a:t>Most advanced national systems</a:t>
            </a:r>
            <a:endParaRPr lang="en-GB"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74083"/>
                                        </p:tgtEl>
                                        <p:attrNameLst>
                                          <p:attrName>style.visibility</p:attrName>
                                        </p:attrNameLst>
                                      </p:cBhvr>
                                      <p:to>
                                        <p:strVal val="visible"/>
                                      </p:to>
                                    </p:set>
                                    <p:anim calcmode="lin" valueType="num">
                                      <p:cBhvr>
                                        <p:cTn id="7" dur="500" fill="hold"/>
                                        <p:tgtEl>
                                          <p:spTgt spid="174083"/>
                                        </p:tgtEl>
                                        <p:attrNameLst>
                                          <p:attrName>ppt_x</p:attrName>
                                        </p:attrNameLst>
                                      </p:cBhvr>
                                      <p:tavLst>
                                        <p:tav tm="0">
                                          <p:val>
                                            <p:strVal val="#ppt_x"/>
                                          </p:val>
                                        </p:tav>
                                        <p:tav tm="100000">
                                          <p:val>
                                            <p:strVal val="#ppt_x"/>
                                          </p:val>
                                        </p:tav>
                                      </p:tavLst>
                                    </p:anim>
                                    <p:anim calcmode="lin" valueType="num">
                                      <p:cBhvr>
                                        <p:cTn id="8" dur="500" fill="hold"/>
                                        <p:tgtEl>
                                          <p:spTgt spid="174083"/>
                                        </p:tgtEl>
                                        <p:attrNameLst>
                                          <p:attrName>ppt_y</p:attrName>
                                        </p:attrNameLst>
                                      </p:cBhvr>
                                      <p:tavLst>
                                        <p:tav tm="0">
                                          <p:val>
                                            <p:strVal val="#ppt_y-#ppt_h/2"/>
                                          </p:val>
                                        </p:tav>
                                        <p:tav tm="100000">
                                          <p:val>
                                            <p:strVal val="#ppt_y"/>
                                          </p:val>
                                        </p:tav>
                                      </p:tavLst>
                                    </p:anim>
                                    <p:anim calcmode="lin" valueType="num">
                                      <p:cBhvr>
                                        <p:cTn id="9" dur="500" fill="hold"/>
                                        <p:tgtEl>
                                          <p:spTgt spid="174083"/>
                                        </p:tgtEl>
                                        <p:attrNameLst>
                                          <p:attrName>ppt_w</p:attrName>
                                        </p:attrNameLst>
                                      </p:cBhvr>
                                      <p:tavLst>
                                        <p:tav tm="0">
                                          <p:val>
                                            <p:strVal val="#ppt_w"/>
                                          </p:val>
                                        </p:tav>
                                        <p:tav tm="100000">
                                          <p:val>
                                            <p:strVal val="#ppt_w"/>
                                          </p:val>
                                        </p:tav>
                                      </p:tavLst>
                                    </p:anim>
                                    <p:anim calcmode="lin" valueType="num">
                                      <p:cBhvr>
                                        <p:cTn id="10" dur="500" fill="hold"/>
                                        <p:tgtEl>
                                          <p:spTgt spid="174083"/>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7408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 fill="hold" nodeType="clickEffect">
                                  <p:stCondLst>
                                    <p:cond delay="0"/>
                                  </p:stCondLst>
                                  <p:childTnLst>
                                    <p:set>
                                      <p:cBhvr>
                                        <p:cTn id="17" dur="1" fill="hold">
                                          <p:stCondLst>
                                            <p:cond delay="0"/>
                                          </p:stCondLst>
                                        </p:cTn>
                                        <p:tgtEl>
                                          <p:spTgt spid="174084"/>
                                        </p:tgtEl>
                                        <p:attrNameLst>
                                          <p:attrName>style.visibility</p:attrName>
                                        </p:attrNameLst>
                                      </p:cBhvr>
                                      <p:to>
                                        <p:strVal val="visible"/>
                                      </p:to>
                                    </p:set>
                                    <p:anim calcmode="lin" valueType="num">
                                      <p:cBhvr>
                                        <p:cTn id="18" dur="500" fill="hold"/>
                                        <p:tgtEl>
                                          <p:spTgt spid="174084"/>
                                        </p:tgtEl>
                                        <p:attrNameLst>
                                          <p:attrName>ppt_x</p:attrName>
                                        </p:attrNameLst>
                                      </p:cBhvr>
                                      <p:tavLst>
                                        <p:tav tm="0">
                                          <p:val>
                                            <p:strVal val="#ppt_x"/>
                                          </p:val>
                                        </p:tav>
                                        <p:tav tm="100000">
                                          <p:val>
                                            <p:strVal val="#ppt_x"/>
                                          </p:val>
                                        </p:tav>
                                      </p:tavLst>
                                    </p:anim>
                                    <p:anim calcmode="lin" valueType="num">
                                      <p:cBhvr>
                                        <p:cTn id="19" dur="500" fill="hold"/>
                                        <p:tgtEl>
                                          <p:spTgt spid="174084"/>
                                        </p:tgtEl>
                                        <p:attrNameLst>
                                          <p:attrName>ppt_y</p:attrName>
                                        </p:attrNameLst>
                                      </p:cBhvr>
                                      <p:tavLst>
                                        <p:tav tm="0">
                                          <p:val>
                                            <p:strVal val="#ppt_y-#ppt_h/2"/>
                                          </p:val>
                                        </p:tav>
                                        <p:tav tm="100000">
                                          <p:val>
                                            <p:strVal val="#ppt_y"/>
                                          </p:val>
                                        </p:tav>
                                      </p:tavLst>
                                    </p:anim>
                                    <p:anim calcmode="lin" valueType="num">
                                      <p:cBhvr>
                                        <p:cTn id="20" dur="500" fill="hold"/>
                                        <p:tgtEl>
                                          <p:spTgt spid="174084"/>
                                        </p:tgtEl>
                                        <p:attrNameLst>
                                          <p:attrName>ppt_w</p:attrName>
                                        </p:attrNameLst>
                                      </p:cBhvr>
                                      <p:tavLst>
                                        <p:tav tm="0">
                                          <p:val>
                                            <p:strVal val="#ppt_w"/>
                                          </p:val>
                                        </p:tav>
                                        <p:tav tm="100000">
                                          <p:val>
                                            <p:strVal val="#ppt_w"/>
                                          </p:val>
                                        </p:tav>
                                      </p:tavLst>
                                    </p:anim>
                                    <p:anim calcmode="lin" valueType="num">
                                      <p:cBhvr>
                                        <p:cTn id="21" dur="500" fill="hold"/>
                                        <p:tgtEl>
                                          <p:spTgt spid="174084"/>
                                        </p:tgtEl>
                                        <p:attrNameLst>
                                          <p:attrName>ppt_h</p:attrName>
                                        </p:attrNameLst>
                                      </p:cBhvr>
                                      <p:tavLst>
                                        <p:tav tm="0">
                                          <p:val>
                                            <p:fltVal val="0"/>
                                          </p:val>
                                        </p:tav>
                                        <p:tav tm="100000">
                                          <p:val>
                                            <p:strVal val="#ppt_h"/>
                                          </p:val>
                                        </p:tav>
                                      </p:tavLst>
                                    </p:anim>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174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autoUpdateAnimBg="0"/>
      <p:bldP spid="17408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hthoek 18">
            <a:extLst>
              <a:ext uri="{FF2B5EF4-FFF2-40B4-BE49-F238E27FC236}">
                <a16:creationId xmlns:a16="http://schemas.microsoft.com/office/drawing/2014/main" id="{9F5BE967-146E-463E-945B-0A78F2D6FB8E}"/>
              </a:ext>
            </a:extLst>
          </p:cNvPr>
          <p:cNvSpPr>
            <a:spLocks noChangeArrowheads="1"/>
          </p:cNvSpPr>
          <p:nvPr/>
        </p:nvSpPr>
        <p:spPr bwMode="auto">
          <a:xfrm>
            <a:off x="2124075" y="692150"/>
            <a:ext cx="70199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anose="020B0604020202020204" pitchFamily="34" charset="0"/>
              </a:defRPr>
            </a:lvl1pPr>
            <a:lvl2pPr marL="742950" indent="-285750">
              <a:spcBef>
                <a:spcPct val="20000"/>
              </a:spcBef>
              <a:buChar char="–"/>
              <a:defRPr sz="2400">
                <a:solidFill>
                  <a:srgbClr val="292929"/>
                </a:solidFill>
                <a:latin typeface="Arial" panose="020B0604020202020204" pitchFamily="34" charset="0"/>
              </a:defRPr>
            </a:lvl2pPr>
            <a:lvl3pPr marL="1143000" indent="-228600">
              <a:spcBef>
                <a:spcPct val="20000"/>
              </a:spcBef>
              <a:buChar char="•"/>
              <a:defRPr sz="2000">
                <a:solidFill>
                  <a:srgbClr val="292929"/>
                </a:solidFill>
                <a:latin typeface="Arial" panose="020B0604020202020204" pitchFamily="34" charset="0"/>
              </a:defRPr>
            </a:lvl3pPr>
            <a:lvl4pPr marL="1600200" indent="-228600">
              <a:spcBef>
                <a:spcPct val="20000"/>
              </a:spcBef>
              <a:buChar char="–"/>
              <a:defRPr sz="1400">
                <a:solidFill>
                  <a:srgbClr val="292929"/>
                </a:solidFill>
                <a:latin typeface="Arial" panose="020B0604020202020204" pitchFamily="34" charset="0"/>
              </a:defRPr>
            </a:lvl4pPr>
            <a:lvl5pPr marL="2057400" indent="-228600">
              <a:spcBef>
                <a:spcPct val="20000"/>
              </a:spcBef>
              <a:buChar char="»"/>
              <a:defRPr sz="1400">
                <a:solidFill>
                  <a:srgbClr val="29292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29292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29292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29292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292929"/>
                </a:solidFill>
                <a:latin typeface="Arial" panose="020B0604020202020204" pitchFamily="34" charset="0"/>
              </a:defRPr>
            </a:lvl9pPr>
          </a:lstStyle>
          <a:p>
            <a:pPr>
              <a:lnSpc>
                <a:spcPts val="3300"/>
              </a:lnSpc>
              <a:spcBef>
                <a:spcPct val="0"/>
              </a:spcBef>
              <a:buFontTx/>
              <a:buNone/>
            </a:pPr>
            <a:endParaRPr lang="nl-NL" altLang="en-US">
              <a:solidFill>
                <a:schemeClr val="bg1"/>
              </a:solidFill>
              <a:latin typeface="Arial Narrow" panose="020B0606020202030204" pitchFamily="34" charset="0"/>
              <a:ea typeface="Arial Narrow Bold"/>
              <a:cs typeface="Arial Narrow Bold"/>
            </a:endParaRPr>
          </a:p>
          <a:p>
            <a:pPr>
              <a:lnSpc>
                <a:spcPts val="3300"/>
              </a:lnSpc>
              <a:spcBef>
                <a:spcPct val="0"/>
              </a:spcBef>
              <a:buFontTx/>
              <a:buNone/>
            </a:pPr>
            <a:r>
              <a:rPr lang="nl-NL" altLang="en-US">
                <a:solidFill>
                  <a:schemeClr val="bg1"/>
                </a:solidFill>
                <a:latin typeface="Arial Narrow" panose="020B0606020202030204" pitchFamily="34" charset="0"/>
                <a:ea typeface="Arial Narrow Bold"/>
                <a:cs typeface="Arial Narrow Bold"/>
              </a:rPr>
              <a:t>FAIR REMUNERATION </a:t>
            </a:r>
            <a:r>
              <a:rPr lang="nl-NL" altLang="en-US" i="1">
                <a:solidFill>
                  <a:schemeClr val="bg1"/>
                </a:solidFill>
                <a:latin typeface="Arial Narrow" panose="020B0606020202030204" pitchFamily="34" charset="0"/>
                <a:ea typeface="Arial Narrow Bold"/>
                <a:cs typeface="Arial Narrow Bold"/>
              </a:rPr>
              <a:t>EX ANTE</a:t>
            </a:r>
          </a:p>
          <a:p>
            <a:pPr>
              <a:lnSpc>
                <a:spcPts val="3300"/>
              </a:lnSpc>
              <a:spcBef>
                <a:spcPct val="0"/>
              </a:spcBef>
              <a:buFontTx/>
              <a:buNone/>
            </a:pPr>
            <a:endParaRPr lang="nl-NL" altLang="en-US">
              <a:solidFill>
                <a:schemeClr val="bg1"/>
              </a:solidFill>
              <a:latin typeface="Arial Narrow" panose="020B0606020202030204" pitchFamily="34" charset="0"/>
              <a:ea typeface="Arial Narrow Bold"/>
              <a:cs typeface="Arial Narrow Bold"/>
            </a:endParaRPr>
          </a:p>
        </p:txBody>
      </p:sp>
      <p:pic>
        <p:nvPicPr>
          <p:cNvPr id="48131" name="Afbeelding 3">
            <a:extLst>
              <a:ext uri="{FF2B5EF4-FFF2-40B4-BE49-F238E27FC236}">
                <a16:creationId xmlns:a16="http://schemas.microsoft.com/office/drawing/2014/main" id="{2D17117F-3CB3-4739-A8E0-E15DDE5C3D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2463"/>
            <a:ext cx="18923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a:extLst>
              <a:ext uri="{FF2B5EF4-FFF2-40B4-BE49-F238E27FC236}">
                <a16:creationId xmlns:a16="http://schemas.microsoft.com/office/drawing/2014/main" id="{D63C32BD-E4F3-48D1-9FD8-24B61387747D}"/>
              </a:ext>
            </a:extLst>
          </p:cNvPr>
          <p:cNvSpPr>
            <a:spLocks noGrp="1" noChangeArrowheads="1"/>
          </p:cNvSpPr>
          <p:nvPr>
            <p:ph type="title"/>
          </p:nvPr>
        </p:nvSpPr>
        <p:spPr>
          <a:xfrm>
            <a:off x="1066800" y="304800"/>
            <a:ext cx="7321550" cy="685800"/>
          </a:xfrm>
        </p:spPr>
        <p:txBody>
          <a:bodyPr/>
          <a:lstStyle/>
          <a:p>
            <a:r>
              <a:rPr lang="nl-NL" altLang="en-US"/>
              <a:t>Individual creator vs. creative industry</a:t>
            </a:r>
          </a:p>
        </p:txBody>
      </p:sp>
      <p:sp>
        <p:nvSpPr>
          <p:cNvPr id="3" name="Inhaltsplatzhalter 2">
            <a:extLst>
              <a:ext uri="{FF2B5EF4-FFF2-40B4-BE49-F238E27FC236}">
                <a16:creationId xmlns:a16="http://schemas.microsoft.com/office/drawing/2014/main" id="{B4C95DBD-03B3-42F7-9565-4EF3C888AC3E}"/>
              </a:ext>
            </a:extLst>
          </p:cNvPr>
          <p:cNvSpPr>
            <a:spLocks noGrp="1" noChangeArrowheads="1"/>
          </p:cNvSpPr>
          <p:nvPr>
            <p:ph idx="1"/>
          </p:nvPr>
        </p:nvSpPr>
        <p:spPr>
          <a:xfrm>
            <a:off x="1295400" y="1268413"/>
            <a:ext cx="7391400" cy="5284787"/>
          </a:xfrm>
        </p:spPr>
        <p:txBody>
          <a:bodyPr/>
          <a:lstStyle/>
          <a:p>
            <a:pPr>
              <a:lnSpc>
                <a:spcPts val="3700"/>
              </a:lnSpc>
            </a:pPr>
            <a:r>
              <a:rPr lang="en-US" altLang="en-US"/>
              <a:t>German Copyright Contract Act 2002</a:t>
            </a:r>
          </a:p>
          <a:p>
            <a:pPr lvl="1">
              <a:lnSpc>
                <a:spcPts val="3700"/>
              </a:lnSpc>
            </a:pPr>
            <a:r>
              <a:rPr lang="en-US" altLang="en-US"/>
              <a:t>right to fair remuneration ex ante and ex post</a:t>
            </a:r>
          </a:p>
          <a:p>
            <a:pPr lvl="1">
              <a:lnSpc>
                <a:spcPts val="3700"/>
              </a:lnSpc>
            </a:pPr>
            <a:r>
              <a:rPr lang="en-US" altLang="en-US"/>
              <a:t>‘fair’ = customary and </a:t>
            </a:r>
            <a:r>
              <a:rPr lang="en-US" altLang="en-US" i="1"/>
              <a:t>honest</a:t>
            </a:r>
            <a:r>
              <a:rPr lang="en-US" altLang="en-US"/>
              <a:t> remuneration in the sector concerned </a:t>
            </a:r>
          </a:p>
          <a:p>
            <a:pPr lvl="1">
              <a:lnSpc>
                <a:spcPts val="3700"/>
              </a:lnSpc>
            </a:pPr>
            <a:r>
              <a:rPr lang="en-US" altLang="en-US"/>
              <a:t>establishment of common remuneration rules in negotiations between industry and creators </a:t>
            </a:r>
          </a:p>
          <a:p>
            <a:pPr>
              <a:lnSpc>
                <a:spcPts val="3700"/>
              </a:lnSpc>
            </a:pPr>
            <a:r>
              <a:rPr lang="en-US" altLang="en-US"/>
              <a:t>Dutch Copyright Contract Act 2015</a:t>
            </a:r>
          </a:p>
          <a:p>
            <a:pPr lvl="1">
              <a:lnSpc>
                <a:spcPts val="3700"/>
              </a:lnSpc>
            </a:pPr>
            <a:r>
              <a:rPr lang="en-US" altLang="en-US"/>
              <a:t>right to fair remuneration ex ante and ex post</a:t>
            </a:r>
          </a:p>
          <a:p>
            <a:pPr lvl="1">
              <a:lnSpc>
                <a:spcPts val="3700"/>
              </a:lnSpc>
            </a:pPr>
            <a:r>
              <a:rPr lang="en-US" altLang="en-US"/>
              <a:t>establishment of common remuneration rules in negotiations between industry and creators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a:extLst>
              <a:ext uri="{FF2B5EF4-FFF2-40B4-BE49-F238E27FC236}">
                <a16:creationId xmlns:a16="http://schemas.microsoft.com/office/drawing/2014/main" id="{CF0CCC40-A88D-4C49-9251-5B2BF231813E}"/>
              </a:ext>
            </a:extLst>
          </p:cNvPr>
          <p:cNvSpPr>
            <a:spLocks noGrp="1" noChangeArrowheads="1"/>
          </p:cNvSpPr>
          <p:nvPr>
            <p:ph type="title"/>
          </p:nvPr>
        </p:nvSpPr>
        <p:spPr>
          <a:xfrm>
            <a:off x="1066800" y="304800"/>
            <a:ext cx="7321550" cy="685800"/>
          </a:xfrm>
        </p:spPr>
        <p:txBody>
          <a:bodyPr/>
          <a:lstStyle/>
          <a:p>
            <a:r>
              <a:rPr lang="nl-NL" altLang="en-US"/>
              <a:t>More bargaining power for creators?</a:t>
            </a:r>
          </a:p>
        </p:txBody>
      </p:sp>
      <p:sp>
        <p:nvSpPr>
          <p:cNvPr id="3" name="Inhaltsplatzhalter 2">
            <a:extLst>
              <a:ext uri="{FF2B5EF4-FFF2-40B4-BE49-F238E27FC236}">
                <a16:creationId xmlns:a16="http://schemas.microsoft.com/office/drawing/2014/main" id="{BF0882A5-93F0-45DF-B63A-87E46FB377B6}"/>
              </a:ext>
            </a:extLst>
          </p:cNvPr>
          <p:cNvSpPr>
            <a:spLocks noGrp="1" noChangeArrowheads="1"/>
          </p:cNvSpPr>
          <p:nvPr>
            <p:ph idx="1"/>
          </p:nvPr>
        </p:nvSpPr>
        <p:spPr>
          <a:xfrm>
            <a:off x="1295400" y="1268413"/>
            <a:ext cx="7391400" cy="5284787"/>
          </a:xfrm>
        </p:spPr>
        <p:txBody>
          <a:bodyPr/>
          <a:lstStyle/>
          <a:p>
            <a:pPr>
              <a:lnSpc>
                <a:spcPts val="3700"/>
              </a:lnSpc>
            </a:pPr>
            <a:r>
              <a:rPr lang="en-US" altLang="en-US"/>
              <a:t>German Copyright Contract Act 2002</a:t>
            </a:r>
          </a:p>
          <a:p>
            <a:pPr lvl="1">
              <a:lnSpc>
                <a:spcPts val="3700"/>
              </a:lnSpc>
            </a:pPr>
            <a:r>
              <a:rPr lang="en-US" altLang="en-US"/>
              <a:t>§ 32(1): right to fair remuneration</a:t>
            </a:r>
          </a:p>
          <a:p>
            <a:pPr lvl="1">
              <a:lnSpc>
                <a:spcPts val="3700"/>
              </a:lnSpc>
            </a:pPr>
            <a:r>
              <a:rPr lang="en-US" altLang="en-US"/>
              <a:t>contract modification in case of insufficient remuneration</a:t>
            </a:r>
          </a:p>
          <a:p>
            <a:pPr lvl="1">
              <a:lnSpc>
                <a:spcPts val="3700"/>
              </a:lnSpc>
            </a:pPr>
            <a:r>
              <a:rPr lang="en-US" altLang="en-US"/>
              <a:t>§ 32(2): ‘fair’ = customary and </a:t>
            </a:r>
            <a:r>
              <a:rPr lang="en-US" altLang="en-US" i="1"/>
              <a:t>honest</a:t>
            </a:r>
            <a:r>
              <a:rPr lang="en-US" altLang="en-US"/>
              <a:t> remuneration in the sector concerned </a:t>
            </a:r>
          </a:p>
          <a:p>
            <a:pPr>
              <a:lnSpc>
                <a:spcPts val="3700"/>
              </a:lnSpc>
            </a:pPr>
            <a:r>
              <a:rPr lang="en-US" altLang="en-US"/>
              <a:t>Dutch Copyright Contract Act 2015</a:t>
            </a:r>
          </a:p>
          <a:p>
            <a:pPr lvl="1">
              <a:lnSpc>
                <a:spcPts val="3700"/>
              </a:lnSpc>
            </a:pPr>
            <a:r>
              <a:rPr lang="en-US" altLang="en-US"/>
              <a:t>Art. 25c(1): right to fair remuneration</a:t>
            </a:r>
          </a:p>
          <a:p>
            <a:pPr lvl="1">
              <a:lnSpc>
                <a:spcPts val="3700"/>
              </a:lnSpc>
            </a:pPr>
            <a:r>
              <a:rPr lang="en-US" altLang="en-US"/>
              <a:t>no need for contract modification because directly enforceable?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AB18D3E-A626-40EB-AD0C-95BACE390CF8}"/>
              </a:ext>
            </a:extLst>
          </p:cNvPr>
          <p:cNvSpPr>
            <a:spLocks noGrp="1" noChangeArrowheads="1"/>
          </p:cNvSpPr>
          <p:nvPr>
            <p:ph type="title"/>
          </p:nvPr>
        </p:nvSpPr>
        <p:spPr/>
        <p:txBody>
          <a:bodyPr/>
          <a:lstStyle/>
          <a:p>
            <a:r>
              <a:rPr lang="nl-NL" altLang="en-US"/>
              <a:t>Toothless tiger?</a:t>
            </a:r>
            <a:endParaRPr lang="en-GB" altLang="en-US"/>
          </a:p>
        </p:txBody>
      </p:sp>
      <p:pic>
        <p:nvPicPr>
          <p:cNvPr id="51203" name="Picture 3">
            <a:extLst>
              <a:ext uri="{FF2B5EF4-FFF2-40B4-BE49-F238E27FC236}">
                <a16:creationId xmlns:a16="http://schemas.microsoft.com/office/drawing/2014/main" id="{12675A85-DF4D-42F8-994B-A29FBDC25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557338"/>
            <a:ext cx="46085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a:extLst>
              <a:ext uri="{FF2B5EF4-FFF2-40B4-BE49-F238E27FC236}">
                <a16:creationId xmlns:a16="http://schemas.microsoft.com/office/drawing/2014/main" id="{1FA59EF5-CE74-42F0-BBC9-4C4CE0FFF460}"/>
              </a:ext>
            </a:extLst>
          </p:cNvPr>
          <p:cNvSpPr>
            <a:spLocks noGrp="1" noChangeArrowheads="1"/>
          </p:cNvSpPr>
          <p:nvPr>
            <p:ph type="title"/>
          </p:nvPr>
        </p:nvSpPr>
        <p:spPr/>
        <p:txBody>
          <a:bodyPr/>
          <a:lstStyle/>
          <a:p>
            <a:r>
              <a:rPr lang="en-US" altLang="en-US"/>
              <a:t>Burden of proof</a:t>
            </a:r>
            <a:endParaRPr lang="nl-NL" altLang="en-US"/>
          </a:p>
        </p:txBody>
      </p:sp>
      <p:sp>
        <p:nvSpPr>
          <p:cNvPr id="3" name="Inhaltsplatzhalter 2">
            <a:extLst>
              <a:ext uri="{FF2B5EF4-FFF2-40B4-BE49-F238E27FC236}">
                <a16:creationId xmlns:a16="http://schemas.microsoft.com/office/drawing/2014/main" id="{FE045587-D393-420E-86C3-663532693ADE}"/>
              </a:ext>
            </a:extLst>
          </p:cNvPr>
          <p:cNvSpPr>
            <a:spLocks noGrp="1" noChangeArrowheads="1"/>
          </p:cNvSpPr>
          <p:nvPr>
            <p:ph idx="1"/>
          </p:nvPr>
        </p:nvSpPr>
        <p:spPr>
          <a:xfrm>
            <a:off x="1295400" y="1268413"/>
            <a:ext cx="7391400" cy="5284787"/>
          </a:xfrm>
        </p:spPr>
        <p:txBody>
          <a:bodyPr/>
          <a:lstStyle/>
          <a:p>
            <a:pPr>
              <a:lnSpc>
                <a:spcPts val="3700"/>
              </a:lnSpc>
            </a:pPr>
            <a:r>
              <a:rPr lang="en-US" altLang="en-US"/>
              <a:t>claimant = individual creator</a:t>
            </a:r>
          </a:p>
          <a:p>
            <a:pPr lvl="1">
              <a:lnSpc>
                <a:spcPts val="3700"/>
              </a:lnSpc>
            </a:pPr>
            <a:r>
              <a:rPr lang="en-US" altLang="en-US"/>
              <a:t>evidence of customary remuneration?</a:t>
            </a:r>
          </a:p>
          <a:p>
            <a:pPr lvl="1">
              <a:lnSpc>
                <a:spcPts val="3700"/>
              </a:lnSpc>
            </a:pPr>
            <a:r>
              <a:rPr lang="en-US" altLang="en-US"/>
              <a:t>evidence of fair remuneration in </a:t>
            </a:r>
            <a:r>
              <a:rPr lang="en-US" altLang="en-US" i="1"/>
              <a:t>comparable</a:t>
            </a:r>
            <a:r>
              <a:rPr lang="en-US" altLang="en-US"/>
              <a:t> circumstances</a:t>
            </a:r>
          </a:p>
          <a:p>
            <a:pPr>
              <a:lnSpc>
                <a:spcPts val="3700"/>
              </a:lnSpc>
            </a:pPr>
            <a:r>
              <a:rPr lang="en-US" altLang="en-US"/>
              <a:t>‘common remuneration rules’ as a solution</a:t>
            </a:r>
          </a:p>
          <a:p>
            <a:pPr lvl="1">
              <a:lnSpc>
                <a:spcPts val="3700"/>
              </a:lnSpc>
            </a:pPr>
            <a:r>
              <a:rPr lang="en-US" altLang="en-US"/>
              <a:t>result of negotiations between exploiter(s) and a representative association of creators</a:t>
            </a:r>
          </a:p>
          <a:p>
            <a:pPr lvl="1">
              <a:lnSpc>
                <a:spcPts val="3700"/>
              </a:lnSpc>
            </a:pPr>
            <a:r>
              <a:rPr lang="en-US" altLang="en-US"/>
              <a:t>legally presumed to be ‘fair’</a:t>
            </a:r>
          </a:p>
          <a:p>
            <a:pPr lvl="1">
              <a:lnSpc>
                <a:spcPts val="3700"/>
              </a:lnSpc>
            </a:pPr>
            <a:r>
              <a:rPr lang="en-US" altLang="en-US"/>
              <a:t>sufficient evidence for fair remuneration standard (benchmark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1289</TotalTime>
  <Words>775</Words>
  <Application>Microsoft Office PowerPoint</Application>
  <PresentationFormat>On-screen Show (4:3)</PresentationFormat>
  <Paragraphs>95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Times New Roman</vt:lpstr>
      <vt:lpstr>Arial</vt:lpstr>
      <vt:lpstr>Arial Narrow</vt:lpstr>
      <vt:lpstr>Arial Narrow Bold</vt:lpstr>
      <vt:lpstr>Blank Presentation</vt:lpstr>
      <vt:lpstr>PowerPoint Presentation</vt:lpstr>
      <vt:lpstr>Social legitimacy of copyright</vt:lpstr>
      <vt:lpstr>Art. 15 Proposed EU Directive on Copyright in the Digital Single Market (DSM Directive) </vt:lpstr>
      <vt:lpstr>Germany and    the Netherlands</vt:lpstr>
      <vt:lpstr>PowerPoint Presentation</vt:lpstr>
      <vt:lpstr>Individual creator vs. creative industry</vt:lpstr>
      <vt:lpstr>More bargaining power for creators?</vt:lpstr>
      <vt:lpstr>Toothless tiger?</vt:lpstr>
      <vt:lpstr>Burden of proof</vt:lpstr>
      <vt:lpstr>Impact in practice</vt:lpstr>
      <vt:lpstr>German Supreme Court, 7 October 2009, ‘Talking to Addison’</vt:lpstr>
      <vt:lpstr>German Supreme Court, 7 October 2009, ‘Clash of Fundamentalisms’</vt:lpstr>
      <vt:lpstr>Does this jurisprudence make sense?</vt:lpstr>
      <vt:lpstr>PowerPoint Presentation</vt:lpstr>
      <vt:lpstr>Bestseller clauses</vt:lpstr>
      <vt:lpstr>PowerPoint Presentation</vt:lpstr>
      <vt:lpstr>PowerPoint Presentation</vt:lpstr>
      <vt:lpstr>International dimension</vt:lpstr>
      <vt:lpstr>Towards a Modern, More European ©</vt:lpstr>
      <vt:lpstr>Focus on content platforms</vt:lpstr>
      <vt:lpstr>Video sharing platforms</vt:lpstr>
      <vt:lpstr>Video sharing platforms</vt:lpstr>
      <vt:lpstr>https://ssrn.com/abstract=2522855</vt:lpstr>
      <vt:lpstr>PowerPoint Presentation</vt:lpstr>
    </vt:vector>
  </TitlesOfParts>
  <Company>WIPO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Spagnolo</dc:creator>
  <cp:lastModifiedBy>MRF Dolce Vita</cp:lastModifiedBy>
  <cp:revision>472</cp:revision>
  <dcterms:created xsi:type="dcterms:W3CDTF">2006-10-10T12:52:58Z</dcterms:created>
  <dcterms:modified xsi:type="dcterms:W3CDTF">2018-11-14T06:28:16Z</dcterms:modified>
</cp:coreProperties>
</file>