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75" r:id="rId7"/>
    <p:sldId id="276" r:id="rId8"/>
    <p:sldId id="277" r:id="rId9"/>
    <p:sldId id="271" r:id="rId10"/>
    <p:sldId id="259"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600"/>
            <a:ext cx="2057400" cy="48768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28600"/>
            <a:ext cx="6019800" cy="4876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6"/>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1"/>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A21D89-0349-4E44-B53D-CCE7DED0A055}" type="datetimeFigureOut">
              <a:rPr lang="es-MX" smtClean="0"/>
              <a:pPr/>
              <a:t>28/11/2018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DBD8B90-A844-4BA2-9033-DECE0BF2B0FC}" type="slidenum">
              <a:rPr lang="es-MX" smtClean="0"/>
              <a:pPr/>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21D89-0349-4E44-B53D-CCE7DED0A055}" type="datetimeFigureOut">
              <a:rPr lang="es-MX" smtClean="0"/>
              <a:pPr/>
              <a:t>28/11/2018</a:t>
            </a:fld>
            <a:endParaRPr lang="es-MX"/>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D8B90-A844-4BA2-9033-DECE0BF2B0FC}"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mailto:contact@tmilaw.com.mx" TargetMode="External"/><Relationship Id="rId4" Type="http://schemas.openxmlformats.org/officeDocument/2006/relationships/hyperlink" Target="http://www.tmilaw.com.m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32" y="571480"/>
            <a:ext cx="49688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6">
            <a:extLst>
              <a:ext uri="{FF2B5EF4-FFF2-40B4-BE49-F238E27FC236}">
                <a16:creationId xmlns="" xmlns:a16="http://schemas.microsoft.com/office/drawing/2014/main" id="{F13C1404-33C8-4099-9363-0B14BFF4759E}"/>
              </a:ext>
            </a:extLst>
          </p:cNvPr>
          <p:cNvSpPr txBox="1"/>
          <p:nvPr/>
        </p:nvSpPr>
        <p:spPr>
          <a:xfrm>
            <a:off x="0" y="2928934"/>
            <a:ext cx="9144000" cy="3693319"/>
          </a:xfrm>
          <a:prstGeom prst="rect">
            <a:avLst/>
          </a:prstGeom>
          <a:noFill/>
        </p:spPr>
        <p:txBody>
          <a:bodyPr wrap="square" rtlCol="0">
            <a:spAutoFit/>
          </a:bodyPr>
          <a:lstStyle/>
          <a:p>
            <a:pPr algn="ctr"/>
            <a:r>
              <a:rPr lang="es-MX" sz="2400" b="1" dirty="0" smtClean="0">
                <a:solidFill>
                  <a:srgbClr val="C00000"/>
                </a:solidFill>
                <a:latin typeface="Arial" panose="020B0604020202020204" pitchFamily="34" charset="0"/>
                <a:cs typeface="Arial" panose="020B0604020202020204" pitchFamily="34" charset="0"/>
              </a:rPr>
              <a:t>SEMINARIO REGIONAL PARA JUECES DE AMÉRICA LATINA</a:t>
            </a:r>
          </a:p>
          <a:p>
            <a:pPr algn="ctr"/>
            <a:endParaRPr lang="es-MX" sz="2400" b="1" dirty="0">
              <a:solidFill>
                <a:srgbClr val="C00000"/>
              </a:solidFill>
              <a:latin typeface="Arial" panose="020B0604020202020204" pitchFamily="34" charset="0"/>
              <a:cs typeface="Arial" panose="020B0604020202020204" pitchFamily="34" charset="0"/>
            </a:endParaRPr>
          </a:p>
          <a:p>
            <a:pPr algn="ctr"/>
            <a:r>
              <a:rPr lang="es-MX" sz="2400" b="1" dirty="0" smtClean="0">
                <a:latin typeface="Arial" panose="020B0604020202020204" pitchFamily="34" charset="0"/>
                <a:cs typeface="Arial" panose="020B0604020202020204" pitchFamily="34" charset="0"/>
              </a:rPr>
              <a:t>EL PAPEL DE LOS TITULARES EN LA PROTECCIÓN Y OBSERVANCIA DE LOS DERECHOS DE PROPIEDAD INTELECTUAL</a:t>
            </a:r>
          </a:p>
          <a:p>
            <a:pPr algn="ctr"/>
            <a:endParaRPr lang="es-MX" sz="2400" b="1" dirty="0">
              <a:solidFill>
                <a:srgbClr val="C00000"/>
              </a:solidFill>
              <a:latin typeface="Arial" panose="020B0604020202020204" pitchFamily="34" charset="0"/>
              <a:cs typeface="Arial" panose="020B0604020202020204" pitchFamily="34" charset="0"/>
            </a:endParaRPr>
          </a:p>
          <a:p>
            <a:pPr algn="ctr"/>
            <a:r>
              <a:rPr lang="es-MX" sz="2400" b="1" dirty="0" smtClean="0">
                <a:solidFill>
                  <a:srgbClr val="C00000"/>
                </a:solidFill>
                <a:latin typeface="Arial" panose="020B0604020202020204" pitchFamily="34" charset="0"/>
                <a:cs typeface="Arial" panose="020B0604020202020204" pitchFamily="34" charset="0"/>
              </a:rPr>
              <a:t> 12 DE NOVIEMBRE DE 2018</a:t>
            </a:r>
            <a:endParaRPr lang="es-MX" sz="2400" b="1" dirty="0">
              <a:solidFill>
                <a:srgbClr val="C00000"/>
              </a:solidFill>
              <a:latin typeface="Arial" panose="020B0604020202020204" pitchFamily="34" charset="0"/>
              <a:cs typeface="Arial" panose="020B0604020202020204" pitchFamily="34" charset="0"/>
            </a:endParaRPr>
          </a:p>
          <a:p>
            <a:pPr algn="ctr"/>
            <a:endParaRPr lang="es-MX" sz="2400" b="1" dirty="0">
              <a:solidFill>
                <a:srgbClr val="C00000"/>
              </a:solidFill>
              <a:latin typeface="Arial" panose="020B0604020202020204" pitchFamily="34" charset="0"/>
              <a:cs typeface="Arial" panose="020B0604020202020204" pitchFamily="34" charset="0"/>
            </a:endParaRPr>
          </a:p>
          <a:p>
            <a:pPr algn="ctr"/>
            <a:r>
              <a:rPr lang="es-MX" sz="2400" b="1" dirty="0">
                <a:solidFill>
                  <a:srgbClr val="C00000"/>
                </a:solidFill>
                <a:latin typeface="Arial" panose="020B0604020202020204" pitchFamily="34" charset="0"/>
                <a:cs typeface="Arial" panose="020B0604020202020204" pitchFamily="34" charset="0"/>
              </a:rPr>
              <a:t> </a:t>
            </a:r>
            <a:r>
              <a:rPr lang="es-MX" sz="2400" b="1" dirty="0" smtClean="0">
                <a:solidFill>
                  <a:srgbClr val="C00000"/>
                </a:solidFill>
                <a:latin typeface="Arial" panose="020B0604020202020204" pitchFamily="34" charset="0"/>
                <a:cs typeface="Arial" panose="020B0604020202020204" pitchFamily="34" charset="0"/>
              </a:rPr>
              <a:t>                                                                            KIYOSHI TSURU </a:t>
            </a:r>
            <a:endParaRPr lang="es-MX" sz="2400" b="1" dirty="0">
              <a:solidFill>
                <a:srgbClr val="C00000"/>
              </a:solidFill>
              <a:latin typeface="Arial" panose="020B0604020202020204" pitchFamily="34" charset="0"/>
              <a:cs typeface="Arial" panose="020B0604020202020204" pitchFamily="34" charset="0"/>
            </a:endParaRPr>
          </a:p>
          <a:p>
            <a:endParaRPr lang="es-MX" dirty="0"/>
          </a:p>
        </p:txBody>
      </p:sp>
      <p:sp>
        <p:nvSpPr>
          <p:cNvPr id="7" name="Rectángulo 3">
            <a:extLst>
              <a:ext uri="{FF2B5EF4-FFF2-40B4-BE49-F238E27FC236}">
                <a16:creationId xmlns="" xmlns:a16="http://schemas.microsoft.com/office/drawing/2014/main" id="{D385714C-6487-41F4-99AD-052B5C40F5ED}"/>
              </a:ext>
            </a:extLst>
          </p:cNvPr>
          <p:cNvSpPr/>
          <p:nvPr/>
        </p:nvSpPr>
        <p:spPr>
          <a:xfrm>
            <a:off x="0" y="-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8"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a:extLst>
              <a:ext uri="{FF2B5EF4-FFF2-40B4-BE49-F238E27FC236}">
                <a16:creationId xmlns="" xmlns:a16="http://schemas.microsoft.com/office/drawing/2014/main" id="{5B8A779B-76B1-4D0F-8515-5386A578B1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32" y="2428868"/>
            <a:ext cx="5100786" cy="8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a:extLst>
              <a:ext uri="{FF2B5EF4-FFF2-40B4-BE49-F238E27FC236}">
                <a16:creationId xmlns="" xmlns:a16="http://schemas.microsoft.com/office/drawing/2014/main" id="{D03E31E8-0C71-472E-888C-B7A639B94A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2622"/>
          <a:stretch/>
        </p:blipFill>
        <p:spPr bwMode="auto">
          <a:xfrm>
            <a:off x="1928794" y="571480"/>
            <a:ext cx="4968875" cy="209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1">
            <a:extLst>
              <a:ext uri="{FF2B5EF4-FFF2-40B4-BE49-F238E27FC236}">
                <a16:creationId xmlns="" xmlns:a16="http://schemas.microsoft.com/office/drawing/2014/main" id="{542E060B-8BF7-4A21-BA8B-3FB1532826F8}"/>
              </a:ext>
            </a:extLst>
          </p:cNvPr>
          <p:cNvSpPr>
            <a:spLocks noChangeArrowheads="1"/>
          </p:cNvSpPr>
          <p:nvPr/>
        </p:nvSpPr>
        <p:spPr bwMode="auto">
          <a:xfrm>
            <a:off x="0" y="4929198"/>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tabLst>
                <a:tab pos="2805113" algn="ctr"/>
                <a:tab pos="5611813" algn="r"/>
              </a:tabLst>
              <a:defRPr sz="3200">
                <a:solidFill>
                  <a:schemeClr val="tx1"/>
                </a:solidFill>
                <a:latin typeface="Calibri" charset="0"/>
              </a:defRPr>
            </a:lvl1pPr>
            <a:lvl2pPr marL="742950" indent="-285750">
              <a:spcBef>
                <a:spcPct val="20000"/>
              </a:spcBef>
              <a:buFont typeface="Arial" charset="0"/>
              <a:buChar char="–"/>
              <a:tabLst>
                <a:tab pos="2805113" algn="ctr"/>
                <a:tab pos="5611813" algn="r"/>
              </a:tabLst>
              <a:defRPr sz="2800">
                <a:solidFill>
                  <a:schemeClr val="tx1"/>
                </a:solidFill>
                <a:latin typeface="Calibri" charset="0"/>
              </a:defRPr>
            </a:lvl2pPr>
            <a:lvl3pPr marL="1143000" indent="-228600">
              <a:spcBef>
                <a:spcPct val="20000"/>
              </a:spcBef>
              <a:buFont typeface="Arial" charset="0"/>
              <a:buChar char="•"/>
              <a:tabLst>
                <a:tab pos="2805113" algn="ctr"/>
                <a:tab pos="5611813" algn="r"/>
              </a:tabLst>
              <a:defRPr sz="2400">
                <a:solidFill>
                  <a:schemeClr val="tx1"/>
                </a:solidFill>
                <a:latin typeface="Calibri" charset="0"/>
              </a:defRPr>
            </a:lvl3pPr>
            <a:lvl4pPr marL="1600200" indent="-228600">
              <a:spcBef>
                <a:spcPct val="20000"/>
              </a:spcBef>
              <a:buFont typeface="Arial" charset="0"/>
              <a:buChar char="–"/>
              <a:tabLst>
                <a:tab pos="2805113" algn="ctr"/>
                <a:tab pos="5611813" algn="r"/>
              </a:tabLst>
              <a:defRPr sz="2000">
                <a:solidFill>
                  <a:schemeClr val="tx1"/>
                </a:solidFill>
                <a:latin typeface="Calibri" charset="0"/>
              </a:defRPr>
            </a:lvl4pPr>
            <a:lvl5pPr marL="2057400" indent="-228600">
              <a:spcBef>
                <a:spcPct val="20000"/>
              </a:spcBef>
              <a:buFont typeface="Arial" charset="0"/>
              <a:buChar char="»"/>
              <a:tabLst>
                <a:tab pos="2805113" algn="ctr"/>
                <a:tab pos="5611813" algn="r"/>
              </a:tabLst>
              <a:defRPr sz="2000">
                <a:solidFill>
                  <a:schemeClr val="tx1"/>
                </a:solidFill>
                <a:latin typeface="Calibri" charset="0"/>
              </a:defRPr>
            </a:lvl5pPr>
            <a:lvl6pPr marL="2514600" indent="-228600" defTabSz="457200" eaLnBrk="0" fontAlgn="base" hangingPunct="0">
              <a:spcBef>
                <a:spcPct val="20000"/>
              </a:spcBef>
              <a:spcAft>
                <a:spcPct val="0"/>
              </a:spcAft>
              <a:buFont typeface="Arial" charset="0"/>
              <a:buChar char="»"/>
              <a:tabLst>
                <a:tab pos="2805113" algn="ctr"/>
                <a:tab pos="5611813" algn="r"/>
              </a:tabLst>
              <a:defRPr sz="2000">
                <a:solidFill>
                  <a:schemeClr val="tx1"/>
                </a:solidFill>
                <a:latin typeface="Calibri" charset="0"/>
              </a:defRPr>
            </a:lvl6pPr>
            <a:lvl7pPr marL="2971800" indent="-228600" defTabSz="457200" eaLnBrk="0" fontAlgn="base" hangingPunct="0">
              <a:spcBef>
                <a:spcPct val="20000"/>
              </a:spcBef>
              <a:spcAft>
                <a:spcPct val="0"/>
              </a:spcAft>
              <a:buFont typeface="Arial" charset="0"/>
              <a:buChar char="»"/>
              <a:tabLst>
                <a:tab pos="2805113" algn="ctr"/>
                <a:tab pos="5611813" algn="r"/>
              </a:tabLst>
              <a:defRPr sz="2000">
                <a:solidFill>
                  <a:schemeClr val="tx1"/>
                </a:solidFill>
                <a:latin typeface="Calibri" charset="0"/>
              </a:defRPr>
            </a:lvl7pPr>
            <a:lvl8pPr marL="3429000" indent="-228600" defTabSz="457200" eaLnBrk="0" fontAlgn="base" hangingPunct="0">
              <a:spcBef>
                <a:spcPct val="20000"/>
              </a:spcBef>
              <a:spcAft>
                <a:spcPct val="0"/>
              </a:spcAft>
              <a:buFont typeface="Arial" charset="0"/>
              <a:buChar char="»"/>
              <a:tabLst>
                <a:tab pos="2805113" algn="ctr"/>
                <a:tab pos="5611813" algn="r"/>
              </a:tabLst>
              <a:defRPr sz="2000">
                <a:solidFill>
                  <a:schemeClr val="tx1"/>
                </a:solidFill>
                <a:latin typeface="Calibri" charset="0"/>
              </a:defRPr>
            </a:lvl8pPr>
            <a:lvl9pPr marL="3886200" indent="-228600" defTabSz="457200" eaLnBrk="0" fontAlgn="base" hangingPunct="0">
              <a:spcBef>
                <a:spcPct val="20000"/>
              </a:spcBef>
              <a:spcAft>
                <a:spcPct val="0"/>
              </a:spcAft>
              <a:buFont typeface="Arial" charset="0"/>
              <a:buChar char="»"/>
              <a:tabLst>
                <a:tab pos="2805113" algn="ctr"/>
                <a:tab pos="5611813" algn="r"/>
              </a:tabLst>
              <a:defRPr sz="2000">
                <a:solidFill>
                  <a:schemeClr val="tx1"/>
                </a:solidFill>
                <a:latin typeface="Calibri" charset="0"/>
              </a:defRPr>
            </a:lvl9pPr>
          </a:lstStyle>
          <a:p>
            <a:pPr algn="ctr">
              <a:spcBef>
                <a:spcPct val="0"/>
              </a:spcBef>
              <a:buFontTx/>
              <a:buNone/>
            </a:pPr>
            <a:r>
              <a:rPr lang="x-none" altLang="es-MX" sz="1600" dirty="0">
                <a:latin typeface="Arial" charset="0"/>
                <a:ea typeface="Arial" charset="0"/>
                <a:cs typeface="Arial" charset="0"/>
              </a:rPr>
              <a:t>Torre </a:t>
            </a:r>
            <a:r>
              <a:rPr lang="es-MX" altLang="es-MX" sz="1600" dirty="0" err="1">
                <a:latin typeface="Arial" charset="0"/>
                <a:ea typeface="Arial" charset="0"/>
                <a:cs typeface="Arial" charset="0"/>
              </a:rPr>
              <a:t>Porsche</a:t>
            </a:r>
            <a:r>
              <a:rPr lang="es-MX" altLang="es-MX" sz="1600" dirty="0">
                <a:latin typeface="Arial" charset="0"/>
                <a:ea typeface="Arial" charset="0"/>
                <a:cs typeface="Arial" charset="0"/>
              </a:rPr>
              <a:t>, </a:t>
            </a:r>
            <a:r>
              <a:rPr lang="x-none" altLang="es-MX" sz="1600" dirty="0">
                <a:latin typeface="Arial" charset="0"/>
                <a:ea typeface="Arial" charset="0"/>
                <a:cs typeface="Arial" charset="0"/>
              </a:rPr>
              <a:t>Carretera México-Toluca 5420, piso 19, </a:t>
            </a:r>
            <a:r>
              <a:rPr lang="es-MX" altLang="es-MX" sz="1600" dirty="0">
                <a:latin typeface="Arial" charset="0"/>
                <a:ea typeface="Arial" charset="0"/>
                <a:cs typeface="Arial" charset="0"/>
              </a:rPr>
              <a:t>Col.</a:t>
            </a:r>
            <a:r>
              <a:rPr lang="x-none" altLang="es-MX" sz="1600" dirty="0">
                <a:latin typeface="Arial" charset="0"/>
                <a:ea typeface="Arial" charset="0"/>
                <a:cs typeface="Arial" charset="0"/>
              </a:rPr>
              <a:t> </a:t>
            </a:r>
            <a:r>
              <a:rPr lang="es-MX" altLang="es-MX" sz="1600" dirty="0">
                <a:latin typeface="Arial" charset="0"/>
                <a:ea typeface="Arial" charset="0"/>
                <a:cs typeface="Arial" charset="0"/>
              </a:rPr>
              <a:t>El Yaqui, </a:t>
            </a:r>
          </a:p>
          <a:p>
            <a:pPr algn="ctr">
              <a:spcBef>
                <a:spcPct val="0"/>
              </a:spcBef>
              <a:buFontTx/>
              <a:buNone/>
            </a:pPr>
            <a:r>
              <a:rPr lang="es-MX" altLang="es-MX" sz="1600" dirty="0">
                <a:latin typeface="Arial" charset="0"/>
                <a:ea typeface="Arial" charset="0"/>
                <a:cs typeface="Arial" charset="0"/>
              </a:rPr>
              <a:t>Cuajimalpa, C.P. 05320, </a:t>
            </a:r>
            <a:r>
              <a:rPr lang="x-none" altLang="es-MX" sz="1600" dirty="0">
                <a:latin typeface="Arial" charset="0"/>
                <a:ea typeface="Arial" charset="0"/>
                <a:cs typeface="Arial" charset="0"/>
              </a:rPr>
              <a:t>Ciudad de México</a:t>
            </a:r>
            <a:r>
              <a:rPr lang="es-MX" altLang="es-MX" sz="1600" dirty="0">
                <a:latin typeface="Arial" charset="0"/>
                <a:ea typeface="Arial" charset="0"/>
                <a:cs typeface="Arial" charset="0"/>
              </a:rPr>
              <a:t>, Mexico.</a:t>
            </a:r>
          </a:p>
          <a:p>
            <a:pPr algn="ctr">
              <a:spcBef>
                <a:spcPct val="0"/>
              </a:spcBef>
              <a:buFontTx/>
              <a:buNone/>
            </a:pPr>
            <a:r>
              <a:rPr lang="es-MX" altLang="es-MX" sz="1600" dirty="0">
                <a:latin typeface="Arial" charset="0"/>
                <a:ea typeface="Arial" charset="0"/>
                <a:cs typeface="Arial" charset="0"/>
              </a:rPr>
              <a:t>+52 (55) 5652 2021 </a:t>
            </a:r>
          </a:p>
          <a:p>
            <a:pPr algn="ctr">
              <a:spcBef>
                <a:spcPct val="0"/>
              </a:spcBef>
              <a:buFontTx/>
              <a:buNone/>
            </a:pPr>
            <a:r>
              <a:rPr lang="en-US" altLang="es-MX" sz="1600" dirty="0">
                <a:solidFill>
                  <a:srgbClr val="C00000"/>
                </a:solidFill>
                <a:latin typeface="Arial" charset="0"/>
                <a:ea typeface="Arial" charset="0"/>
                <a:cs typeface="Arial" charset="0"/>
              </a:rPr>
              <a:t> </a:t>
            </a:r>
            <a:r>
              <a:rPr lang="en-US" altLang="es-MX" sz="1600" dirty="0">
                <a:solidFill>
                  <a:srgbClr val="C00000"/>
                </a:solidFill>
                <a:latin typeface="Arial" charset="0"/>
                <a:ea typeface="Arial" charset="0"/>
                <a:cs typeface="Arial" charset="0"/>
                <a:hlinkClick r:id="rId4"/>
              </a:rPr>
              <a:t>www.tmilaw.com.mx</a:t>
            </a:r>
            <a:r>
              <a:rPr lang="en-US" altLang="es-MX" sz="1600" dirty="0">
                <a:solidFill>
                  <a:srgbClr val="C00000"/>
                </a:solidFill>
                <a:latin typeface="Arial" charset="0"/>
                <a:ea typeface="Arial" charset="0"/>
                <a:cs typeface="Arial" charset="0"/>
              </a:rPr>
              <a:t>  </a:t>
            </a:r>
          </a:p>
          <a:p>
            <a:pPr algn="ctr">
              <a:spcBef>
                <a:spcPct val="0"/>
              </a:spcBef>
              <a:buFontTx/>
              <a:buNone/>
            </a:pPr>
            <a:r>
              <a:rPr lang="en-US" altLang="es-MX" sz="1600" dirty="0">
                <a:solidFill>
                  <a:srgbClr val="C00000"/>
                </a:solidFill>
                <a:latin typeface="Arial" charset="0"/>
                <a:ea typeface="Arial" charset="0"/>
                <a:cs typeface="Arial" charset="0"/>
                <a:hlinkClick r:id="rId5"/>
              </a:rPr>
              <a:t>contact@tmilaw.com.mx</a:t>
            </a:r>
            <a:r>
              <a:rPr lang="en-US" altLang="es-MX" sz="1600" dirty="0">
                <a:solidFill>
                  <a:srgbClr val="C00000"/>
                </a:solidFill>
                <a:latin typeface="Arial" charset="0"/>
                <a:ea typeface="Arial" charset="0"/>
                <a:cs typeface="Arial" charset="0"/>
              </a:rPr>
              <a:t>  </a:t>
            </a:r>
          </a:p>
        </p:txBody>
      </p:sp>
      <p:sp>
        <p:nvSpPr>
          <p:cNvPr id="7" name="Rectángulo 3">
            <a:extLst>
              <a:ext uri="{FF2B5EF4-FFF2-40B4-BE49-F238E27FC236}">
                <a16:creationId xmlns="" xmlns:a16="http://schemas.microsoft.com/office/drawing/2014/main" id="{D385714C-6487-41F4-99AD-052B5C40F5ED}"/>
              </a:ext>
            </a:extLst>
          </p:cNvPr>
          <p:cNvSpPr/>
          <p:nvPr/>
        </p:nvSpPr>
        <p:spPr>
          <a:xfrm>
            <a:off x="0" y="-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8"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9" name="8 CuadroTexto"/>
          <p:cNvSpPr txBox="1"/>
          <p:nvPr/>
        </p:nvSpPr>
        <p:spPr>
          <a:xfrm>
            <a:off x="0" y="3286124"/>
            <a:ext cx="9144000" cy="1569660"/>
          </a:xfrm>
          <a:prstGeom prst="rect">
            <a:avLst/>
          </a:prstGeom>
          <a:noFill/>
        </p:spPr>
        <p:txBody>
          <a:bodyPr wrap="square" rtlCol="0">
            <a:spAutoFit/>
          </a:bodyPr>
          <a:lstStyle/>
          <a:p>
            <a:pPr algn="ctr"/>
            <a:r>
              <a:rPr lang="es-MX" sz="2400" b="1" dirty="0" smtClean="0">
                <a:solidFill>
                  <a:srgbClr val="C00000"/>
                </a:solidFill>
                <a:latin typeface="Arial" panose="020B0604020202020204" pitchFamily="34" charset="0"/>
                <a:cs typeface="Arial" panose="020B0604020202020204" pitchFamily="34" charset="0"/>
              </a:rPr>
              <a:t>KIYOSHI TSURU </a:t>
            </a:r>
          </a:p>
          <a:p>
            <a:pPr algn="ctr"/>
            <a:r>
              <a:rPr lang="es-MX" sz="2400" b="1" dirty="0" smtClean="0">
                <a:solidFill>
                  <a:srgbClr val="C00000"/>
                </a:solidFill>
                <a:latin typeface="Arial" panose="020B0604020202020204" pitchFamily="34" charset="0"/>
                <a:cs typeface="Arial" panose="020B0604020202020204" pitchFamily="34" charset="0"/>
              </a:rPr>
              <a:t>COORDINADOR DE LA COMISIÓN DE DERECHO DE TECNOLOGÍAS DE LA INFORMACIÓN, BARRA MEXICANA COLEGIO DE ABOGADOS (BMA).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noChangeArrowheads="1"/>
          </p:cNvPicPr>
          <p:nvPr/>
        </p:nvPicPr>
        <p:blipFill>
          <a:blip r:embed="rId2"/>
          <a:srcRect/>
          <a:stretch>
            <a:fillRect/>
          </a:stretch>
        </p:blipFill>
        <p:spPr bwMode="auto">
          <a:xfrm>
            <a:off x="7000892" y="4643446"/>
            <a:ext cx="1928826" cy="1822136"/>
          </a:xfrm>
          <a:prstGeom prst="rect">
            <a:avLst/>
          </a:prstGeom>
          <a:noFill/>
          <a:ln w="9525">
            <a:noFill/>
            <a:miter lim="800000"/>
            <a:headEnd/>
            <a:tailEnd/>
          </a:ln>
        </p:spPr>
      </p:pic>
      <p:sp>
        <p:nvSpPr>
          <p:cNvPr id="3" name="2 Marcador de contenido"/>
          <p:cNvSpPr>
            <a:spLocks noGrp="1"/>
          </p:cNvSpPr>
          <p:nvPr>
            <p:ph idx="1"/>
          </p:nvPr>
        </p:nvSpPr>
        <p:spPr>
          <a:xfrm>
            <a:off x="0" y="1142984"/>
            <a:ext cx="8929718" cy="4525963"/>
          </a:xfrm>
        </p:spPr>
        <p:txBody>
          <a:bodyPr>
            <a:normAutofit fontScale="70000" lnSpcReduction="20000"/>
          </a:bodyPr>
          <a:lstStyle/>
          <a:p>
            <a:pPr algn="just"/>
            <a:r>
              <a:rPr lang="es-MX" dirty="0" smtClean="0">
                <a:ea typeface="ＭＳ Ｐゴシック" pitchFamily="34" charset="-128"/>
              </a:rPr>
              <a:t>Desde julio de 2000, México y la Unión Europea (UE) pusieron en vigor un Tratado de Libre Comercio (TLCUEM), que forma parte del Acuerdo de Asociación Económica, Concertación Política y Cooperación México-UE, el cual busca igualmente fomentar el diálogo político e intensificar la cooperación entre ambas Partes.</a:t>
            </a:r>
          </a:p>
          <a:p>
            <a:pPr algn="just"/>
            <a:endParaRPr lang="es-MX" dirty="0" smtClean="0">
              <a:ea typeface="ＭＳ Ｐゴシック" pitchFamily="34" charset="-128"/>
            </a:endParaRPr>
          </a:p>
          <a:p>
            <a:pPr algn="just"/>
            <a:r>
              <a:rPr lang="es-MX" dirty="0" smtClean="0">
                <a:ea typeface="ＭＳ Ｐゴシック" pitchFamily="34" charset="-128"/>
              </a:rPr>
              <a:t>El TLCUEM primer acuerdo de libre comercio entre el Continente Americano y el Europeo. Ha generado un importante crecimiento en los flujos bilaterales del comercio e inversión.</a:t>
            </a:r>
          </a:p>
          <a:p>
            <a:pPr algn="just"/>
            <a:endParaRPr lang="es-MX" dirty="0" smtClean="0">
              <a:ea typeface="ＭＳ Ｐゴシック" pitchFamily="34" charset="-128"/>
            </a:endParaRPr>
          </a:p>
          <a:p>
            <a:pPr algn="just"/>
            <a:r>
              <a:rPr lang="es-MX" dirty="0" smtClean="0">
                <a:ea typeface="ＭＳ Ｐゴシック" pitchFamily="34" charset="-128"/>
              </a:rPr>
              <a:t>Se divide en:</a:t>
            </a:r>
          </a:p>
          <a:p>
            <a:pPr lvl="1">
              <a:buFont typeface="Arial" charset="0"/>
              <a:buChar char="•"/>
            </a:pPr>
            <a:r>
              <a:rPr lang="es-MX" b="1" dirty="0" smtClean="0">
                <a:ea typeface="ＭＳ Ｐゴシック" pitchFamily="34" charset="-128"/>
              </a:rPr>
              <a:t>Marco Jurídico: </a:t>
            </a:r>
            <a:r>
              <a:rPr lang="es-MX" dirty="0" smtClean="0">
                <a:ea typeface="ＭＳ Ｐゴシック" pitchFamily="34" charset="-128"/>
              </a:rPr>
              <a:t>Presenta los textos del Acuerdo, así como las Decisiones que han modificado el Acuerdo.</a:t>
            </a:r>
          </a:p>
          <a:p>
            <a:pPr lvl="1">
              <a:buFont typeface="Arial" charset="0"/>
              <a:buChar char="•"/>
            </a:pPr>
            <a:r>
              <a:rPr lang="es-MX" b="1" dirty="0" smtClean="0">
                <a:ea typeface="ＭＳ Ｐゴシック" pitchFamily="34" charset="-128"/>
              </a:rPr>
              <a:t>Marco Institucional: </a:t>
            </a:r>
            <a:r>
              <a:rPr lang="es-MX" dirty="0" smtClean="0">
                <a:ea typeface="ＭＳ Ｐゴシック" pitchFamily="34" charset="-128"/>
              </a:rPr>
              <a:t>Explica la administración del Acuerdo.</a:t>
            </a:r>
          </a:p>
        </p:txBody>
      </p:sp>
      <p:sp>
        <p:nvSpPr>
          <p:cNvPr id="4"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5"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2"/>
          <p:cNvSpPr>
            <a:spLocks noGrp="1" noChangeArrowheads="1"/>
          </p:cNvSpPr>
          <p:nvPr>
            <p:ph type="title"/>
          </p:nvPr>
        </p:nvSpPr>
        <p:spPr bwMode="auto">
          <a:prstGeom prst="rect">
            <a:avLst/>
          </a:prstGeom>
          <a:noFill/>
          <a:ln w="9525">
            <a:noFill/>
            <a:miter lim="800000"/>
            <a:headEnd/>
            <a:tailEnd/>
          </a:ln>
        </p:spPr>
        <p:txBody>
          <a:bodyPr>
            <a:spAutoFit/>
          </a:bodyPr>
          <a:lstStyle/>
          <a:p>
            <a:pPr algn="ctr"/>
            <a:r>
              <a:rPr lang="es-MX" sz="2600" b="1" dirty="0">
                <a:ea typeface="ＭＳ Ｐゴシック" pitchFamily="34" charset="-128"/>
              </a:rPr>
              <a:t>Tratado de Libre Comercio entre México y la Unión Europea (TLCUEM)</a:t>
            </a:r>
            <a:br>
              <a:rPr lang="es-MX" sz="2600" b="1" dirty="0">
                <a:ea typeface="ＭＳ Ｐゴシック" pitchFamily="34" charset="-128"/>
              </a:rPr>
            </a:br>
            <a:endParaRPr lang="es-MX" sz="2600" b="1" dirty="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6327775"/>
            <a:ext cx="9144000" cy="571500"/>
          </a:xfrm>
          <a:prstGeom prst="rect">
            <a:avLst/>
          </a:prstGeom>
          <a:solidFill>
            <a:srgbClr val="990000"/>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 name="6 CuadroTexto"/>
          <p:cNvSpPr txBox="1"/>
          <p:nvPr/>
        </p:nvSpPr>
        <p:spPr>
          <a:xfrm>
            <a:off x="1115616" y="1700808"/>
            <a:ext cx="6984776" cy="646331"/>
          </a:xfrm>
          <a:prstGeom prst="rect">
            <a:avLst/>
          </a:prstGeom>
          <a:noFill/>
        </p:spPr>
        <p:txBody>
          <a:bodyPr wrap="square" rtlCol="0">
            <a:spAutoFit/>
          </a:bodyPr>
          <a:lstStyle/>
          <a:p>
            <a:pPr algn="ctr"/>
            <a:endParaRPr lang="es-MX" dirty="0"/>
          </a:p>
          <a:p>
            <a:pPr algn="ctr"/>
            <a:endParaRPr lang="es-MX" dirty="0"/>
          </a:p>
        </p:txBody>
      </p:sp>
      <p:sp>
        <p:nvSpPr>
          <p:cNvPr id="9" name="8 CuadroTexto"/>
          <p:cNvSpPr txBox="1"/>
          <p:nvPr/>
        </p:nvSpPr>
        <p:spPr>
          <a:xfrm>
            <a:off x="611560" y="2420888"/>
            <a:ext cx="7632848" cy="369332"/>
          </a:xfrm>
          <a:prstGeom prst="rect">
            <a:avLst/>
          </a:prstGeom>
          <a:noFill/>
        </p:spPr>
        <p:txBody>
          <a:bodyPr wrap="square" rtlCol="0">
            <a:spAutoFit/>
          </a:bodyPr>
          <a:lstStyle/>
          <a:p>
            <a:endParaRPr lang="es-MX" dirty="0"/>
          </a:p>
        </p:txBody>
      </p:sp>
      <p:sp>
        <p:nvSpPr>
          <p:cNvPr id="10" name="9 CuadroTexto"/>
          <p:cNvSpPr txBox="1"/>
          <p:nvPr/>
        </p:nvSpPr>
        <p:spPr>
          <a:xfrm>
            <a:off x="214282" y="1000108"/>
            <a:ext cx="8929718" cy="4636625"/>
          </a:xfrm>
          <a:prstGeom prst="rect">
            <a:avLst/>
          </a:prstGeom>
          <a:noFill/>
        </p:spPr>
        <p:txBody>
          <a:bodyPr wrap="square" rtlCol="0">
            <a:spAutoFit/>
          </a:bodyPr>
          <a:lstStyle/>
          <a:p>
            <a:r>
              <a:rPr lang="en-US" sz="1700" b="1" i="1" dirty="0" smtClean="0"/>
              <a:t>Article X. 15</a:t>
            </a:r>
            <a:endParaRPr lang="es-MX" sz="1700" b="1" dirty="0" smtClean="0"/>
          </a:p>
          <a:p>
            <a:r>
              <a:rPr lang="en-US" sz="1700" b="1" dirty="0" smtClean="0"/>
              <a:t>Protection of Technological Measures</a:t>
            </a:r>
            <a:endParaRPr lang="es-MX" sz="1700" dirty="0" smtClean="0"/>
          </a:p>
          <a:p>
            <a:pPr algn="just"/>
            <a:r>
              <a:rPr lang="en-US" sz="1700" dirty="0"/>
              <a:t> </a:t>
            </a:r>
            <a:endParaRPr lang="es-MX" sz="1700" dirty="0"/>
          </a:p>
          <a:p>
            <a:pPr marL="342900" indent="-342900" algn="just">
              <a:buAutoNum type="arabicPeriod"/>
            </a:pPr>
            <a:r>
              <a:rPr lang="en-US" sz="1700" dirty="0" smtClean="0"/>
              <a:t>Each </a:t>
            </a:r>
            <a:r>
              <a:rPr lang="en-US" sz="1700" dirty="0"/>
              <a:t>Party shall provide adequate legal protection against the circumvention of any effective technological measures, which the person concerned, carries out in the knowledge, or with reasonable grounds to know, that he is pursuing that objective</a:t>
            </a:r>
            <a:r>
              <a:rPr lang="en-US" sz="1700" dirty="0" smtClean="0"/>
              <a:t>.</a:t>
            </a:r>
          </a:p>
          <a:p>
            <a:pPr algn="just"/>
            <a:endParaRPr lang="es-MX" sz="1700" dirty="0"/>
          </a:p>
          <a:p>
            <a:pPr algn="just"/>
            <a:r>
              <a:rPr lang="en-US" sz="1700" dirty="0" smtClean="0"/>
              <a:t>2.  Each </a:t>
            </a:r>
            <a:r>
              <a:rPr lang="en-US" sz="1700" dirty="0"/>
              <a:t>Party shall provide adequate legal protection against the manufacture, import, distribution, </a:t>
            </a:r>
            <a:r>
              <a:rPr lang="en-US" sz="1700" dirty="0" smtClean="0"/>
              <a:t>sale</a:t>
            </a:r>
            <a:r>
              <a:rPr lang="en-US" sz="1700" dirty="0"/>
              <a:t>, rental, advertisement for sale or rental, or possession for commercial purposes of devices, products or components or the provision of services which:</a:t>
            </a:r>
            <a:endParaRPr lang="es-MX" sz="1700" dirty="0"/>
          </a:p>
          <a:p>
            <a:pPr algn="just"/>
            <a:r>
              <a:rPr lang="en-US" sz="1700" dirty="0"/>
              <a:t>(a)	are promoted, advertised or marketed for the purpose of circumvention of any effective technological measures;</a:t>
            </a:r>
            <a:endParaRPr lang="es-MX" sz="1700" dirty="0"/>
          </a:p>
          <a:p>
            <a:pPr algn="just"/>
            <a:r>
              <a:rPr lang="en-US" sz="1700" dirty="0"/>
              <a:t>(b)	have only a limited commercially significant purpose or use other than to circumvent any effective technological measures; or</a:t>
            </a:r>
            <a:endParaRPr lang="es-MX" sz="1700" dirty="0"/>
          </a:p>
          <a:p>
            <a:pPr algn="just"/>
            <a:r>
              <a:rPr lang="en-US" sz="1700" dirty="0"/>
              <a:t>(c)	are primarily designed, produced, adapted or performed for the purpose of enabling or facilitation the circumvention of any effective technological measures.</a:t>
            </a:r>
            <a:endParaRPr lang="es-MX" sz="1700" dirty="0"/>
          </a:p>
          <a:p>
            <a:r>
              <a:rPr lang="en-US" sz="1600" dirty="0"/>
              <a:t> </a:t>
            </a:r>
            <a:endParaRPr lang="es-MX" sz="1600" dirty="0"/>
          </a:p>
        </p:txBody>
      </p:sp>
      <p:sp>
        <p:nvSpPr>
          <p:cNvPr id="8" name="Rectángulo 7"/>
          <p:cNvSpPr/>
          <p:nvPr/>
        </p:nvSpPr>
        <p:spPr>
          <a:xfrm>
            <a:off x="251519" y="575268"/>
            <a:ext cx="5644313" cy="369332"/>
          </a:xfrm>
          <a:prstGeom prst="rect">
            <a:avLst/>
          </a:prstGeom>
        </p:spPr>
        <p:txBody>
          <a:bodyPr wrap="square">
            <a:spAutoFit/>
          </a:bodyPr>
          <a:lstStyle/>
          <a:p>
            <a:r>
              <a:rPr lang="en-US" b="1" dirty="0"/>
              <a:t>EU- Mexico Free Trade Agreement</a:t>
            </a:r>
            <a:endParaRPr lang="es-MX" dirty="0"/>
          </a:p>
        </p:txBody>
      </p:sp>
      <p:sp>
        <p:nvSpPr>
          <p:cNvPr id="12"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54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6327775"/>
            <a:ext cx="9144000" cy="571500"/>
          </a:xfrm>
          <a:prstGeom prst="rect">
            <a:avLst/>
          </a:prstGeom>
          <a:solidFill>
            <a:srgbClr val="990000"/>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 name="6 CuadroTexto"/>
          <p:cNvSpPr txBox="1"/>
          <p:nvPr/>
        </p:nvSpPr>
        <p:spPr>
          <a:xfrm>
            <a:off x="1115616" y="1700808"/>
            <a:ext cx="6984776" cy="646331"/>
          </a:xfrm>
          <a:prstGeom prst="rect">
            <a:avLst/>
          </a:prstGeom>
          <a:noFill/>
        </p:spPr>
        <p:txBody>
          <a:bodyPr wrap="square" rtlCol="0">
            <a:spAutoFit/>
          </a:bodyPr>
          <a:lstStyle/>
          <a:p>
            <a:pPr algn="ctr"/>
            <a:endParaRPr lang="es-MX" dirty="0"/>
          </a:p>
          <a:p>
            <a:pPr algn="ctr"/>
            <a:endParaRPr lang="es-MX" dirty="0"/>
          </a:p>
        </p:txBody>
      </p:sp>
      <p:sp>
        <p:nvSpPr>
          <p:cNvPr id="9" name="8 CuadroTexto"/>
          <p:cNvSpPr txBox="1"/>
          <p:nvPr/>
        </p:nvSpPr>
        <p:spPr>
          <a:xfrm>
            <a:off x="611560" y="2420888"/>
            <a:ext cx="7632848" cy="369332"/>
          </a:xfrm>
          <a:prstGeom prst="rect">
            <a:avLst/>
          </a:prstGeom>
          <a:noFill/>
        </p:spPr>
        <p:txBody>
          <a:bodyPr wrap="square" rtlCol="0">
            <a:spAutoFit/>
          </a:bodyPr>
          <a:lstStyle/>
          <a:p>
            <a:endParaRPr lang="es-MX" dirty="0"/>
          </a:p>
        </p:txBody>
      </p:sp>
      <p:sp>
        <p:nvSpPr>
          <p:cNvPr id="10" name="9 CuadroTexto"/>
          <p:cNvSpPr txBox="1"/>
          <p:nvPr/>
        </p:nvSpPr>
        <p:spPr>
          <a:xfrm>
            <a:off x="395536" y="946617"/>
            <a:ext cx="8352928" cy="5193729"/>
          </a:xfrm>
          <a:prstGeom prst="rect">
            <a:avLst/>
          </a:prstGeom>
          <a:noFill/>
        </p:spPr>
        <p:txBody>
          <a:bodyPr wrap="square" rtlCol="0">
            <a:spAutoFit/>
          </a:bodyPr>
          <a:lstStyle/>
          <a:p>
            <a:r>
              <a:rPr lang="en-US" sz="1700" b="1" i="1" dirty="0" smtClean="0"/>
              <a:t>Article X. 15</a:t>
            </a:r>
            <a:endParaRPr lang="es-MX" sz="1700" b="1" dirty="0" smtClean="0"/>
          </a:p>
          <a:p>
            <a:r>
              <a:rPr lang="en-US" sz="1700" b="1" dirty="0" smtClean="0"/>
              <a:t>Protection of Technological Measures</a:t>
            </a:r>
            <a:endParaRPr lang="es-MX" sz="1700" dirty="0" smtClean="0"/>
          </a:p>
          <a:p>
            <a:pPr algn="just"/>
            <a:endParaRPr lang="en-US" sz="1650" dirty="0"/>
          </a:p>
          <a:p>
            <a:pPr marL="342900" indent="-342900" algn="just">
              <a:buAutoNum type="arabicPeriod" startAt="3"/>
            </a:pPr>
            <a:r>
              <a:rPr lang="en-US" sz="1650" dirty="0" smtClean="0"/>
              <a:t>For the purposes of this article, the term 'technological measures' means any technology, device or component that, in the normal course of its operation, is designed to prevent or restrict acts, in respect of works or other subject-matter, which are not </a:t>
            </a:r>
            <a:r>
              <a:rPr lang="en-US" sz="1650" dirty="0" err="1" smtClean="0"/>
              <a:t>authorised</a:t>
            </a:r>
            <a:r>
              <a:rPr lang="en-US" sz="1650" dirty="0" smtClean="0"/>
              <a:t> by the right holder of any copyright or related right as provided for by domestic legislation. Technological measures shall be deemed 'effective' where the use of a protected work or other subject matter is controlled by the right holders through application of an access control or protection process, such as encryption, scrambling or other transformation of the work or other subject-matter or a copy control mechanism, which achieves the objective of protection.</a:t>
            </a:r>
          </a:p>
          <a:p>
            <a:pPr algn="just"/>
            <a:endParaRPr lang="en-US" sz="1650" dirty="0" smtClean="0"/>
          </a:p>
          <a:p>
            <a:pPr marL="342900" indent="-342900" algn="just">
              <a:buFontTx/>
              <a:buAutoNum type="arabicPeriod" startAt="3"/>
            </a:pPr>
            <a:r>
              <a:rPr lang="en-US" sz="1650" dirty="0" smtClean="0"/>
              <a:t>Notwithstanding </a:t>
            </a:r>
            <a:r>
              <a:rPr lang="en-US" sz="1650" dirty="0"/>
              <a:t>the legal protection provided for in paragraph 1, in the absence of voluntary measures taken by the right holders, each Party may take appropriate measures, as necessary, to ensure that the adequate legal protection against the circumvention of effective technological measures provided for in accordance with this Article does not prevent beneficiaries from enjoying exceptions and limitations provided for in accordance with Article </a:t>
            </a:r>
            <a:r>
              <a:rPr lang="en-US" sz="1650" dirty="0" err="1"/>
              <a:t>X.14</a:t>
            </a:r>
            <a:r>
              <a:rPr lang="en-US" sz="1650" dirty="0"/>
              <a:t>.</a:t>
            </a:r>
            <a:endParaRPr lang="es-MX" sz="1650" dirty="0"/>
          </a:p>
          <a:p>
            <a:pPr marL="342900" indent="-342900" algn="just">
              <a:buAutoNum type="arabicPeriod" startAt="3"/>
            </a:pPr>
            <a:endParaRPr lang="es-MX" sz="1700" dirty="0"/>
          </a:p>
        </p:txBody>
      </p:sp>
      <p:sp>
        <p:nvSpPr>
          <p:cNvPr id="8" name="Rectángulo 7"/>
          <p:cNvSpPr/>
          <p:nvPr/>
        </p:nvSpPr>
        <p:spPr>
          <a:xfrm>
            <a:off x="251519" y="389856"/>
            <a:ext cx="5644313" cy="369332"/>
          </a:xfrm>
          <a:prstGeom prst="rect">
            <a:avLst/>
          </a:prstGeom>
        </p:spPr>
        <p:txBody>
          <a:bodyPr wrap="square">
            <a:spAutoFit/>
          </a:bodyPr>
          <a:lstStyle/>
          <a:p>
            <a:r>
              <a:rPr lang="en-US" b="1" dirty="0"/>
              <a:t>EU- Mexico Free Trade Agreement</a:t>
            </a:r>
            <a:endParaRPr lang="es-MX" dirty="0"/>
          </a:p>
        </p:txBody>
      </p:sp>
      <p:sp>
        <p:nvSpPr>
          <p:cNvPr id="12"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09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6646459"/>
            <a:ext cx="9144000" cy="252815"/>
          </a:xfrm>
          <a:prstGeom prst="rect">
            <a:avLst/>
          </a:prstGeom>
          <a:solidFill>
            <a:srgbClr val="990000"/>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 name="6 CuadroTexto"/>
          <p:cNvSpPr txBox="1"/>
          <p:nvPr/>
        </p:nvSpPr>
        <p:spPr>
          <a:xfrm>
            <a:off x="1115616" y="1700808"/>
            <a:ext cx="6984776" cy="646331"/>
          </a:xfrm>
          <a:prstGeom prst="rect">
            <a:avLst/>
          </a:prstGeom>
          <a:noFill/>
        </p:spPr>
        <p:txBody>
          <a:bodyPr wrap="square" rtlCol="0">
            <a:spAutoFit/>
          </a:bodyPr>
          <a:lstStyle/>
          <a:p>
            <a:pPr algn="ctr"/>
            <a:endParaRPr lang="es-MX" dirty="0"/>
          </a:p>
          <a:p>
            <a:pPr algn="ctr"/>
            <a:endParaRPr lang="es-MX" dirty="0"/>
          </a:p>
        </p:txBody>
      </p:sp>
      <p:sp>
        <p:nvSpPr>
          <p:cNvPr id="9" name="8 CuadroTexto"/>
          <p:cNvSpPr txBox="1"/>
          <p:nvPr/>
        </p:nvSpPr>
        <p:spPr>
          <a:xfrm>
            <a:off x="611560" y="2420888"/>
            <a:ext cx="7632848" cy="369332"/>
          </a:xfrm>
          <a:prstGeom prst="rect">
            <a:avLst/>
          </a:prstGeom>
          <a:noFill/>
        </p:spPr>
        <p:txBody>
          <a:bodyPr wrap="square" rtlCol="0">
            <a:spAutoFit/>
          </a:bodyPr>
          <a:lstStyle/>
          <a:p>
            <a:endParaRPr lang="es-MX" dirty="0"/>
          </a:p>
        </p:txBody>
      </p:sp>
      <p:sp>
        <p:nvSpPr>
          <p:cNvPr id="10" name="9 CuadroTexto"/>
          <p:cNvSpPr txBox="1"/>
          <p:nvPr/>
        </p:nvSpPr>
        <p:spPr>
          <a:xfrm>
            <a:off x="395536" y="946617"/>
            <a:ext cx="8352928" cy="5847755"/>
          </a:xfrm>
          <a:prstGeom prst="rect">
            <a:avLst/>
          </a:prstGeom>
          <a:noFill/>
        </p:spPr>
        <p:txBody>
          <a:bodyPr wrap="square" rtlCol="0">
            <a:spAutoFit/>
          </a:bodyPr>
          <a:lstStyle/>
          <a:p>
            <a:r>
              <a:rPr lang="en-US" b="1" dirty="0"/>
              <a:t>Article </a:t>
            </a:r>
            <a:r>
              <a:rPr lang="en-US" b="1" dirty="0" err="1" smtClean="0"/>
              <a:t>X.16</a:t>
            </a:r>
            <a:endParaRPr lang="es-MX" b="1" dirty="0"/>
          </a:p>
          <a:p>
            <a:pPr algn="just"/>
            <a:r>
              <a:rPr lang="en-US" b="1" dirty="0"/>
              <a:t>Obligations Concerning Rights Management Information</a:t>
            </a:r>
            <a:endParaRPr lang="es-MX" b="1" dirty="0"/>
          </a:p>
          <a:p>
            <a:pPr algn="just"/>
            <a:r>
              <a:rPr lang="en-US" sz="1600" b="1" dirty="0"/>
              <a:t> </a:t>
            </a:r>
            <a:endParaRPr lang="es-MX" sz="1600" dirty="0"/>
          </a:p>
          <a:p>
            <a:pPr algn="just"/>
            <a:r>
              <a:rPr lang="en-US" sz="1600" dirty="0"/>
              <a:t>1.	Each Party shall provide adequate legal protection against any person knowingly performing without authority any of the following acts, if such person knows, or has reasonable grounds to know, that by so doing he is inducing, enabling, facilitating or concealing an infringement of any copyright or any related rights:</a:t>
            </a:r>
            <a:endParaRPr lang="es-MX" sz="1600" dirty="0"/>
          </a:p>
          <a:p>
            <a:pPr algn="just"/>
            <a:r>
              <a:rPr lang="en-US" sz="1600" dirty="0"/>
              <a:t>(a)	the removal or alteration of any electronic rights-management information; or</a:t>
            </a:r>
            <a:endParaRPr lang="es-MX" sz="1600" dirty="0"/>
          </a:p>
          <a:p>
            <a:pPr algn="just"/>
            <a:r>
              <a:rPr lang="en-US" sz="1600" dirty="0"/>
              <a:t>(b)	the distribution, importation for distribution, broadcasting, communication or making available to the public of works or other subject-matter protected under this sub-section from which electronic rights– management information has been removed or altered without authorization.</a:t>
            </a:r>
            <a:endParaRPr lang="es-MX" sz="1600" dirty="0"/>
          </a:p>
          <a:p>
            <a:pPr marL="342900" indent="-342900" algn="just">
              <a:buAutoNum type="arabicPeriod" startAt="3"/>
            </a:pPr>
            <a:endParaRPr lang="es-MX" sz="1600" dirty="0" smtClean="0"/>
          </a:p>
          <a:p>
            <a:pPr algn="just"/>
            <a:r>
              <a:rPr lang="en-US" sz="1600" dirty="0"/>
              <a:t>2.	For the purposes of this Sub-Section, the expression "rights-management information" means any information provided by right holders which identifies the work or other subject-matter referred to in this Chapter, the author or any other right holder, or information about the terms and conditions of use of the work or other subject-matter, or any numbers or codes that represent such information.</a:t>
            </a:r>
            <a:endParaRPr lang="es-MX" sz="1600" dirty="0"/>
          </a:p>
          <a:p>
            <a:pPr algn="just"/>
            <a:r>
              <a:rPr lang="en-US" sz="1600" dirty="0"/>
              <a:t> </a:t>
            </a:r>
            <a:endParaRPr lang="es-MX" sz="1600" dirty="0"/>
          </a:p>
          <a:p>
            <a:pPr algn="just"/>
            <a:r>
              <a:rPr lang="en-US" sz="1600" dirty="0"/>
              <a:t>3.	Paragraph 2 shall apply when any of these items of information is associated with a copy of, or appears in connection with the communication to the public of, a work or other subject-matter referred to in this Chapter.</a:t>
            </a:r>
            <a:endParaRPr lang="es-MX" sz="1600" dirty="0"/>
          </a:p>
          <a:p>
            <a:pPr marL="342900" indent="-342900" algn="just">
              <a:buAutoNum type="arabicPeriod" startAt="3"/>
            </a:pPr>
            <a:endParaRPr lang="es-MX" sz="1700" dirty="0"/>
          </a:p>
        </p:txBody>
      </p:sp>
      <p:sp>
        <p:nvSpPr>
          <p:cNvPr id="8" name="Rectángulo 7"/>
          <p:cNvSpPr/>
          <p:nvPr/>
        </p:nvSpPr>
        <p:spPr>
          <a:xfrm>
            <a:off x="251519" y="389856"/>
            <a:ext cx="5644313" cy="369332"/>
          </a:xfrm>
          <a:prstGeom prst="rect">
            <a:avLst/>
          </a:prstGeom>
        </p:spPr>
        <p:txBody>
          <a:bodyPr wrap="square">
            <a:spAutoFit/>
          </a:bodyPr>
          <a:lstStyle/>
          <a:p>
            <a:r>
              <a:rPr lang="en-US" b="1" dirty="0"/>
              <a:t>EU- Mexico Free Trade Agreement</a:t>
            </a:r>
            <a:endParaRPr lang="es-MX" dirty="0"/>
          </a:p>
        </p:txBody>
      </p:sp>
      <p:sp>
        <p:nvSpPr>
          <p:cNvPr id="12" name="Rectángulo 3">
            <a:extLst>
              <a:ext uri="{FF2B5EF4-FFF2-40B4-BE49-F238E27FC236}">
                <a16:creationId xmlns="" xmlns:a16="http://schemas.microsoft.com/office/drawing/2014/main" id="{D385714C-6487-41F4-99AD-052B5C40F5ED}"/>
              </a:ext>
            </a:extLst>
          </p:cNvPr>
          <p:cNvSpPr/>
          <p:nvPr/>
        </p:nvSpPr>
        <p:spPr>
          <a:xfrm>
            <a:off x="0" y="6572272"/>
            <a:ext cx="9144000" cy="285728"/>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334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6646459"/>
            <a:ext cx="9144000" cy="252815"/>
          </a:xfrm>
          <a:prstGeom prst="rect">
            <a:avLst/>
          </a:prstGeom>
          <a:solidFill>
            <a:srgbClr val="990000"/>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 name="6 CuadroTexto"/>
          <p:cNvSpPr txBox="1"/>
          <p:nvPr/>
        </p:nvSpPr>
        <p:spPr>
          <a:xfrm>
            <a:off x="1115616" y="1700808"/>
            <a:ext cx="6984776" cy="646331"/>
          </a:xfrm>
          <a:prstGeom prst="rect">
            <a:avLst/>
          </a:prstGeom>
          <a:noFill/>
        </p:spPr>
        <p:txBody>
          <a:bodyPr wrap="square" rtlCol="0">
            <a:spAutoFit/>
          </a:bodyPr>
          <a:lstStyle/>
          <a:p>
            <a:pPr algn="ctr"/>
            <a:endParaRPr lang="es-MX" dirty="0"/>
          </a:p>
          <a:p>
            <a:pPr algn="ctr"/>
            <a:endParaRPr lang="es-MX" dirty="0"/>
          </a:p>
        </p:txBody>
      </p:sp>
      <p:sp>
        <p:nvSpPr>
          <p:cNvPr id="9" name="8 CuadroTexto"/>
          <p:cNvSpPr txBox="1"/>
          <p:nvPr/>
        </p:nvSpPr>
        <p:spPr>
          <a:xfrm>
            <a:off x="611560" y="2420888"/>
            <a:ext cx="7632848" cy="369332"/>
          </a:xfrm>
          <a:prstGeom prst="rect">
            <a:avLst/>
          </a:prstGeom>
          <a:noFill/>
        </p:spPr>
        <p:txBody>
          <a:bodyPr wrap="square" rtlCol="0">
            <a:spAutoFit/>
          </a:bodyPr>
          <a:lstStyle/>
          <a:p>
            <a:endParaRPr lang="es-MX" dirty="0"/>
          </a:p>
        </p:txBody>
      </p:sp>
      <p:sp>
        <p:nvSpPr>
          <p:cNvPr id="10" name="9 CuadroTexto"/>
          <p:cNvSpPr txBox="1"/>
          <p:nvPr/>
        </p:nvSpPr>
        <p:spPr>
          <a:xfrm>
            <a:off x="395536" y="946617"/>
            <a:ext cx="8352928" cy="5047536"/>
          </a:xfrm>
          <a:prstGeom prst="rect">
            <a:avLst/>
          </a:prstGeom>
          <a:noFill/>
        </p:spPr>
        <p:txBody>
          <a:bodyPr wrap="square" rtlCol="0">
            <a:spAutoFit/>
          </a:bodyPr>
          <a:lstStyle/>
          <a:p>
            <a:r>
              <a:rPr lang="fr-FR" b="1" i="1" dirty="0"/>
              <a:t>Article </a:t>
            </a:r>
            <a:r>
              <a:rPr lang="fr-FR" b="1" i="1" dirty="0" err="1"/>
              <a:t>X.66</a:t>
            </a:r>
            <a:endParaRPr lang="es-MX" b="1" i="1" dirty="0"/>
          </a:p>
          <a:p>
            <a:r>
              <a:rPr lang="en-US" b="1" i="1" dirty="0"/>
              <a:t>Border enforcement measures related to intellectual property rights </a:t>
            </a:r>
            <a:endParaRPr lang="es-MX" dirty="0"/>
          </a:p>
          <a:p>
            <a:pPr marL="342900" indent="-342900" algn="just">
              <a:buAutoNum type="arabicPeriod"/>
            </a:pPr>
            <a:r>
              <a:rPr lang="en-US" dirty="0" smtClean="0"/>
              <a:t>Each </a:t>
            </a:r>
            <a:r>
              <a:rPr lang="en-US" dirty="0"/>
              <a:t>party shall have in place procedures allowing for the destruction of goods infringing intellectual property rights, in accordance with TRIPS articles 46 and 59</a:t>
            </a:r>
            <a:r>
              <a:rPr lang="en-US" dirty="0" smtClean="0"/>
              <a:t>.</a:t>
            </a:r>
          </a:p>
          <a:p>
            <a:pPr marL="342900" indent="-342900" algn="just">
              <a:buAutoNum type="arabicPeriod"/>
            </a:pPr>
            <a:endParaRPr lang="es-MX" dirty="0"/>
          </a:p>
          <a:p>
            <a:pPr algn="just"/>
            <a:r>
              <a:rPr lang="en-US" dirty="0"/>
              <a:t>2. With respect to goods under customs control, the customs authorities of each Party shall be active, in accordance with the domestic law and regulations and in coordination with other relevant authorities, in targeting and identifying shipments containing goods suspected of counterfeit trademark or pirated copyright goods or other infringements of intellectual property rights. At least with regard to import goods, these activities are carried out on the basis of risk analysis.</a:t>
            </a:r>
            <a:endParaRPr lang="es-MX" dirty="0"/>
          </a:p>
          <a:p>
            <a:pPr algn="just"/>
            <a:endParaRPr lang="es-MX" sz="1700" dirty="0"/>
          </a:p>
          <a:p>
            <a:pPr algn="just"/>
            <a:r>
              <a:rPr lang="en-US" dirty="0"/>
              <a:t>3. Each party shall adopt and maintain a centrally managed electronic data-base relating at least to trademarks and industrial designs, which will serve as a relevant </a:t>
            </a:r>
            <a:r>
              <a:rPr lang="en-US" dirty="0" smtClean="0"/>
              <a:t>told from </a:t>
            </a:r>
            <a:r>
              <a:rPr lang="en-US" dirty="0"/>
              <a:t>cooperation with right holders, free of charge, and for allowing the provision of information from risk analysis. Each party shall endeavor to extend the electronic database for risk analysis to other intellectual property rights.</a:t>
            </a:r>
            <a:endParaRPr lang="es-MX" dirty="0"/>
          </a:p>
          <a:p>
            <a:pPr marL="342900" indent="-342900" algn="just">
              <a:buAutoNum type="arabicPeriod" startAt="3"/>
            </a:pPr>
            <a:endParaRPr lang="es-MX" sz="1700" dirty="0"/>
          </a:p>
        </p:txBody>
      </p:sp>
      <p:sp>
        <p:nvSpPr>
          <p:cNvPr id="8" name="Rectángulo 7"/>
          <p:cNvSpPr/>
          <p:nvPr/>
        </p:nvSpPr>
        <p:spPr>
          <a:xfrm>
            <a:off x="251519" y="389856"/>
            <a:ext cx="5644313" cy="369332"/>
          </a:xfrm>
          <a:prstGeom prst="rect">
            <a:avLst/>
          </a:prstGeom>
        </p:spPr>
        <p:txBody>
          <a:bodyPr wrap="square">
            <a:spAutoFit/>
          </a:bodyPr>
          <a:lstStyle/>
          <a:p>
            <a:r>
              <a:rPr lang="en-US" b="1" dirty="0"/>
              <a:t>EU- Mexico Free Trade Agreement</a:t>
            </a:r>
            <a:endParaRPr lang="es-MX" dirty="0"/>
          </a:p>
        </p:txBody>
      </p:sp>
      <p:sp>
        <p:nvSpPr>
          <p:cNvPr id="12"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39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6646459"/>
            <a:ext cx="9144000" cy="252815"/>
          </a:xfrm>
          <a:prstGeom prst="rect">
            <a:avLst/>
          </a:prstGeom>
          <a:solidFill>
            <a:srgbClr val="990000"/>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 name="6 CuadroTexto"/>
          <p:cNvSpPr txBox="1"/>
          <p:nvPr/>
        </p:nvSpPr>
        <p:spPr>
          <a:xfrm>
            <a:off x="1115616" y="1700808"/>
            <a:ext cx="6984776" cy="646331"/>
          </a:xfrm>
          <a:prstGeom prst="rect">
            <a:avLst/>
          </a:prstGeom>
          <a:noFill/>
        </p:spPr>
        <p:txBody>
          <a:bodyPr wrap="square" rtlCol="0">
            <a:spAutoFit/>
          </a:bodyPr>
          <a:lstStyle/>
          <a:p>
            <a:pPr algn="ctr"/>
            <a:endParaRPr lang="es-MX" dirty="0"/>
          </a:p>
          <a:p>
            <a:pPr algn="ctr"/>
            <a:endParaRPr lang="es-MX" dirty="0"/>
          </a:p>
        </p:txBody>
      </p:sp>
      <p:sp>
        <p:nvSpPr>
          <p:cNvPr id="9" name="8 CuadroTexto"/>
          <p:cNvSpPr txBox="1"/>
          <p:nvPr/>
        </p:nvSpPr>
        <p:spPr>
          <a:xfrm>
            <a:off x="530077" y="2245494"/>
            <a:ext cx="7632848" cy="369332"/>
          </a:xfrm>
          <a:prstGeom prst="rect">
            <a:avLst/>
          </a:prstGeom>
          <a:noFill/>
        </p:spPr>
        <p:txBody>
          <a:bodyPr wrap="square" rtlCol="0">
            <a:spAutoFit/>
          </a:bodyPr>
          <a:lstStyle/>
          <a:p>
            <a:endParaRPr lang="es-MX" dirty="0"/>
          </a:p>
        </p:txBody>
      </p:sp>
      <p:sp>
        <p:nvSpPr>
          <p:cNvPr id="10" name="9 CuadroTexto"/>
          <p:cNvSpPr txBox="1"/>
          <p:nvPr/>
        </p:nvSpPr>
        <p:spPr>
          <a:xfrm>
            <a:off x="395536" y="946617"/>
            <a:ext cx="8352928" cy="5601533"/>
          </a:xfrm>
          <a:prstGeom prst="rect">
            <a:avLst/>
          </a:prstGeom>
          <a:noFill/>
        </p:spPr>
        <p:txBody>
          <a:bodyPr wrap="square" rtlCol="0">
            <a:spAutoFit/>
          </a:bodyPr>
          <a:lstStyle/>
          <a:p>
            <a:r>
              <a:rPr lang="fr-FR" b="1" i="1" dirty="0"/>
              <a:t>Article </a:t>
            </a:r>
            <a:r>
              <a:rPr lang="fr-FR" b="1" i="1" dirty="0" err="1"/>
              <a:t>X.66</a:t>
            </a:r>
            <a:endParaRPr lang="es-MX" b="1" i="1" dirty="0"/>
          </a:p>
          <a:p>
            <a:r>
              <a:rPr lang="en-US" b="1" i="1" dirty="0"/>
              <a:t>Border enforcement measures related to intellectual property rights </a:t>
            </a:r>
            <a:endParaRPr lang="es-MX" dirty="0"/>
          </a:p>
          <a:p>
            <a:pPr algn="just"/>
            <a:r>
              <a:rPr lang="en-US" sz="1700" dirty="0"/>
              <a:t> </a:t>
            </a:r>
            <a:endParaRPr lang="es-MX" sz="1700" dirty="0"/>
          </a:p>
          <a:p>
            <a:pPr algn="just"/>
            <a:r>
              <a:rPr lang="en-US" sz="1700" dirty="0"/>
              <a:t>4. Each party shall permit the right-holder to have information automatically included in the electronic database provided that it complies with the relevant requirements in accordance with its domestic laws regulations. The validation of the information provide by a right-holder will be automatic or done within a reasonable period of time by the competent authorities of each Party.</a:t>
            </a:r>
            <a:endParaRPr lang="es-MX" sz="1700" dirty="0"/>
          </a:p>
          <a:p>
            <a:pPr algn="just"/>
            <a:r>
              <a:rPr lang="en-US" sz="1700" dirty="0"/>
              <a:t> </a:t>
            </a:r>
            <a:endParaRPr lang="es-MX" sz="1700" dirty="0"/>
          </a:p>
          <a:p>
            <a:pPr algn="just"/>
            <a:r>
              <a:rPr lang="en-US" sz="1700" dirty="0"/>
              <a:t>5. Parties recognize the benefits of maintaining and improving an electronic data base, since parties share the view that its purpose includes, inter alia, to contribute to the detection of infringements in intellectual property rights and to provide elements to initiate the procedure of the suspension or detention of goods under customs control</a:t>
            </a:r>
            <a:r>
              <a:rPr lang="en-US" sz="1700" dirty="0" smtClean="0"/>
              <a:t>.</a:t>
            </a:r>
          </a:p>
          <a:p>
            <a:pPr algn="just"/>
            <a:endParaRPr lang="es-MX" sz="1700" dirty="0"/>
          </a:p>
          <a:p>
            <a:pPr algn="just"/>
            <a:r>
              <a:rPr lang="en-US" sz="1700" dirty="0"/>
              <a:t>6. The parties shall provide that its customs authorities may cat upon their own initiative to suspend the release of or detain suspect goods, or to inform the right-holder or the relevant authorities in order that they assess the need to initiate a procedure leading to the suspension or detention of those goods. </a:t>
            </a:r>
            <a:endParaRPr lang="en-US" sz="1700" dirty="0" smtClean="0"/>
          </a:p>
          <a:p>
            <a:pPr algn="just"/>
            <a:endParaRPr lang="es-MX" sz="1600" dirty="0"/>
          </a:p>
          <a:p>
            <a:pPr marL="342900" indent="-342900" algn="just">
              <a:buAutoNum type="arabicPeriod" startAt="3"/>
            </a:pPr>
            <a:endParaRPr lang="es-MX" sz="1700" dirty="0"/>
          </a:p>
        </p:txBody>
      </p:sp>
      <p:sp>
        <p:nvSpPr>
          <p:cNvPr id="8" name="Rectángulo 7"/>
          <p:cNvSpPr/>
          <p:nvPr/>
        </p:nvSpPr>
        <p:spPr>
          <a:xfrm>
            <a:off x="251519" y="389856"/>
            <a:ext cx="5644313" cy="369332"/>
          </a:xfrm>
          <a:prstGeom prst="rect">
            <a:avLst/>
          </a:prstGeom>
        </p:spPr>
        <p:txBody>
          <a:bodyPr wrap="square">
            <a:spAutoFit/>
          </a:bodyPr>
          <a:lstStyle/>
          <a:p>
            <a:r>
              <a:rPr lang="en-US" b="1" dirty="0"/>
              <a:t>EU- Mexico Free Trade Agreement</a:t>
            </a:r>
            <a:endParaRPr lang="es-MX" dirty="0"/>
          </a:p>
        </p:txBody>
      </p:sp>
      <p:sp>
        <p:nvSpPr>
          <p:cNvPr id="12"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26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6646459"/>
            <a:ext cx="9144000" cy="252815"/>
          </a:xfrm>
          <a:prstGeom prst="rect">
            <a:avLst/>
          </a:prstGeom>
          <a:solidFill>
            <a:srgbClr val="990000"/>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 name="6 CuadroTexto"/>
          <p:cNvSpPr txBox="1"/>
          <p:nvPr/>
        </p:nvSpPr>
        <p:spPr>
          <a:xfrm>
            <a:off x="1115616" y="1700808"/>
            <a:ext cx="6984776" cy="646331"/>
          </a:xfrm>
          <a:prstGeom prst="rect">
            <a:avLst/>
          </a:prstGeom>
          <a:noFill/>
        </p:spPr>
        <p:txBody>
          <a:bodyPr wrap="square" rtlCol="0">
            <a:spAutoFit/>
          </a:bodyPr>
          <a:lstStyle/>
          <a:p>
            <a:pPr algn="ctr"/>
            <a:endParaRPr lang="es-MX" dirty="0"/>
          </a:p>
          <a:p>
            <a:pPr algn="ctr"/>
            <a:endParaRPr lang="es-MX" dirty="0"/>
          </a:p>
        </p:txBody>
      </p:sp>
      <p:sp>
        <p:nvSpPr>
          <p:cNvPr id="9" name="8 CuadroTexto"/>
          <p:cNvSpPr txBox="1"/>
          <p:nvPr/>
        </p:nvSpPr>
        <p:spPr>
          <a:xfrm>
            <a:off x="530077" y="2245494"/>
            <a:ext cx="7632848" cy="369332"/>
          </a:xfrm>
          <a:prstGeom prst="rect">
            <a:avLst/>
          </a:prstGeom>
          <a:noFill/>
        </p:spPr>
        <p:txBody>
          <a:bodyPr wrap="square" rtlCol="0">
            <a:spAutoFit/>
          </a:bodyPr>
          <a:lstStyle/>
          <a:p>
            <a:endParaRPr lang="es-MX" dirty="0"/>
          </a:p>
        </p:txBody>
      </p:sp>
      <p:sp>
        <p:nvSpPr>
          <p:cNvPr id="10" name="9 CuadroTexto"/>
          <p:cNvSpPr txBox="1"/>
          <p:nvPr/>
        </p:nvSpPr>
        <p:spPr>
          <a:xfrm>
            <a:off x="395536" y="946617"/>
            <a:ext cx="8534182" cy="4555093"/>
          </a:xfrm>
          <a:prstGeom prst="rect">
            <a:avLst/>
          </a:prstGeom>
          <a:noFill/>
        </p:spPr>
        <p:txBody>
          <a:bodyPr wrap="square" rtlCol="0">
            <a:spAutoFit/>
          </a:bodyPr>
          <a:lstStyle/>
          <a:p>
            <a:r>
              <a:rPr lang="fr-FR" b="1" i="1" dirty="0"/>
              <a:t>Article </a:t>
            </a:r>
            <a:r>
              <a:rPr lang="fr-FR" b="1" i="1" dirty="0" err="1"/>
              <a:t>X.66</a:t>
            </a:r>
            <a:endParaRPr lang="es-MX" b="1" i="1" dirty="0"/>
          </a:p>
          <a:p>
            <a:r>
              <a:rPr lang="en-US" b="1" i="1" dirty="0"/>
              <a:t>Border enforcement measures related to intellectual property rights </a:t>
            </a:r>
            <a:endParaRPr lang="es-MX" dirty="0"/>
          </a:p>
          <a:p>
            <a:pPr algn="just"/>
            <a:r>
              <a:rPr lang="en-US" sz="1600" dirty="0"/>
              <a:t> </a:t>
            </a:r>
            <a:endParaRPr lang="en-US" sz="1700" dirty="0" smtClean="0"/>
          </a:p>
          <a:p>
            <a:pPr algn="just"/>
            <a:r>
              <a:rPr lang="en-US" sz="1700" dirty="0"/>
              <a:t>7. Each Party may have in place procedures allowing for the swift destruction of counterfeit trademark and pirated goods sent through postal or express couriers´ consignments.</a:t>
            </a:r>
            <a:endParaRPr lang="es-MX" sz="1700" dirty="0"/>
          </a:p>
          <a:p>
            <a:pPr algn="just"/>
            <a:endParaRPr lang="es-MX" sz="1700" dirty="0"/>
          </a:p>
          <a:p>
            <a:pPr algn="just"/>
            <a:r>
              <a:rPr lang="en-US" sz="1700" dirty="0"/>
              <a:t>8. The customs authorities of each Party shall maintain a regular dialogue and promote cooperation with the stakeholders and with other authorities involved in the enforcement of the intellectual property rights referred in this Article. </a:t>
            </a:r>
            <a:endParaRPr lang="en-US" sz="1700" dirty="0" smtClean="0"/>
          </a:p>
          <a:p>
            <a:pPr algn="just"/>
            <a:endParaRPr lang="es-MX" sz="1700" dirty="0"/>
          </a:p>
          <a:p>
            <a:pPr algn="just"/>
            <a:r>
              <a:rPr lang="en-US" sz="1700" dirty="0"/>
              <a:t>9. The parties agree to cooperate with respect to international trade in suspect goods and, in particular, to share information on such trade, in accordance with domestic law and regulations. </a:t>
            </a:r>
            <a:endParaRPr lang="en-US" sz="1700" dirty="0" smtClean="0"/>
          </a:p>
          <a:p>
            <a:pPr algn="just"/>
            <a:endParaRPr lang="es-MX" sz="1700" dirty="0"/>
          </a:p>
          <a:p>
            <a:pPr algn="just"/>
            <a:r>
              <a:rPr lang="en-US" sz="1700" dirty="0"/>
              <a:t>10. The parties shall have a regular exchange on the proper implementation and administrative of this Article. </a:t>
            </a:r>
            <a:endParaRPr lang="es-MX" sz="1700" dirty="0"/>
          </a:p>
          <a:p>
            <a:pPr marL="342900" indent="-342900" algn="just">
              <a:buAutoNum type="arabicPeriod" startAt="3"/>
            </a:pPr>
            <a:endParaRPr lang="es-MX" sz="1700" dirty="0"/>
          </a:p>
        </p:txBody>
      </p:sp>
      <p:sp>
        <p:nvSpPr>
          <p:cNvPr id="8" name="Rectángulo 7"/>
          <p:cNvSpPr/>
          <p:nvPr/>
        </p:nvSpPr>
        <p:spPr>
          <a:xfrm>
            <a:off x="251519" y="389856"/>
            <a:ext cx="5644313" cy="369332"/>
          </a:xfrm>
          <a:prstGeom prst="rect">
            <a:avLst/>
          </a:prstGeom>
        </p:spPr>
        <p:txBody>
          <a:bodyPr wrap="square">
            <a:spAutoFit/>
          </a:bodyPr>
          <a:lstStyle/>
          <a:p>
            <a:r>
              <a:rPr lang="en-US" b="1" dirty="0"/>
              <a:t>EU- Mexico Free Trade Agreement</a:t>
            </a:r>
            <a:endParaRPr lang="es-MX" dirty="0"/>
          </a:p>
        </p:txBody>
      </p:sp>
      <p:sp>
        <p:nvSpPr>
          <p:cNvPr id="12"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17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857232"/>
            <a:ext cx="8929718" cy="5643602"/>
          </a:xfrm>
        </p:spPr>
        <p:txBody>
          <a:bodyPr>
            <a:normAutofit fontScale="47500" lnSpcReduction="20000"/>
          </a:bodyPr>
          <a:lstStyle/>
          <a:p>
            <a:pPr>
              <a:buNone/>
            </a:pPr>
            <a:r>
              <a:rPr lang="en-US" sz="4200" b="1" i="1" dirty="0"/>
              <a:t>Article X.9</a:t>
            </a:r>
            <a:endParaRPr lang="es-MX" sz="4200" b="1" dirty="0"/>
          </a:p>
          <a:p>
            <a:pPr>
              <a:buNone/>
            </a:pPr>
            <a:r>
              <a:rPr lang="en-US" sz="4200" b="1" dirty="0"/>
              <a:t>Broadcasting </a:t>
            </a:r>
            <a:r>
              <a:rPr lang="en-US" sz="4200" b="1" dirty="0" smtClean="0"/>
              <a:t>Organization</a:t>
            </a:r>
          </a:p>
          <a:p>
            <a:pPr>
              <a:buNone/>
            </a:pPr>
            <a:endParaRPr lang="es-MX" sz="3800" dirty="0"/>
          </a:p>
          <a:p>
            <a:pPr algn="just">
              <a:buNone/>
            </a:pPr>
            <a:r>
              <a:rPr lang="en-US" sz="3800" dirty="0" smtClean="0"/>
              <a:t>	Each </a:t>
            </a:r>
            <a:r>
              <a:rPr lang="en-US" sz="3800" dirty="0"/>
              <a:t>Party shall provide broadcasting </a:t>
            </a:r>
            <a:r>
              <a:rPr lang="en-US" sz="3800" dirty="0" smtClean="0"/>
              <a:t>organizations </a:t>
            </a:r>
            <a:r>
              <a:rPr lang="en-US" sz="3800" dirty="0"/>
              <a:t>with the exclusive right to </a:t>
            </a:r>
            <a:r>
              <a:rPr lang="en-US" sz="3800" dirty="0" smtClean="0"/>
              <a:t>authorize </a:t>
            </a:r>
            <a:r>
              <a:rPr lang="en-US" sz="3800" dirty="0"/>
              <a:t>or prohibit:</a:t>
            </a:r>
            <a:endParaRPr lang="es-MX" sz="3800" dirty="0"/>
          </a:p>
          <a:p>
            <a:pPr algn="just">
              <a:buNone/>
            </a:pPr>
            <a:r>
              <a:rPr lang="en-US" sz="3800" dirty="0"/>
              <a:t>(a)	the fixation of their broadcasts, whether these broadcasts are transmitted by wire or over the air, including by cable or satellite;</a:t>
            </a:r>
            <a:endParaRPr lang="es-MX" sz="3800" dirty="0"/>
          </a:p>
          <a:p>
            <a:pPr algn="just">
              <a:buNone/>
            </a:pPr>
            <a:r>
              <a:rPr lang="en-US" sz="3800" dirty="0"/>
              <a:t>(b)	the direct or indirect, temporary or permanent reproduction by any means and in any form, in whole or in part, of fixations of their broadcasts, whether those broadcasts are transmitted by wire or over the air, including by cable or satellite;</a:t>
            </a:r>
            <a:endParaRPr lang="es-MX" sz="3800" dirty="0"/>
          </a:p>
          <a:p>
            <a:pPr algn="just">
              <a:buNone/>
            </a:pPr>
            <a:r>
              <a:rPr lang="en-US" sz="3800" dirty="0"/>
              <a:t>(c)	the making available to the public, by wire or wireless means, of fixations of their broadcasts in such a way that members of the public may access them from a place and at a time individually chosen by them;</a:t>
            </a:r>
            <a:endParaRPr lang="es-MX" sz="3800" dirty="0"/>
          </a:p>
          <a:p>
            <a:pPr algn="just">
              <a:buNone/>
            </a:pPr>
            <a:r>
              <a:rPr lang="en-US" sz="3800" dirty="0"/>
              <a:t>(d)	the distribution to the public, by sale or otherwise, of fixations including copies thereof, of their broadcasts, whether these broadcasts are transmitted by wire or over the air, including by cable or satellite; and </a:t>
            </a:r>
            <a:endParaRPr lang="es-MX" sz="3800" dirty="0"/>
          </a:p>
          <a:p>
            <a:pPr algn="just">
              <a:buNone/>
            </a:pPr>
            <a:r>
              <a:rPr lang="en-US" sz="3800" dirty="0"/>
              <a:t>(e)	the rebroadcasting of their broadcasts by wireless means, as well as the communication to the public of their broadcasts if such communication is made in places accessible to the public against payment of an entrance fee.</a:t>
            </a:r>
            <a:endParaRPr lang="es-MX" sz="3800" dirty="0"/>
          </a:p>
          <a:p>
            <a:pPr algn="just">
              <a:buNone/>
            </a:pPr>
            <a:r>
              <a:rPr lang="en-US" sz="3800" dirty="0" smtClean="0"/>
              <a:t>	For </a:t>
            </a:r>
            <a:r>
              <a:rPr lang="en-US" sz="3800" dirty="0"/>
              <a:t>Mexico this provision is without prejudice to the compliance with obligations under </a:t>
            </a:r>
            <a:r>
              <a:rPr lang="en-US" sz="3800" dirty="0" smtClean="0"/>
              <a:t>its Telecommunication </a:t>
            </a:r>
            <a:r>
              <a:rPr lang="en-US" sz="3800" dirty="0"/>
              <a:t>and Broadcasting Law. </a:t>
            </a:r>
            <a:endParaRPr lang="es-MX" sz="3800" dirty="0"/>
          </a:p>
          <a:p>
            <a:endParaRPr lang="es-MX" dirty="0"/>
          </a:p>
        </p:txBody>
      </p:sp>
      <p:pic>
        <p:nvPicPr>
          <p:cNvPr id="4" name="Imagen 5">
            <a:extLst>
              <a:ext uri="{FF2B5EF4-FFF2-40B4-BE49-F238E27FC236}">
                <a16:creationId xmlns="" xmlns:a16="http://schemas.microsoft.com/office/drawing/2014/main" id="{9411EBC9-A32D-448A-BFE1-F9967ED9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288" r="59744" b="25969"/>
          <a:stretch>
            <a:fillRect/>
          </a:stretch>
        </p:blipFill>
        <p:spPr bwMode="auto">
          <a:xfrm>
            <a:off x="8220801" y="0"/>
            <a:ext cx="923199" cy="85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3">
            <a:extLst>
              <a:ext uri="{FF2B5EF4-FFF2-40B4-BE49-F238E27FC236}">
                <a16:creationId xmlns="" xmlns:a16="http://schemas.microsoft.com/office/drawing/2014/main" id="{D385714C-6487-41F4-99AD-052B5C40F5ED}"/>
              </a:ext>
            </a:extLst>
          </p:cNvPr>
          <p:cNvSpPr/>
          <p:nvPr/>
        </p:nvSpPr>
        <p:spPr>
          <a:xfrm>
            <a:off x="0" y="6286501"/>
            <a:ext cx="9144000" cy="571499"/>
          </a:xfrm>
          <a:prstGeom prst="rect">
            <a:avLst/>
          </a:prstGeom>
          <a:solidFill>
            <a:srgbClr val="C8273F"/>
          </a:solidFill>
          <a:ln>
            <a:solidFill>
              <a:srgbClr val="C82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6" name="Rectángulo 7"/>
          <p:cNvSpPr/>
          <p:nvPr/>
        </p:nvSpPr>
        <p:spPr>
          <a:xfrm>
            <a:off x="251519" y="389856"/>
            <a:ext cx="5644313" cy="369332"/>
          </a:xfrm>
          <a:prstGeom prst="rect">
            <a:avLst/>
          </a:prstGeom>
        </p:spPr>
        <p:txBody>
          <a:bodyPr wrap="square">
            <a:spAutoFit/>
          </a:bodyPr>
          <a:lstStyle/>
          <a:p>
            <a:r>
              <a:rPr lang="en-US" b="1" dirty="0"/>
              <a:t>EU- Mexico Free Trade Agreement</a:t>
            </a: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683</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Tema de Office</vt:lpstr>
      <vt:lpstr>PowerPoint Presentation</vt:lpstr>
      <vt:lpstr>Tratado de Libre Comercio entre México y la Unión Europea (TLCUEM)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MX-Hector-Lopez-Baza</dc:creator>
  <cp:lastModifiedBy>ESCALONA  OBREGON Maria</cp:lastModifiedBy>
  <cp:revision>37</cp:revision>
  <dcterms:created xsi:type="dcterms:W3CDTF">2018-11-12T19:44:56Z</dcterms:created>
  <dcterms:modified xsi:type="dcterms:W3CDTF">2018-11-28T16:40:27Z</dcterms:modified>
</cp:coreProperties>
</file>