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6" r:id="rId3"/>
    <p:sldId id="257" r:id="rId4"/>
    <p:sldId id="260" r:id="rId5"/>
    <p:sldId id="261" r:id="rId6"/>
    <p:sldId id="262" r:id="rId7"/>
    <p:sldId id="287" r:id="rId8"/>
    <p:sldId id="288" r:id="rId9"/>
    <p:sldId id="289" r:id="rId10"/>
    <p:sldId id="290" r:id="rId11"/>
    <p:sldId id="266" r:id="rId12"/>
    <p:sldId id="291" r:id="rId13"/>
    <p:sldId id="272" r:id="rId14"/>
    <p:sldId id="327" r:id="rId15"/>
    <p:sldId id="258" r:id="rId1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B8CA2-7D7F-44A4-A0BE-339ED376CCFF}" type="datetimeFigureOut">
              <a:rPr lang="es-MX" smtClean="0"/>
              <a:pPr/>
              <a:t>27/11/2018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A5921-FEFE-4406-BCFF-069C74DB5699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42012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E7EDC-3F59-49BC-A30C-3689DBEA59F4}" type="datetimeFigureOut">
              <a:rPr lang="es-MX" smtClean="0"/>
              <a:pPr/>
              <a:t>27/11/2018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98DF8-D492-4F28-994B-FFB614FCD030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859187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1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3464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11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542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26340A-D3FA-45BE-AD03-618F76DF8228}" type="slidenum">
              <a:rPr lang="es-ES" altLang="es-MX"/>
              <a:pPr/>
              <a:t>12</a:t>
            </a:fld>
            <a:endParaRPr lang="es-ES" altLang="es-MX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704068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13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542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14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731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3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54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4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54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5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542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98DF8-D492-4F28-994B-FFB614FCD030}" type="slidenum">
              <a:rPr lang="es-MX" smtClean="0"/>
              <a:pPr/>
              <a:t>6</a:t>
            </a:fld>
            <a:endParaRPr lang="es-MX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54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9A44D-3FA8-4996-B3EE-D2A15A04367B}" type="slidenum">
              <a:rPr lang="es-ES" altLang="es-MX"/>
              <a:pPr/>
              <a:t>7</a:t>
            </a:fld>
            <a:endParaRPr lang="es-ES" altLang="es-MX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53059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9A44D-3FA8-4996-B3EE-D2A15A04367B}" type="slidenum">
              <a:rPr lang="es-ES" altLang="es-MX"/>
              <a:pPr/>
              <a:t>8</a:t>
            </a:fld>
            <a:endParaRPr lang="es-ES" altLang="es-MX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404264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9A44D-3FA8-4996-B3EE-D2A15A04367B}" type="slidenum">
              <a:rPr lang="es-ES" altLang="es-MX"/>
              <a:pPr/>
              <a:t>9</a:t>
            </a:fld>
            <a:endParaRPr lang="es-ES" altLang="es-MX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947453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9A44D-3FA8-4996-B3EE-D2A15A04367B}" type="slidenum">
              <a:rPr lang="es-ES" altLang="es-MX"/>
              <a:pPr/>
              <a:t>10</a:t>
            </a:fld>
            <a:endParaRPr lang="es-ES" altLang="es-MX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08724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43F4-6DE3-4448-8128-83A35B91EA9D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424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12DA-AE4E-4F98-B240-35D3765135BE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53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6033-2596-48CD-AB15-98DCEE24158D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835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1BD0-25AF-4A33-AC8C-D88907C00836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802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B6FD-00C1-4CFB-A471-37217D737E6B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611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31B1-6F48-454C-9043-EE713F580883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4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6A7B-ED02-40AD-BC3F-59E3F93DB981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165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CFB99-DCBA-4188-A39A-D8E008B1BB61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570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0C38-B0A7-446C-BBC3-70EF8B75F1EA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956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76D94-53A9-49FA-BC7F-D43A97BACCB6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925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39A3-EFF7-433C-B43A-5D667A3675D7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12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E4CD4-5E6E-49AF-B125-108F6CB727DA}" type="datetime1">
              <a:rPr lang="es-MX" smtClean="0"/>
              <a:pPr/>
              <a:t>27/11/2018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Seminario de Derecho Fiscal, Impactos Relevantes, 02-03 Octubre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F9950-97D9-46D0-BA81-2D004A40593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85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9512" y="176858"/>
            <a:ext cx="8784976" cy="58376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1" algn="ctr" fontAlgn="t">
              <a:spcBef>
                <a:spcPct val="0"/>
              </a:spcBef>
            </a:pPr>
            <a:r>
              <a:rPr lang="es-MX" sz="128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SEMINARIO REGIONAL PARA JUECES DE AMERICA LATINA SOBRE OBSERVANCIA DE LOS DERECHOS DE PROPIEDAD INTELECTUAL</a:t>
            </a:r>
          </a:p>
          <a:p>
            <a:pPr lvl="1" algn="ctr" fontAlgn="t">
              <a:spcBef>
                <a:spcPct val="0"/>
              </a:spcBef>
            </a:pPr>
            <a:endParaRPr kumimoji="0" lang="es-MX" sz="1280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s-MX" sz="11200" b="1" i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El papel de los titulares en la protección y observancia de los derechos de Propiedad Intelectual</a:t>
            </a: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es-MX" sz="96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	CDMX, 12 de noviembre de 2018</a:t>
            </a: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es-MX" sz="96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					José Luis Ramos Zurita A.</a:t>
            </a: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es-MX" sz="9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lvl="0" algn="r">
              <a:spcBef>
                <a:spcPct val="20000"/>
              </a:spcBef>
              <a:defRPr/>
            </a:pPr>
            <a:endParaRPr lang="es-MX" sz="96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1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12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	</a:t>
            </a:r>
            <a:endParaRPr kumimoji="0" lang="es-MX" sz="5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60F01BD7-8E8C-48E4-95D0-C4099A05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196701"/>
            <a:ext cx="1588684" cy="4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953686E4-0335-4FBE-9962-EF1A2859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85" y="6118116"/>
            <a:ext cx="1732698" cy="4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08DBC04-8BCD-4C94-A336-16D849959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13284" r="8465" b="10437"/>
          <a:stretch/>
        </p:blipFill>
        <p:spPr bwMode="auto">
          <a:xfrm>
            <a:off x="486804" y="6014470"/>
            <a:ext cx="869042" cy="81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DCF45F03-5387-43AB-95B8-0BBD72E38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7" b="11507"/>
          <a:stretch/>
        </p:blipFill>
        <p:spPr bwMode="auto">
          <a:xfrm>
            <a:off x="5601629" y="6115340"/>
            <a:ext cx="1588684" cy="6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4079BDE9-DA21-42AC-AB94-D9712D6D240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t="17920" r="6181" b="75215"/>
          <a:stretch/>
        </p:blipFill>
        <p:spPr>
          <a:xfrm>
            <a:off x="827584" y="2204864"/>
            <a:ext cx="7632848" cy="936104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37142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28317"/>
            <a:ext cx="3096344" cy="2769035"/>
          </a:xfrm>
          <a:prstGeom prst="rect">
            <a:avLst/>
          </a:prstGeom>
        </p:spPr>
      </p:pic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s-ES_tradnl" altLang="es-MX" sz="4000" b="1">
              <a:solidFill>
                <a:srgbClr val="0099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755576" y="703291"/>
            <a:ext cx="7980329" cy="608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endParaRPr lang="es-MX" altLang="es-MX" sz="400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2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Generalmente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difícil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identificar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toda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la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cadena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producción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distribución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consumidor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final</a:t>
            </a:r>
          </a:p>
          <a:p>
            <a:pPr marL="342900" indent="-342900"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cada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país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e,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incluso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en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cada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región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existe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“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piratería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 de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diferentes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tipos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sea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localmente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producida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importada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acuerdo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cifras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la OMC,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alrededor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del 70% de los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artículos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“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piratas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vienen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MX" sz="2200" u="sng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CHINA 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*</a:t>
            </a:r>
          </a:p>
          <a:p>
            <a:pPr marL="2286000" lvl="5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18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0" lvl="5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18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0" lvl="5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18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0" lvl="7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18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0" lvl="7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18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0" lvl="7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18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0" lvl="7" indent="0" algn="just">
              <a:lnSpc>
                <a:spcPct val="90000"/>
              </a:lnSpc>
              <a:spcBef>
                <a:spcPct val="50000"/>
              </a:spcBef>
            </a:pPr>
            <a:r>
              <a:rPr lang="en-US" altLang="es-MX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“Transnational Organized Crime in East Asia and the Pacific. A Threat Assessment” - UNODC 2013</a:t>
            </a:r>
          </a:p>
        </p:txBody>
      </p:sp>
      <p:pic>
        <p:nvPicPr>
          <p:cNvPr id="11266" name="Picture 2" descr="http://www.henspark.com/wp-content/uploads/2014/12/top-10-fakes-in-ch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48" y="4272177"/>
            <a:ext cx="3598912" cy="218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7504" y="560293"/>
            <a:ext cx="88204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spcBef>
                <a:spcPct val="50000"/>
              </a:spcBef>
            </a:pPr>
            <a:r>
              <a:rPr lang="es-MX" sz="26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¿DE DÓNDE VIENEN LOS PRODUCTOS “PIRATAS”?</a:t>
            </a:r>
          </a:p>
        </p:txBody>
      </p:sp>
    </p:spTree>
    <p:extLst>
      <p:ext uri="{BB962C8B-B14F-4D97-AF65-F5344CB8AC3E}">
        <p14:creationId xmlns:p14="http://schemas.microsoft.com/office/powerpoint/2010/main" val="33825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7504" y="560293"/>
            <a:ext cx="88204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spcBef>
                <a:spcPct val="50000"/>
              </a:spcBef>
            </a:pPr>
            <a:r>
              <a:rPr lang="es-MX" sz="26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¿DE DÓNDE VIENEN LOS PRODUCTOS “PIRATAS”?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46" y="1412774"/>
            <a:ext cx="7933134" cy="446449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55576" y="6217567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: http://qz.com/74942/china-is-still-king-of-the-global-counterfeit-trade/</a:t>
            </a:r>
          </a:p>
        </p:txBody>
      </p:sp>
    </p:spTree>
    <p:extLst>
      <p:ext uri="{BB962C8B-B14F-4D97-AF65-F5344CB8AC3E}">
        <p14:creationId xmlns:p14="http://schemas.microsoft.com/office/powerpoint/2010/main" val="389452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4" y="2642688"/>
            <a:ext cx="7833746" cy="3579700"/>
          </a:xfrm>
          <a:prstGeom prst="rect">
            <a:avLst/>
          </a:prstGeom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899592" y="1052736"/>
            <a:ext cx="78466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>
              <a:spcBef>
                <a:spcPct val="50000"/>
              </a:spcBef>
            </a:pP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atendemos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cifras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datos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recabados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por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académicos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autoridades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¿de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dónde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cómo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están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entrando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esos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productos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al </a:t>
            </a:r>
            <a:r>
              <a:rPr lang="en-US" altLang="es-MX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país</a:t>
            </a:r>
            <a:r>
              <a:rPr lang="en-US" altLang="es-MX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Conector curvado 5"/>
          <p:cNvCxnSpPr/>
          <p:nvPr/>
        </p:nvCxnSpPr>
        <p:spPr bwMode="auto">
          <a:xfrm flipV="1">
            <a:off x="2519265" y="3212976"/>
            <a:ext cx="2988839" cy="792088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ector curvado 8"/>
          <p:cNvCxnSpPr/>
          <p:nvPr/>
        </p:nvCxnSpPr>
        <p:spPr bwMode="auto">
          <a:xfrm>
            <a:off x="5636385" y="3258666"/>
            <a:ext cx="648072" cy="304403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ector curvado 15"/>
          <p:cNvCxnSpPr/>
          <p:nvPr/>
        </p:nvCxnSpPr>
        <p:spPr bwMode="auto">
          <a:xfrm flipV="1">
            <a:off x="2051720" y="3109082"/>
            <a:ext cx="3312367" cy="1298541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ector curvado 23"/>
          <p:cNvCxnSpPr/>
          <p:nvPr/>
        </p:nvCxnSpPr>
        <p:spPr bwMode="auto">
          <a:xfrm flipV="1">
            <a:off x="2328923" y="3536322"/>
            <a:ext cx="3849406" cy="705711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Forma libre 2"/>
          <p:cNvSpPr/>
          <p:nvPr/>
        </p:nvSpPr>
        <p:spPr bwMode="auto">
          <a:xfrm>
            <a:off x="2490651" y="3082098"/>
            <a:ext cx="6049363" cy="1977582"/>
          </a:xfrm>
          <a:custGeom>
            <a:avLst/>
            <a:gdLst>
              <a:gd name="connsiteX0" fmla="*/ 0 w 6049363"/>
              <a:gd name="connsiteY0" fmla="*/ 740965 h 1977582"/>
              <a:gd name="connsiteX1" fmla="*/ 618309 w 6049363"/>
              <a:gd name="connsiteY1" fmla="*/ 1002222 h 1977582"/>
              <a:gd name="connsiteX2" fmla="*/ 1846218 w 6049363"/>
              <a:gd name="connsiteY2" fmla="*/ 61696 h 1977582"/>
              <a:gd name="connsiteX3" fmla="*/ 3082835 w 6049363"/>
              <a:gd name="connsiteY3" fmla="*/ 113948 h 1977582"/>
              <a:gd name="connsiteX4" fmla="*/ 3048000 w 6049363"/>
              <a:gd name="connsiteY4" fmla="*/ 305536 h 1977582"/>
              <a:gd name="connsiteX5" fmla="*/ 3788229 w 6049363"/>
              <a:gd name="connsiteY5" fmla="*/ 453582 h 1977582"/>
              <a:gd name="connsiteX6" fmla="*/ 4032069 w 6049363"/>
              <a:gd name="connsiteY6" fmla="*/ 244576 h 1977582"/>
              <a:gd name="connsiteX7" fmla="*/ 4946469 w 6049363"/>
              <a:gd name="connsiteY7" fmla="*/ 201033 h 1977582"/>
              <a:gd name="connsiteX8" fmla="*/ 5974080 w 6049363"/>
              <a:gd name="connsiteY8" fmla="*/ 549376 h 1977582"/>
              <a:gd name="connsiteX9" fmla="*/ 5843452 w 6049363"/>
              <a:gd name="connsiteY9" fmla="*/ 1716325 h 1977582"/>
              <a:gd name="connsiteX10" fmla="*/ 4824549 w 6049363"/>
              <a:gd name="connsiteY10" fmla="*/ 1977582 h 1977582"/>
              <a:gd name="connsiteX11" fmla="*/ 4824549 w 6049363"/>
              <a:gd name="connsiteY11" fmla="*/ 1977582 h 1977582"/>
              <a:gd name="connsiteX12" fmla="*/ 4824549 w 6049363"/>
              <a:gd name="connsiteY12" fmla="*/ 1977582 h 1977582"/>
              <a:gd name="connsiteX13" fmla="*/ 4798423 w 6049363"/>
              <a:gd name="connsiteY13" fmla="*/ 1977582 h 1977582"/>
              <a:gd name="connsiteX14" fmla="*/ 4798423 w 6049363"/>
              <a:gd name="connsiteY14" fmla="*/ 1977582 h 197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49363" h="1977582">
                <a:moveTo>
                  <a:pt x="0" y="740965"/>
                </a:moveTo>
                <a:cubicBezTo>
                  <a:pt x="155303" y="928199"/>
                  <a:pt x="310606" y="1115434"/>
                  <a:pt x="618309" y="1002222"/>
                </a:cubicBezTo>
                <a:cubicBezTo>
                  <a:pt x="926012" y="889010"/>
                  <a:pt x="1435464" y="209742"/>
                  <a:pt x="1846218" y="61696"/>
                </a:cubicBezTo>
                <a:cubicBezTo>
                  <a:pt x="2256972" y="-86350"/>
                  <a:pt x="2882538" y="73308"/>
                  <a:pt x="3082835" y="113948"/>
                </a:cubicBezTo>
                <a:cubicBezTo>
                  <a:pt x="3283132" y="154588"/>
                  <a:pt x="2930434" y="248930"/>
                  <a:pt x="3048000" y="305536"/>
                </a:cubicBezTo>
                <a:cubicBezTo>
                  <a:pt x="3165566" y="362142"/>
                  <a:pt x="3624218" y="463742"/>
                  <a:pt x="3788229" y="453582"/>
                </a:cubicBezTo>
                <a:cubicBezTo>
                  <a:pt x="3952241" y="443422"/>
                  <a:pt x="3839029" y="286667"/>
                  <a:pt x="4032069" y="244576"/>
                </a:cubicBezTo>
                <a:cubicBezTo>
                  <a:pt x="4225109" y="202485"/>
                  <a:pt x="4622801" y="150233"/>
                  <a:pt x="4946469" y="201033"/>
                </a:cubicBezTo>
                <a:cubicBezTo>
                  <a:pt x="5270137" y="251833"/>
                  <a:pt x="5824583" y="296827"/>
                  <a:pt x="5974080" y="549376"/>
                </a:cubicBezTo>
                <a:cubicBezTo>
                  <a:pt x="6123577" y="801925"/>
                  <a:pt x="6035040" y="1478291"/>
                  <a:pt x="5843452" y="1716325"/>
                </a:cubicBezTo>
                <a:cubicBezTo>
                  <a:pt x="5651864" y="1954359"/>
                  <a:pt x="4824549" y="1977582"/>
                  <a:pt x="4824549" y="1977582"/>
                </a:cubicBezTo>
                <a:lnTo>
                  <a:pt x="4824549" y="1977582"/>
                </a:lnTo>
                <a:lnTo>
                  <a:pt x="4824549" y="1977582"/>
                </a:lnTo>
                <a:lnTo>
                  <a:pt x="4798423" y="1977582"/>
                </a:lnTo>
                <a:lnTo>
                  <a:pt x="4798423" y="1977582"/>
                </a:lnTo>
              </a:path>
            </a:pathLst>
          </a:cu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Forma libre 13"/>
          <p:cNvSpPr/>
          <p:nvPr/>
        </p:nvSpPr>
        <p:spPr bwMode="auto">
          <a:xfrm>
            <a:off x="5286599" y="3124863"/>
            <a:ext cx="1355604" cy="1916264"/>
          </a:xfrm>
          <a:custGeom>
            <a:avLst/>
            <a:gdLst>
              <a:gd name="connsiteX0" fmla="*/ 80531 w 1355604"/>
              <a:gd name="connsiteY0" fmla="*/ 0 h 1916264"/>
              <a:gd name="connsiteX1" fmla="*/ 64629 w 1355604"/>
              <a:gd name="connsiteY1" fmla="*/ 278295 h 1916264"/>
              <a:gd name="connsiteX2" fmla="*/ 788198 w 1355604"/>
              <a:gd name="connsiteY2" fmla="*/ 278295 h 1916264"/>
              <a:gd name="connsiteX3" fmla="*/ 613269 w 1355604"/>
              <a:gd name="connsiteY3" fmla="*/ 445273 h 1916264"/>
              <a:gd name="connsiteX4" fmla="*/ 692782 w 1355604"/>
              <a:gd name="connsiteY4" fmla="*/ 596347 h 1916264"/>
              <a:gd name="connsiteX5" fmla="*/ 971078 w 1355604"/>
              <a:gd name="connsiteY5" fmla="*/ 421419 h 1916264"/>
              <a:gd name="connsiteX6" fmla="*/ 764344 w 1355604"/>
              <a:gd name="connsiteY6" fmla="*/ 818984 h 1916264"/>
              <a:gd name="connsiteX7" fmla="*/ 1090347 w 1355604"/>
              <a:gd name="connsiteY7" fmla="*/ 1129085 h 1916264"/>
              <a:gd name="connsiteX8" fmla="*/ 994931 w 1355604"/>
              <a:gd name="connsiteY8" fmla="*/ 1256306 h 1916264"/>
              <a:gd name="connsiteX9" fmla="*/ 1352740 w 1355604"/>
              <a:gd name="connsiteY9" fmla="*/ 1439186 h 1916264"/>
              <a:gd name="connsiteX10" fmla="*/ 1169860 w 1355604"/>
              <a:gd name="connsiteY10" fmla="*/ 1526650 h 1916264"/>
              <a:gd name="connsiteX11" fmla="*/ 1297081 w 1355604"/>
              <a:gd name="connsiteY11" fmla="*/ 1916264 h 1916264"/>
              <a:gd name="connsiteX12" fmla="*/ 1297081 w 1355604"/>
              <a:gd name="connsiteY12" fmla="*/ 1916264 h 191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5604" h="1916264">
                <a:moveTo>
                  <a:pt x="80531" y="0"/>
                </a:moveTo>
                <a:cubicBezTo>
                  <a:pt x="13608" y="115956"/>
                  <a:pt x="-53315" y="231913"/>
                  <a:pt x="64629" y="278295"/>
                </a:cubicBezTo>
                <a:cubicBezTo>
                  <a:pt x="182573" y="324677"/>
                  <a:pt x="696758" y="250465"/>
                  <a:pt x="788198" y="278295"/>
                </a:cubicBezTo>
                <a:cubicBezTo>
                  <a:pt x="879638" y="306125"/>
                  <a:pt x="629172" y="392264"/>
                  <a:pt x="613269" y="445273"/>
                </a:cubicBezTo>
                <a:cubicBezTo>
                  <a:pt x="597366" y="498282"/>
                  <a:pt x="633147" y="600323"/>
                  <a:pt x="692782" y="596347"/>
                </a:cubicBezTo>
                <a:cubicBezTo>
                  <a:pt x="752417" y="592371"/>
                  <a:pt x="959151" y="384313"/>
                  <a:pt x="971078" y="421419"/>
                </a:cubicBezTo>
                <a:cubicBezTo>
                  <a:pt x="983005" y="458525"/>
                  <a:pt x="744466" y="701040"/>
                  <a:pt x="764344" y="818984"/>
                </a:cubicBezTo>
                <a:cubicBezTo>
                  <a:pt x="784222" y="936928"/>
                  <a:pt x="1051916" y="1056198"/>
                  <a:pt x="1090347" y="1129085"/>
                </a:cubicBezTo>
                <a:cubicBezTo>
                  <a:pt x="1128778" y="1201972"/>
                  <a:pt x="951199" y="1204622"/>
                  <a:pt x="994931" y="1256306"/>
                </a:cubicBezTo>
                <a:cubicBezTo>
                  <a:pt x="1038663" y="1307990"/>
                  <a:pt x="1323585" y="1394129"/>
                  <a:pt x="1352740" y="1439186"/>
                </a:cubicBezTo>
                <a:cubicBezTo>
                  <a:pt x="1381895" y="1484243"/>
                  <a:pt x="1179137" y="1447137"/>
                  <a:pt x="1169860" y="1526650"/>
                </a:cubicBezTo>
                <a:cubicBezTo>
                  <a:pt x="1160584" y="1606163"/>
                  <a:pt x="1297081" y="1916264"/>
                  <a:pt x="1297081" y="1916264"/>
                </a:cubicBezTo>
                <a:lnTo>
                  <a:pt x="1297081" y="1916264"/>
                </a:ln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07504" y="560293"/>
            <a:ext cx="88204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spcBef>
                <a:spcPct val="50000"/>
              </a:spcBef>
            </a:pPr>
            <a:r>
              <a:rPr lang="es-MX" sz="2600" b="1" i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¿DE DÓNDE VIENEN LOS PRODUCTOS “PIRATAS”?</a:t>
            </a:r>
          </a:p>
        </p:txBody>
      </p:sp>
    </p:spTree>
    <p:extLst>
      <p:ext uri="{BB962C8B-B14F-4D97-AF65-F5344CB8AC3E}">
        <p14:creationId xmlns:p14="http://schemas.microsoft.com/office/powerpoint/2010/main" val="14128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67544" y="185147"/>
            <a:ext cx="8297416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 algn="ctr">
              <a:spcBef>
                <a:spcPct val="50000"/>
              </a:spcBef>
              <a:buFontTx/>
              <a:buChar char=" "/>
            </a:pPr>
            <a:r>
              <a:rPr lang="es-MX" sz="28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PROBLEMÁTICA ACTUAL</a:t>
            </a:r>
            <a:r>
              <a:rPr lang="es-MX" sz="2800" b="1" i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lvl="2">
              <a:spcBef>
                <a:spcPct val="50000"/>
              </a:spcBef>
              <a:buFontTx/>
              <a:buChar char=" "/>
            </a:pPr>
            <a:endParaRPr lang="es-MX" sz="1200" b="1" i="1" u="sng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Formalismo excesivo del marco legal + legislación rebasada o inexistente </a:t>
            </a:r>
            <a:r>
              <a:rPr lang="es-MX" sz="2400" b="1" i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(P. Ej. Ausencia de facultades de Aduanas)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Dificultad de obtención de información que sirva como evidencia legalmente admisible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Costos asociados a los procedimientos de  </a:t>
            </a:r>
            <a:r>
              <a:rPr lang="es-MX" sz="2400" b="1" i="1" dirty="0" err="1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enforcement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 (P. Ej. almacenaje y destrucción de artículos infractores)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Duración de los procedimientos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Muy baja o nula probabilidad de resarcimiento de costos o daños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Sanciones relativamente inocuas</a:t>
            </a:r>
          </a:p>
        </p:txBody>
      </p:sp>
    </p:spTree>
    <p:extLst>
      <p:ext uri="{BB962C8B-B14F-4D97-AF65-F5344CB8AC3E}">
        <p14:creationId xmlns:p14="http://schemas.microsoft.com/office/powerpoint/2010/main" val="3894526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67072" y="260648"/>
            <a:ext cx="8009384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 algn="ctr">
              <a:spcBef>
                <a:spcPct val="50000"/>
              </a:spcBef>
              <a:buFontTx/>
              <a:buChar char=" "/>
            </a:pPr>
            <a:r>
              <a:rPr lang="es-MX" sz="28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PROBLEMÁTICA ACTUAL</a:t>
            </a:r>
            <a:r>
              <a:rPr lang="es-MX" sz="2800" b="1" i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lvl="2">
              <a:spcBef>
                <a:spcPct val="50000"/>
              </a:spcBef>
              <a:buFontTx/>
              <a:buChar char=" "/>
            </a:pPr>
            <a:endParaRPr lang="es-MX" sz="1200" b="1" i="1" u="sng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Inacción de la autoridad en los casos de </a:t>
            </a:r>
            <a:r>
              <a:rPr lang="es-MX" sz="2400" b="1" i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 “transbordo”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 de productos violatorios de PI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Atomización de cargamentos + incremento notable en el uso de servicios de mensajería y paquetería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Crecimiento geométrico del uso de internet y </a:t>
            </a:r>
            <a:r>
              <a:rPr lang="es-MX" sz="2400" b="1" i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e-</a:t>
            </a:r>
            <a:r>
              <a:rPr lang="es-MX" sz="2400" b="1" i="1" dirty="0" err="1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commerce</a:t>
            </a:r>
            <a:r>
              <a:rPr lang="es-MX" sz="2400" b="1" i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vs. medios tradicionales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Ausencia de disposiciones para medidas en el ámbito digital / Internet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Deficiencias de la autoridad en cuanto a su capacidad y honestidad</a:t>
            </a:r>
          </a:p>
        </p:txBody>
      </p:sp>
    </p:spTree>
    <p:extLst>
      <p:ext uri="{BB962C8B-B14F-4D97-AF65-F5344CB8AC3E}">
        <p14:creationId xmlns:p14="http://schemas.microsoft.com/office/powerpoint/2010/main" val="598164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552" y="2993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¿PREGUNTAS?</a:t>
            </a:r>
            <a:br>
              <a:rPr lang="es-MX" b="1" dirty="0"/>
            </a:br>
            <a:r>
              <a:rPr lang="es-MX" b="1" dirty="0"/>
              <a:t/>
            </a:r>
            <a:br>
              <a:rPr lang="es-MX" b="1" dirty="0"/>
            </a:br>
            <a:r>
              <a:rPr lang="es-MX" b="1" dirty="0"/>
              <a:t>¡MUCHAS GRACIAS!</a:t>
            </a:r>
          </a:p>
        </p:txBody>
      </p:sp>
      <p:pic>
        <p:nvPicPr>
          <p:cNvPr id="4" name="Picture 19" descr="http://monroevillein.com/wp-content/uploads/2015/06/Question-Mark.png">
            <a:extLst>
              <a:ext uri="{FF2B5EF4-FFF2-40B4-BE49-F238E27FC236}">
                <a16:creationId xmlns:a16="http://schemas.microsoft.com/office/drawing/2014/main" xmlns="" id="{0217FCDE-38F1-41B0-B4FF-9B8FF3BA8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6" y="1412776"/>
            <a:ext cx="2552180" cy="25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5A976EA3-1714-48E5-9DC0-F290CEDD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196701"/>
            <a:ext cx="1588684" cy="4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072E763A-3B98-413D-BD4C-90BFAC150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85" y="6118116"/>
            <a:ext cx="1732698" cy="4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F670AA6-1402-4BDA-8B1F-F4E6416BB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13284" r="8465" b="10437"/>
          <a:stretch/>
        </p:blipFill>
        <p:spPr bwMode="auto">
          <a:xfrm>
            <a:off x="486804" y="6014470"/>
            <a:ext cx="869042" cy="81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xmlns="" id="{01222EAF-3DA9-43A8-8EB6-E5C6BC0D8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7" b="11507"/>
          <a:stretch/>
        </p:blipFill>
        <p:spPr bwMode="auto">
          <a:xfrm>
            <a:off x="5601629" y="6115340"/>
            <a:ext cx="1588684" cy="6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699B5D61-7EA4-4F50-A8A1-44003815AFA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t="17920" r="6181" b="75215"/>
          <a:stretch/>
        </p:blipFill>
        <p:spPr>
          <a:xfrm>
            <a:off x="755576" y="108433"/>
            <a:ext cx="7632848" cy="936104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8630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457200" y="462214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32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¿A qué nos referimos por “piratería?”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7" y="1196752"/>
            <a:ext cx="4182130" cy="26138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696" y="1168586"/>
            <a:ext cx="3377728" cy="27021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49" y="4026606"/>
            <a:ext cx="3738653" cy="24886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091" y="4034264"/>
            <a:ext cx="3839333" cy="242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1560" y="197346"/>
            <a:ext cx="82296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32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¿A qué nos referimos por “piratería?”</a:t>
            </a:r>
          </a:p>
          <a:p>
            <a:pPr algn="just"/>
            <a:endParaRPr lang="es-MX" sz="22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  <a:p>
            <a:pPr algn="just"/>
            <a:r>
              <a:rPr lang="es-MX" sz="20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Con este término nos referimos coloquialmente a la violación o invasión de los diferentes derechos de propiedad intelectual y/o industrial (marcas, avisos comerciales, patentes, diseños industriales, modelos de utilidad y/o derechos de autor) mediante los cuales se protegen las diversas manifestaciones de la actividad industrial e intelectual humana.</a:t>
            </a:r>
          </a:p>
          <a:p>
            <a:pPr algn="just"/>
            <a:endParaRPr lang="es-MX" sz="20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  <a:p>
            <a:pPr algn="just"/>
            <a:r>
              <a:rPr lang="es-MX" sz="20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“Piratería” es un término equívoco, mismo que no está definido legalmente (</a:t>
            </a:r>
            <a:r>
              <a:rPr lang="es-MX" sz="20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salvo por el delito de piratería, que significa otra cosa completamente diferente, según lo disponen los Arts. 146 y 147 del Código Penal Federal mexicano</a:t>
            </a:r>
            <a:r>
              <a:rPr lang="es-MX" sz="20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), pero que utilizamos comúnmente para indicar la violación a algún derecho de propiedad intelectual. </a:t>
            </a:r>
          </a:p>
          <a:p>
            <a:pPr algn="just"/>
            <a:endParaRPr lang="es-MX" sz="20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algn="just"/>
            <a:r>
              <a:rPr lang="es-MX" sz="20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Este fenómeno, entendido como una violación a los derechos de propiedad intelectual, ya sean marcas, patentes o derechos de autor comprende principalmente tres tipos diferentes de actividades ilegales:</a:t>
            </a:r>
            <a:endParaRPr lang="es-ES" sz="20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2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77"/>
          <p:cNvSpPr>
            <a:spLocks noChangeArrowheads="1"/>
          </p:cNvSpPr>
          <p:nvPr/>
        </p:nvSpPr>
        <p:spPr bwMode="auto">
          <a:xfrm>
            <a:off x="611560" y="188640"/>
            <a:ext cx="8208912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es-MX" sz="400" dirty="0">
              <a:latin typeface="Tahoma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spcBef>
                <a:spcPct val="50000"/>
              </a:spcBef>
              <a:buAutoNum type="arabicParenR"/>
            </a:pPr>
            <a:r>
              <a:rPr lang="es-MX" sz="24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Falsificación de marcas registradas o “copia” de signos distintivos / Uso de marcas parecidas en grado de confusión</a:t>
            </a:r>
            <a:endParaRPr lang="es-MX" sz="24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marL="457200" indent="-457200" algn="ctr">
              <a:lnSpc>
                <a:spcPct val="90000"/>
              </a:lnSpc>
              <a:spcBef>
                <a:spcPct val="50000"/>
              </a:spcBef>
            </a:pPr>
            <a:endParaRPr lang="es-MX" sz="12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4" name="Picture 3080" descr="C:\Documents and Settings\Laptop\Mis documentos\Fotos Op\La Cruz Qro\cruz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716" y="1589961"/>
            <a:ext cx="3442168" cy="2580100"/>
          </a:xfrm>
          <a:prstGeom prst="rect">
            <a:avLst/>
          </a:prstGeom>
          <a:noFill/>
        </p:spPr>
      </p:pic>
      <p:pic>
        <p:nvPicPr>
          <p:cNvPr id="5" name="Picture 3082" descr="C:\Documents and Settings\Laptop\Mis documentos\Fotos Op\Villa Hgo 161207\IMG_4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1200" y="1628800"/>
            <a:ext cx="3440133" cy="2580100"/>
          </a:xfrm>
          <a:prstGeom prst="rect">
            <a:avLst/>
          </a:prstGeom>
          <a:noFill/>
        </p:spPr>
      </p:pic>
      <p:pic>
        <p:nvPicPr>
          <p:cNvPr id="6" name="Picture 4" descr="https://camjen.files.wordpress.com/2011/09/cimg7445.jpg">
            <a:extLst>
              <a:ext uri="{FF2B5EF4-FFF2-40B4-BE49-F238E27FC236}">
                <a16:creationId xmlns:a16="http://schemas.microsoft.com/office/drawing/2014/main" xmlns="" id="{D34A6478-B904-48EA-A241-F2F54BDE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309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dn.smosh.com/sites/default/files/bloguploads/knockoff-bindows.jpg">
            <a:extLst>
              <a:ext uri="{FF2B5EF4-FFF2-40B4-BE49-F238E27FC236}">
                <a16:creationId xmlns:a16="http://schemas.microsoft.com/office/drawing/2014/main" xmlns="" id="{1D7E18C6-75A7-4271-98B4-0461FE3A8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r="6257" b="13551"/>
          <a:stretch/>
        </p:blipFill>
        <p:spPr bwMode="auto">
          <a:xfrm>
            <a:off x="4873812" y="4476270"/>
            <a:ext cx="3674908" cy="21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2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81000" y="407454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sz="2400" b="1" i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2) </a:t>
            </a:r>
            <a:r>
              <a:rPr lang="es-MX" sz="24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Invasión de patentes, diseños industriales o modelos de utilidad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endParaRPr lang="es-MX" sz="800" i="1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9" name="Picture 2" descr="https://media.licdn.com/mpr/mpr/shrinknp_800_800/AAEAAQAAAAAAAANwAAAAJDYxNzc1ZWUyLTFhZWYtNDFmYy05MWJlLWYyMTBkZjdkM2NlNA.jpg">
            <a:extLst>
              <a:ext uri="{FF2B5EF4-FFF2-40B4-BE49-F238E27FC236}">
                <a16:creationId xmlns:a16="http://schemas.microsoft.com/office/drawing/2014/main" xmlns="" id="{8662BAB9-99D6-493E-8D12-886B02EB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35" y="1052736"/>
            <a:ext cx="6000361" cy="354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ictoline.com/wp-content/uploads/2016/04/MEDICINAS_SITE.png">
            <a:extLst>
              <a:ext uri="{FF2B5EF4-FFF2-40B4-BE49-F238E27FC236}">
                <a16:creationId xmlns:a16="http://schemas.microsoft.com/office/drawing/2014/main" xmlns="" id="{C83BD22A-71A6-49B9-90FB-EF23DDB3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55897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2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3400" y="33265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just">
              <a:spcBef>
                <a:spcPct val="50000"/>
              </a:spcBef>
            </a:pPr>
            <a:r>
              <a:rPr lang="es-MX" sz="2400" b="1" i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3) </a:t>
            </a:r>
            <a:r>
              <a:rPr lang="es-MX" sz="2400" b="1" u="sng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Violaciones a los Derechos de Autor (reproducción, explotación y publicación no autorizada de obras protegidas por la L.F.D.A.)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19915" y="4831482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sz="1000" b="1" i="1" dirty="0">
                <a:latin typeface="Century Gothic" pitchFamily="34" charset="0"/>
              </a:rPr>
              <a:t>Puesto de películas “piratas” afuera de la estación del metro Sevilla en la Cd. de México</a:t>
            </a:r>
            <a:endParaRPr lang="es-ES" sz="1000" i="1" dirty="0">
              <a:latin typeface="Century Gothic" pitchFamily="34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331" y="1580792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034DD05-E477-4E68-86C4-0A8DC403A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75230"/>
            <a:ext cx="4110879" cy="27363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13F60D4-E586-41F7-86A3-E701BB8524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72" r="49259" b="5254"/>
          <a:stretch/>
        </p:blipFill>
        <p:spPr>
          <a:xfrm>
            <a:off x="536022" y="4653136"/>
            <a:ext cx="3694785" cy="2040672"/>
          </a:xfrm>
          <a:prstGeom prst="rect">
            <a:avLst/>
          </a:prstGeom>
        </p:spPr>
      </p:pic>
      <p:pic>
        <p:nvPicPr>
          <p:cNvPr id="11" name="Picture 6" descr="http://rokumachtv.com/images/mach-tv-roku-1.jpg">
            <a:extLst>
              <a:ext uri="{FF2B5EF4-FFF2-40B4-BE49-F238E27FC236}">
                <a16:creationId xmlns:a16="http://schemas.microsoft.com/office/drawing/2014/main" xmlns="" id="{99A864CF-9C16-48FF-8974-2ECB6FF32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1719"/>
          <a:stretch/>
        </p:blipFill>
        <p:spPr bwMode="auto">
          <a:xfrm>
            <a:off x="4544935" y="4624784"/>
            <a:ext cx="4431770" cy="156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2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s-ES_tradnl" altLang="es-MX" sz="4000" b="1">
              <a:solidFill>
                <a:srgbClr val="0099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90607" y="751695"/>
            <a:ext cx="7980329" cy="285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endParaRPr lang="es-MX" altLang="es-MX" sz="400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x-none" altLang="es-MX" sz="2000" b="1" i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 estima que 41.9 millones de mexicanos consumieron algún tipo de producto “pirata” en el ultimo año* </a:t>
            </a:r>
          </a:p>
          <a:p>
            <a:pPr marL="0" indent="0" algn="just">
              <a:lnSpc>
                <a:spcPct val="90000"/>
              </a:lnSpc>
              <a:spcBef>
                <a:spcPct val="50000"/>
              </a:spcBef>
            </a:pPr>
            <a:r>
              <a:rPr lang="x-none" altLang="es-MX" sz="2000" b="1" i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x-none" altLang="es-MX" sz="1600" i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* Encuesta CALC - ITAM 2017</a:t>
            </a:r>
          </a:p>
          <a:p>
            <a:pPr marL="342900" indent="-342900"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x-none" altLang="es-MX" sz="2000" b="1" i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 estima que 8 de cada 10 mexicanos ha comprado algún producto “pirata” por lo menos una vez en su vida**</a:t>
            </a:r>
          </a:p>
          <a:p>
            <a:pPr marL="457200" lvl="1" indent="0" algn="just">
              <a:lnSpc>
                <a:spcPct val="90000"/>
              </a:lnSpc>
              <a:spcBef>
                <a:spcPct val="50000"/>
              </a:spcBef>
            </a:pPr>
            <a:r>
              <a:rPr lang="x-none" altLang="es-MX" sz="2000" b="1" i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x-none" altLang="es-MX" sz="1600" i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** Encuesta AMCHAM - CIDAC 2015</a:t>
            </a:r>
          </a:p>
          <a:p>
            <a:pPr marL="0" indent="0" algn="just">
              <a:lnSpc>
                <a:spcPct val="90000"/>
              </a:lnSpc>
              <a:spcBef>
                <a:spcPct val="50000"/>
              </a:spcBef>
            </a:pPr>
            <a:r>
              <a:rPr lang="en-US" altLang="es-MX" sz="2000" b="1" i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endParaRPr lang="en-US" altLang="es-MX" sz="2000" i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34"/>
          <p:cNvSpPr txBox="1">
            <a:spLocks noChangeArrowheads="1"/>
          </p:cNvSpPr>
          <p:nvPr/>
        </p:nvSpPr>
        <p:spPr bwMode="auto">
          <a:xfrm>
            <a:off x="637843" y="347990"/>
            <a:ext cx="768585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MX" altLang="es-MX" sz="2800" b="1" u="sng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¿DE QUÉ TAMAÑO ES EL PROBLEMA?</a:t>
            </a:r>
            <a:endParaRPr lang="es-MX" altLang="es-MX" sz="2800" b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270E98E-1532-410B-A2B8-7576AB594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r="38766" b="3381"/>
          <a:stretch/>
        </p:blipFill>
        <p:spPr>
          <a:xfrm>
            <a:off x="5757907" y="2831023"/>
            <a:ext cx="2891330" cy="36789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9C3AD94-FA51-4667-888F-A8DF58DFA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8" r="27951" b="6579"/>
          <a:stretch/>
        </p:blipFill>
        <p:spPr>
          <a:xfrm>
            <a:off x="473059" y="3147427"/>
            <a:ext cx="4530989" cy="34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77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s-ES_tradnl" altLang="es-MX" sz="4000" b="1">
              <a:solidFill>
                <a:srgbClr val="0099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1034"/>
          <p:cNvSpPr txBox="1">
            <a:spLocks noChangeArrowheads="1"/>
          </p:cNvSpPr>
          <p:nvPr/>
        </p:nvSpPr>
        <p:spPr bwMode="auto">
          <a:xfrm>
            <a:off x="772344" y="86380"/>
            <a:ext cx="768585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MX" altLang="es-MX" sz="2800" b="1" u="sng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¿DE QUÉ TAMAÑO ES EL PROBLEMA?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0AD767A-37E6-42A0-8532-78FDAAE05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7" y="668119"/>
            <a:ext cx="3218176" cy="34343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CB38438-91C7-4C47-A026-C554A0DD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-2920" r="43700" b="3586"/>
          <a:stretch/>
        </p:blipFill>
        <p:spPr>
          <a:xfrm>
            <a:off x="4060503" y="687129"/>
            <a:ext cx="2858967" cy="4173937"/>
          </a:xfrm>
          <a:prstGeom prst="rect">
            <a:avLst/>
          </a:prstGeom>
        </p:spPr>
      </p:pic>
      <p:pic>
        <p:nvPicPr>
          <p:cNvPr id="18" name="Picture 2" descr="http://www.nagsheadgoterps.com/Pirates/misc_jolly%20roger%20flag.img_assist_custom-202x144.jpg">
            <a:extLst>
              <a:ext uri="{FF2B5EF4-FFF2-40B4-BE49-F238E27FC236}">
                <a16:creationId xmlns:a16="http://schemas.microsoft.com/office/drawing/2014/main" xmlns="" id="{C40B93C1-B203-429C-88CB-6B8451296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3805" r="5194" b="6946"/>
          <a:stretch/>
        </p:blipFill>
        <p:spPr bwMode="auto">
          <a:xfrm>
            <a:off x="7304794" y="1066800"/>
            <a:ext cx="1112236" cy="787834"/>
          </a:xfrm>
          <a:prstGeom prst="rect">
            <a:avLst/>
          </a:prstGeom>
          <a:noFill/>
          <a:effectLst>
            <a:glow rad="127000">
              <a:schemeClr val="accent1">
                <a:alpha val="3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F507BD1-02F4-4C51-9CE6-FD79CA8A77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51" r="15947"/>
          <a:stretch/>
        </p:blipFill>
        <p:spPr>
          <a:xfrm>
            <a:off x="738675" y="3688498"/>
            <a:ext cx="3581067" cy="293053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0F46532-7538-424E-B6AF-CE53C6BAE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987" y="2820431"/>
            <a:ext cx="3312368" cy="34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s-ES_tradnl" altLang="es-MX" sz="4000" b="1">
              <a:solidFill>
                <a:srgbClr val="0099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323528" y="807651"/>
            <a:ext cx="8287072" cy="570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endParaRPr lang="es-MX" altLang="es-MX" sz="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ct val="50000"/>
              </a:spcBef>
            </a:pPr>
            <a:r>
              <a:rPr lang="en-US" altLang="es-MX" sz="2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en-US" altLang="es-MX" sz="2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Sectores</a:t>
            </a:r>
            <a:r>
              <a:rPr lang="en-US" altLang="es-MX" sz="2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más</a:t>
            </a:r>
            <a:r>
              <a:rPr lang="en-US" altLang="es-MX" sz="2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afectados</a:t>
            </a:r>
            <a:r>
              <a:rPr lang="en-US" altLang="es-MX" sz="2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90000"/>
              </a:lnSpc>
              <a:spcBef>
                <a:spcPct val="50000"/>
              </a:spcBef>
            </a:pPr>
            <a:endParaRPr lang="en-US" altLang="es-MX" sz="16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Ropa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calzado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Películas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música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Cosméticos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 CP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Productos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limpieza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Eléctricos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Electrónicos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Software y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videojuegos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Juguetes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Medicamentos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Cigarros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bebidas</a:t>
            </a:r>
            <a:r>
              <a:rPr lang="en-US" altLang="es-MX" sz="2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alcohólicas</a:t>
            </a:r>
            <a:endParaRPr lang="en-US" altLang="es-MX" sz="2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2754" name="Picture 2" descr="http://spectrum.ieee.org/images/may06/images/bogu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95" y="1124305"/>
            <a:ext cx="3674640" cy="489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34"/>
          <p:cNvSpPr txBox="1">
            <a:spLocks noChangeArrowheads="1"/>
          </p:cNvSpPr>
          <p:nvPr/>
        </p:nvSpPr>
        <p:spPr bwMode="auto">
          <a:xfrm>
            <a:off x="1043608" y="82627"/>
            <a:ext cx="768585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MX" altLang="es-MX" sz="2800" b="1" u="sng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¿DE QUÉ TAMAÑO ES EL PROBLEMA?</a:t>
            </a:r>
          </a:p>
        </p:txBody>
      </p:sp>
    </p:spTree>
    <p:extLst>
      <p:ext uri="{BB962C8B-B14F-4D97-AF65-F5344CB8AC3E}">
        <p14:creationId xmlns:p14="http://schemas.microsoft.com/office/powerpoint/2010/main" val="59645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2083</TotalTime>
  <Words>606</Words>
  <Application>Microsoft Office PowerPoint</Application>
  <PresentationFormat>On-screen Show (4:3)</PresentationFormat>
  <Paragraphs>100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¿PREGUNTAS?  ¡MUCHAS 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DEL TEMA:</dc:title>
  <dc:creator>JLRZA</dc:creator>
  <cp:lastModifiedBy>ESCALONA  OBREGON Maria</cp:lastModifiedBy>
  <cp:revision>75</cp:revision>
  <dcterms:created xsi:type="dcterms:W3CDTF">2014-09-19T02:17:29Z</dcterms:created>
  <dcterms:modified xsi:type="dcterms:W3CDTF">2018-11-27T17:59:27Z</dcterms:modified>
</cp:coreProperties>
</file>