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42"/>
  </p:notesMasterIdLst>
  <p:sldIdLst>
    <p:sldId id="318" r:id="rId3"/>
    <p:sldId id="499" r:id="rId4"/>
    <p:sldId id="500" r:id="rId5"/>
    <p:sldId id="501" r:id="rId6"/>
    <p:sldId id="494" r:id="rId7"/>
    <p:sldId id="479" r:id="rId8"/>
    <p:sldId id="480" r:id="rId9"/>
    <p:sldId id="332" r:id="rId10"/>
    <p:sldId id="331" r:id="rId11"/>
    <p:sldId id="333" r:id="rId12"/>
    <p:sldId id="296" r:id="rId13"/>
    <p:sldId id="299" r:id="rId14"/>
    <p:sldId id="493" r:id="rId15"/>
    <p:sldId id="502" r:id="rId16"/>
    <p:sldId id="503" r:id="rId17"/>
    <p:sldId id="504" r:id="rId18"/>
    <p:sldId id="320" r:id="rId19"/>
    <p:sldId id="361" r:id="rId20"/>
    <p:sldId id="377" r:id="rId21"/>
    <p:sldId id="379" r:id="rId22"/>
    <p:sldId id="378" r:id="rId23"/>
    <p:sldId id="380" r:id="rId24"/>
    <p:sldId id="381" r:id="rId25"/>
    <p:sldId id="383" r:id="rId26"/>
    <p:sldId id="384" r:id="rId27"/>
    <p:sldId id="392" r:id="rId28"/>
    <p:sldId id="400" r:id="rId29"/>
    <p:sldId id="402" r:id="rId30"/>
    <p:sldId id="492" r:id="rId31"/>
    <p:sldId id="483" r:id="rId32"/>
    <p:sldId id="484" r:id="rId33"/>
    <p:sldId id="485" r:id="rId34"/>
    <p:sldId id="486" r:id="rId35"/>
    <p:sldId id="487" r:id="rId36"/>
    <p:sldId id="488" r:id="rId37"/>
    <p:sldId id="425" r:id="rId38"/>
    <p:sldId id="426" r:id="rId39"/>
    <p:sldId id="427" r:id="rId40"/>
    <p:sldId id="482" r:id="rId41"/>
  </p:sldIdLst>
  <p:sldSz cx="7050088" cy="5349875"/>
  <p:notesSz cx="6794500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5">
          <p15:clr>
            <a:srgbClr val="A4A3A4"/>
          </p15:clr>
        </p15:guide>
        <p15:guide id="2" pos="2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41"/>
    <a:srgbClr val="007BDD"/>
    <a:srgbClr val="E64B00"/>
    <a:srgbClr val="BE0073"/>
    <a:srgbClr val="990000"/>
    <a:srgbClr val="007323"/>
    <a:srgbClr val="DCDB00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0" autoAdjust="0"/>
    <p:restoredTop sz="94660" autoAdjust="0"/>
  </p:normalViewPr>
  <p:slideViewPr>
    <p:cSldViewPr>
      <p:cViewPr varScale="1">
        <p:scale>
          <a:sx n="148" d="100"/>
          <a:sy n="148" d="100"/>
        </p:scale>
        <p:origin x="1716" y="114"/>
      </p:cViewPr>
      <p:guideLst>
        <p:guide orient="horz" pos="1685"/>
        <p:guide pos="2220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2" d="100"/>
          <a:sy n="112" d="100"/>
        </p:scale>
        <p:origin x="3324" y="-85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4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2950"/>
            <a:ext cx="48958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4" y="9408981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C84B62-FBCD-4180-BEE4-E4DA7503548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770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76" indent="-2852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041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456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873" indent="-228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287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704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3120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36" indent="-2282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AF237D-5994-45E7-97CC-524B6ECB11CE}" type="slidenum">
              <a:rPr lang="da-DK" altLang="da-DK" smtClean="0"/>
              <a:pPr eaLnBrk="1" hangingPunct="1">
                <a:spcBef>
                  <a:spcPct val="0"/>
                </a:spcBef>
              </a:pPr>
              <a:t>1</a:t>
            </a:fld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418956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Danish Patent and Trademark Office contributes heavily to the international enforcement actions.</a:t>
            </a:r>
          </a:p>
          <a:p>
            <a:r>
              <a:rPr lang="en-GB" dirty="0" smtClean="0"/>
              <a:t>For instance, setting up temporary hotlines where the public can get more information on Trademarks, Patents, Designs.</a:t>
            </a:r>
          </a:p>
          <a:p>
            <a:r>
              <a:rPr lang="en-GB" dirty="0" smtClean="0"/>
              <a:t>Also we are able to refer to other institutions, like the </a:t>
            </a:r>
            <a:r>
              <a:rPr lang="en-GB" dirty="0" err="1" smtClean="0"/>
              <a:t>the</a:t>
            </a:r>
            <a:r>
              <a:rPr lang="en-GB" dirty="0" smtClean="0"/>
              <a:t> Food Safety Agency, Police etc.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337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Network circulates a list of topics to be discussed with the Industry.</a:t>
            </a:r>
          </a:p>
          <a:p>
            <a:r>
              <a:rPr lang="en-GB" dirty="0" smtClean="0"/>
              <a:t>The meetings are very different – sometimes very formalised and some not so much.</a:t>
            </a:r>
          </a:p>
          <a:p>
            <a:r>
              <a:rPr lang="en-GB" dirty="0" smtClean="0"/>
              <a:t>For instance; we had one meeting with 10 participants invited where the purpose was to agree a standard template for consumers to use when to file a police complaint about counterfeited products or infringements to consumers intellectual property rights.</a:t>
            </a:r>
          </a:p>
          <a:p>
            <a:r>
              <a:rPr lang="en-GB" dirty="0" smtClean="0"/>
              <a:t>Another meeting had a 120 participants, and took place at the Copenhagen University and was a debate on Copyright in the online environment.</a:t>
            </a:r>
          </a:p>
          <a:p>
            <a:r>
              <a:rPr lang="en-GB" dirty="0" smtClean="0"/>
              <a:t>A third plenary meeting was used to receive the Industries feedback on the revision of the EU IPR enforcement directive (Primo 2016)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9642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 there is around 2000 visitors on the Danish website and around 300 visitors on the English website.</a:t>
            </a:r>
          </a:p>
          <a:p>
            <a:endParaRPr lang="en-GB" dirty="0"/>
          </a:p>
          <a:p>
            <a:r>
              <a:rPr lang="en-GB" dirty="0" smtClean="0"/>
              <a:t>We are very proud of the Case Law database however it is actually an excel sheet. DKPTO is currently applying for funds from EUIPO to create a more searchable database with a better user interface.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6142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>
                <a:solidFill>
                  <a:srgbClr val="000000"/>
                </a:solidFill>
              </a:rPr>
              <a:pPr/>
              <a:t>15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3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 smtClean="0"/>
              <a:t>Accordion - provide information without taking up to much space on the site. </a:t>
            </a:r>
          </a:p>
          <a:p>
            <a:pPr lvl="0"/>
            <a:endParaRPr lang="da-DK" sz="1200" dirty="0" smtClean="0"/>
          </a:p>
          <a:p>
            <a:pPr lvl="0"/>
            <a:r>
              <a:rPr lang="en-GB" sz="1200" dirty="0" smtClean="0"/>
              <a:t> “Did you know” + “Quiz” – making the page interactive, hoping that the users will spend more time on the page, and get more useful information on counterfeiting and piracy.</a:t>
            </a:r>
            <a:endParaRPr lang="da-DK" sz="1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4524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109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557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602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the Awareness Campaign considerable resources was spent on preparing a strategy and a communication plan.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56368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8620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4928" y="9445546"/>
            <a:ext cx="2949099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6" tIns="45788" rIns="91576" bIns="45788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34448D-999F-4083-BDCB-955068A77E0E}" type="slidenum">
              <a:rPr lang="da-DK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84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2264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72294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34880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right one is the original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320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46936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err="1">
                <a:solidFill>
                  <a:schemeClr val="accent2"/>
                </a:solidFill>
              </a:rPr>
              <a:t>Results</a:t>
            </a:r>
            <a:r>
              <a:rPr lang="da-DK" b="1" dirty="0">
                <a:solidFill>
                  <a:schemeClr val="accent2"/>
                </a:solidFill>
              </a:rPr>
              <a:t> in form of media </a:t>
            </a:r>
            <a:r>
              <a:rPr lang="da-DK" b="1" dirty="0" err="1">
                <a:solidFill>
                  <a:schemeClr val="accent2"/>
                </a:solidFill>
              </a:rPr>
              <a:t>coverage</a:t>
            </a:r>
            <a:r>
              <a:rPr lang="da-DK" b="1" dirty="0">
                <a:solidFill>
                  <a:schemeClr val="accent2"/>
                </a:solidFill>
              </a:rPr>
              <a:t> </a:t>
            </a:r>
          </a:p>
          <a:p>
            <a:pPr marL="0" indent="0"/>
            <a:endParaRPr lang="da-DK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a-DK" b="1" dirty="0" err="1">
                <a:solidFill>
                  <a:schemeClr val="bg2"/>
                </a:solidFill>
              </a:rPr>
              <a:t>Conclusion</a:t>
            </a:r>
            <a:r>
              <a:rPr lang="da-DK" b="1" dirty="0">
                <a:solidFill>
                  <a:schemeClr val="bg2"/>
                </a:solidFill>
              </a:rPr>
              <a:t>: </a:t>
            </a:r>
            <a:r>
              <a:rPr lang="da-DK" b="1" dirty="0" err="1">
                <a:solidFill>
                  <a:schemeClr val="bg2"/>
                </a:solidFill>
              </a:rPr>
              <a:t>Exceeded</a:t>
            </a:r>
            <a:r>
              <a:rPr lang="da-DK" b="1" dirty="0">
                <a:solidFill>
                  <a:schemeClr val="bg2"/>
                </a:solidFill>
              </a:rPr>
              <a:t> all </a:t>
            </a:r>
            <a:r>
              <a:rPr lang="da-DK" b="1" dirty="0" err="1">
                <a:solidFill>
                  <a:schemeClr val="bg2"/>
                </a:solidFill>
              </a:rPr>
              <a:t>expectations</a:t>
            </a:r>
            <a:r>
              <a:rPr lang="da-DK" b="1" dirty="0">
                <a:solidFill>
                  <a:schemeClr val="bg2"/>
                </a:solidFill>
              </a:rPr>
              <a:t>  - excellent and </a:t>
            </a:r>
            <a:r>
              <a:rPr lang="da-DK" b="1" dirty="0" err="1">
                <a:solidFill>
                  <a:schemeClr val="bg2"/>
                </a:solidFill>
              </a:rPr>
              <a:t>broad</a:t>
            </a:r>
            <a:r>
              <a:rPr lang="da-DK" b="1" dirty="0">
                <a:solidFill>
                  <a:schemeClr val="bg2"/>
                </a:solidFill>
              </a:rPr>
              <a:t> media </a:t>
            </a:r>
            <a:r>
              <a:rPr lang="da-DK" b="1" dirty="0" err="1">
                <a:solidFill>
                  <a:schemeClr val="bg2"/>
                </a:solidFill>
              </a:rPr>
              <a:t>coverage</a:t>
            </a:r>
            <a:r>
              <a:rPr lang="da-DK" b="1" dirty="0">
                <a:solidFill>
                  <a:schemeClr val="bg2"/>
                </a:solidFill>
              </a:rPr>
              <a:t>!</a:t>
            </a:r>
          </a:p>
          <a:p>
            <a:pPr marL="0" indent="0">
              <a:buNone/>
            </a:pPr>
            <a:endParaRPr lang="da-DK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a-DK" b="1" dirty="0" smtClean="0">
                <a:solidFill>
                  <a:schemeClr val="bg2"/>
                </a:solidFill>
              </a:rPr>
              <a:t>Summary</a:t>
            </a:r>
            <a:r>
              <a:rPr lang="da-DK" b="1" dirty="0">
                <a:solidFill>
                  <a:schemeClr val="bg2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2"/>
                </a:solidFill>
              </a:rPr>
              <a:t>68 times media </a:t>
            </a:r>
            <a:r>
              <a:rPr lang="da-DK" b="1" dirty="0" err="1">
                <a:solidFill>
                  <a:schemeClr val="bg2"/>
                </a:solidFill>
              </a:rPr>
              <a:t>coverage</a:t>
            </a:r>
            <a:r>
              <a:rPr lang="da-DK" b="1" dirty="0">
                <a:solidFill>
                  <a:schemeClr val="bg2"/>
                </a:solidFill>
              </a:rPr>
              <a:t>! </a:t>
            </a:r>
            <a:r>
              <a:rPr lang="da-DK" dirty="0">
                <a:solidFill>
                  <a:schemeClr val="bg2"/>
                </a:solidFill>
              </a:rPr>
              <a:t>(social media is not </a:t>
            </a:r>
            <a:r>
              <a:rPr lang="da-DK" dirty="0" err="1">
                <a:solidFill>
                  <a:schemeClr val="bg2"/>
                </a:solidFill>
              </a:rPr>
              <a:t>included</a:t>
            </a:r>
            <a:r>
              <a:rPr lang="da-DK" dirty="0">
                <a:solidFill>
                  <a:schemeClr val="bg2"/>
                </a:solidFill>
              </a:rPr>
              <a:t> in </a:t>
            </a:r>
            <a:r>
              <a:rPr lang="da-DK" dirty="0" err="1">
                <a:solidFill>
                  <a:schemeClr val="bg2"/>
                </a:solidFill>
              </a:rPr>
              <a:t>this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number</a:t>
            </a:r>
            <a:r>
              <a:rPr lang="da-DK" dirty="0">
                <a:solidFill>
                  <a:schemeClr val="bg2"/>
                </a:solidFill>
              </a:rPr>
              <a:t>) </a:t>
            </a:r>
          </a:p>
          <a:p>
            <a:pPr marL="0" indent="0">
              <a:buNone/>
            </a:pPr>
            <a:r>
              <a:rPr lang="da-DK" dirty="0">
                <a:solidFill>
                  <a:schemeClr val="bg2"/>
                </a:solidFill>
              </a:rPr>
              <a:t>   - </a:t>
            </a:r>
            <a:r>
              <a:rPr lang="da-DK" dirty="0" err="1">
                <a:solidFill>
                  <a:schemeClr val="bg2"/>
                </a:solidFill>
              </a:rPr>
              <a:t>some</a:t>
            </a:r>
            <a:r>
              <a:rPr lang="da-DK" dirty="0">
                <a:solidFill>
                  <a:schemeClr val="bg2"/>
                </a:solidFill>
              </a:rPr>
              <a:t> of the </a:t>
            </a:r>
            <a:r>
              <a:rPr lang="da-DK" dirty="0" err="1">
                <a:solidFill>
                  <a:schemeClr val="bg2"/>
                </a:solidFill>
              </a:rPr>
              <a:t>campaign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staff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used</a:t>
            </a:r>
            <a:r>
              <a:rPr lang="da-DK" dirty="0">
                <a:solidFill>
                  <a:schemeClr val="bg2"/>
                </a:solidFill>
              </a:rPr>
              <a:t> all </a:t>
            </a:r>
            <a:r>
              <a:rPr lang="da-DK" dirty="0" err="1">
                <a:solidFill>
                  <a:schemeClr val="bg2"/>
                </a:solidFill>
              </a:rPr>
              <a:t>day</a:t>
            </a:r>
            <a:r>
              <a:rPr lang="da-DK" dirty="0">
                <a:solidFill>
                  <a:schemeClr val="bg2"/>
                </a:solidFill>
              </a:rPr>
              <a:t> on media 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2"/>
                </a:solidFill>
              </a:rPr>
              <a:t>TV, r</a:t>
            </a:r>
            <a:r>
              <a:rPr lang="en-US" b="1" dirty="0" err="1">
                <a:solidFill>
                  <a:schemeClr val="bg2"/>
                </a:solidFill>
              </a:rPr>
              <a:t>adio</a:t>
            </a:r>
            <a:r>
              <a:rPr lang="en-US" b="1" dirty="0">
                <a:solidFill>
                  <a:schemeClr val="bg2"/>
                </a:solidFill>
              </a:rPr>
              <a:t>, web and printed media – nation-wide, regional and local </a:t>
            </a:r>
            <a:r>
              <a:rPr lang="en-US" b="1" dirty="0" smtClean="0">
                <a:solidFill>
                  <a:schemeClr val="bg2"/>
                </a:solidFill>
              </a:rPr>
              <a:t>media: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TV</a:t>
            </a:r>
            <a:r>
              <a:rPr lang="en-US" b="1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 Coverage in prime time TV news on main channels: </a:t>
            </a:r>
            <a:r>
              <a:rPr lang="en-US" dirty="0" smtClean="0">
                <a:solidFill>
                  <a:schemeClr val="bg2"/>
                </a:solidFill>
              </a:rPr>
              <a:t>(TV-</a:t>
            </a:r>
            <a:r>
              <a:rPr lang="en-US" dirty="0" err="1" smtClean="0">
                <a:solidFill>
                  <a:schemeClr val="bg2"/>
                </a:solidFill>
              </a:rPr>
              <a:t>avisen</a:t>
            </a:r>
            <a:r>
              <a:rPr lang="en-US" dirty="0">
                <a:solidFill>
                  <a:schemeClr val="bg2"/>
                </a:solidFill>
              </a:rPr>
              <a:t>, DR2, DR Ultra for </a:t>
            </a:r>
            <a:r>
              <a:rPr lang="en-US" dirty="0" smtClean="0">
                <a:solidFill>
                  <a:schemeClr val="bg2"/>
                </a:solidFill>
              </a:rPr>
              <a:t>kids)</a:t>
            </a:r>
          </a:p>
          <a:p>
            <a:pPr marL="171450" indent="-171450">
              <a:buFontTx/>
              <a:buChar char="-"/>
            </a:pPr>
            <a:r>
              <a:rPr lang="en-US" b="1" dirty="0" smtClean="0">
                <a:solidFill>
                  <a:schemeClr val="bg2"/>
                </a:solidFill>
              </a:rPr>
              <a:t>Radio</a:t>
            </a:r>
            <a:r>
              <a:rPr lang="en-US" b="1" dirty="0">
                <a:solidFill>
                  <a:schemeClr val="bg2"/>
                </a:solidFill>
              </a:rPr>
              <a:t>: </a:t>
            </a:r>
            <a:r>
              <a:rPr lang="en-US" dirty="0">
                <a:solidFill>
                  <a:schemeClr val="bg2"/>
                </a:solidFill>
              </a:rPr>
              <a:t>P3, P4, Radio24syv (incl. news and “</a:t>
            </a:r>
            <a:r>
              <a:rPr lang="en-US" dirty="0" smtClean="0">
                <a:solidFill>
                  <a:schemeClr val="bg2"/>
                </a:solidFill>
              </a:rPr>
              <a:t>Good morning P3)</a:t>
            </a:r>
          </a:p>
          <a:p>
            <a:pPr marL="171450" indent="-171450">
              <a:buFontTx/>
              <a:buChar char="-"/>
            </a:pPr>
            <a:r>
              <a:rPr lang="en-US" b="1" dirty="0" smtClean="0">
                <a:solidFill>
                  <a:schemeClr val="bg2"/>
                </a:solidFill>
              </a:rPr>
              <a:t>Nation-wide </a:t>
            </a:r>
            <a:r>
              <a:rPr lang="en-US" b="1" dirty="0">
                <a:solidFill>
                  <a:schemeClr val="bg2"/>
                </a:solidFill>
              </a:rPr>
              <a:t>newspapers/news platforms</a:t>
            </a:r>
            <a:r>
              <a:rPr lang="en-US" b="1" dirty="0" smtClean="0">
                <a:solidFill>
                  <a:schemeClr val="bg2"/>
                </a:solidFill>
              </a:rPr>
              <a:t>: </a:t>
            </a:r>
            <a:r>
              <a:rPr lang="en-US" dirty="0" smtClean="0">
                <a:solidFill>
                  <a:schemeClr val="bg2"/>
                </a:solidFill>
              </a:rPr>
              <a:t>Almost </a:t>
            </a:r>
            <a:r>
              <a:rPr lang="en-US" dirty="0">
                <a:solidFill>
                  <a:schemeClr val="bg2"/>
                </a:solidFill>
              </a:rPr>
              <a:t>all of them covered the campaign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177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4717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29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95946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443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60946" y="4736976"/>
            <a:ext cx="5435600" cy="44577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60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69FD4-E268-4307-91AB-46EDA0CEE423}" type="slidenum">
              <a:rPr lang="da-DK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da-DK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3059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733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733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733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5850" cy="3714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F844-7A2F-4D45-B22C-3AFFCA2DE2CA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733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b="1" dirty="0" smtClean="0"/>
              <a:t>Target </a:t>
            </a:r>
            <a:r>
              <a:rPr lang="da-DK" b="1" dirty="0" err="1" smtClean="0"/>
              <a:t>users</a:t>
            </a:r>
            <a:r>
              <a:rPr lang="da-DK" b="1" dirty="0" smtClean="0"/>
              <a:t>:</a:t>
            </a:r>
          </a:p>
          <a:p>
            <a:pPr marL="170901" indent="-170901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Consumers </a:t>
            </a:r>
            <a:r>
              <a:rPr lang="da-DK" dirty="0"/>
              <a:t>and </a:t>
            </a:r>
            <a:r>
              <a:rPr lang="da-DK" dirty="0" err="1"/>
              <a:t>SMEs</a:t>
            </a:r>
            <a:r>
              <a:rPr lang="da-DK" dirty="0"/>
              <a:t> </a:t>
            </a:r>
          </a:p>
          <a:p>
            <a:pPr marL="170901" indent="-170901">
              <a:buFont typeface="Arial" panose="020B0604020202020204" pitchFamily="34" charset="0"/>
              <a:buChar char="•"/>
              <a:defRPr/>
            </a:pP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assist</a:t>
            </a:r>
            <a:r>
              <a:rPr lang="da-DK" dirty="0"/>
              <a:t> public </a:t>
            </a:r>
            <a:r>
              <a:rPr lang="da-DK" dirty="0" err="1"/>
              <a:t>authorities</a:t>
            </a:r>
            <a:r>
              <a:rPr lang="da-DK" dirty="0"/>
              <a:t> – </a:t>
            </a:r>
            <a:r>
              <a:rPr lang="da-DK" dirty="0" err="1"/>
              <a:t>especially</a:t>
            </a:r>
            <a:r>
              <a:rPr lang="da-DK" dirty="0"/>
              <a:t> police/</a:t>
            </a:r>
            <a:r>
              <a:rPr lang="da-DK" dirty="0" err="1"/>
              <a:t>prosecutors</a:t>
            </a:r>
            <a:endParaRPr lang="da-DK" dirty="0"/>
          </a:p>
          <a:p>
            <a:pPr>
              <a:defRPr/>
            </a:pPr>
            <a:endParaRPr lang="da-DK" b="1" dirty="0"/>
          </a:p>
          <a:p>
            <a:pPr>
              <a:defRPr/>
            </a:pPr>
            <a:r>
              <a:rPr lang="da-DK" b="1" dirty="0" smtClean="0"/>
              <a:t>Price:</a:t>
            </a:r>
          </a:p>
          <a:p>
            <a:pPr marL="170901" indent="-170901">
              <a:buFont typeface="Arial" panose="020B0604020202020204" pitchFamily="34" charset="0"/>
              <a:buChar char="•"/>
              <a:defRPr/>
            </a:pPr>
            <a:r>
              <a:rPr lang="da-DK" dirty="0" err="1" smtClean="0"/>
              <a:t>Written</a:t>
            </a:r>
            <a:r>
              <a:rPr lang="da-DK" dirty="0" smtClean="0"/>
              <a:t> </a:t>
            </a:r>
            <a:r>
              <a:rPr lang="da-DK" dirty="0"/>
              <a:t>opinions; </a:t>
            </a:r>
            <a:r>
              <a:rPr lang="da-DK" dirty="0" err="1"/>
              <a:t>fee</a:t>
            </a:r>
            <a:r>
              <a:rPr lang="da-DK" dirty="0"/>
              <a:t> of EUR 200</a:t>
            </a:r>
          </a:p>
          <a:p>
            <a:pPr marL="170901" indent="-170901">
              <a:buFont typeface="Arial" panose="020B0604020202020204" pitchFamily="34" charset="0"/>
              <a:buChar char="•"/>
            </a:pP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/>
              <a:t>guidance; </a:t>
            </a:r>
            <a:r>
              <a:rPr lang="da-DK" dirty="0" err="1"/>
              <a:t>free</a:t>
            </a:r>
            <a:r>
              <a:rPr lang="da-DK" dirty="0"/>
              <a:t> of charge</a:t>
            </a:r>
          </a:p>
          <a:p>
            <a:pPr>
              <a:defRPr/>
            </a:pPr>
            <a:endParaRPr lang="da-DK" dirty="0"/>
          </a:p>
          <a:p>
            <a:pPr lvl="0">
              <a:defRPr/>
            </a:pPr>
            <a:r>
              <a:rPr lang="da-DK" dirty="0" err="1" smtClean="0"/>
              <a:t>Launched</a:t>
            </a:r>
            <a:r>
              <a:rPr lang="da-DK" dirty="0" smtClean="0"/>
              <a:t> 1. </a:t>
            </a:r>
            <a:r>
              <a:rPr lang="da-DK" dirty="0" err="1"/>
              <a:t>January</a:t>
            </a:r>
            <a:r>
              <a:rPr lang="da-DK" dirty="0"/>
              <a:t> </a:t>
            </a:r>
            <a:r>
              <a:rPr lang="da-DK" dirty="0" smtClean="0"/>
              <a:t>2017 -  25 Cases </a:t>
            </a:r>
            <a:r>
              <a:rPr lang="da-DK" dirty="0" err="1" smtClean="0"/>
              <a:t>until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 due to </a:t>
            </a:r>
            <a:r>
              <a:rPr lang="da-DK" dirty="0" err="1" smtClean="0"/>
              <a:t>careful</a:t>
            </a:r>
            <a:r>
              <a:rPr lang="da-DK" dirty="0" smtClean="0"/>
              <a:t> </a:t>
            </a:r>
            <a:r>
              <a:rPr lang="da-DK" dirty="0" err="1" smtClean="0"/>
              <a:t>launching</a:t>
            </a:r>
            <a:r>
              <a:rPr lang="da-DK" dirty="0" smtClean="0"/>
              <a:t> </a:t>
            </a:r>
            <a:r>
              <a:rPr lang="da-DK" dirty="0" err="1" smtClean="0"/>
              <a:t>strategy</a:t>
            </a:r>
            <a:r>
              <a:rPr lang="da-DK" dirty="0" smtClean="0"/>
              <a:t>.</a:t>
            </a:r>
            <a:endParaRPr lang="da-DK" dirty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36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76172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2"/>
                </a:solidFill>
              </a:rPr>
              <a:t>Only</a:t>
            </a:r>
            <a:r>
              <a:rPr lang="da-DK" dirty="0">
                <a:solidFill>
                  <a:schemeClr val="bg2"/>
                </a:solidFill>
              </a:rPr>
              <a:t> cases of </a:t>
            </a:r>
            <a:r>
              <a:rPr lang="da-DK" dirty="0" err="1">
                <a:solidFill>
                  <a:schemeClr val="bg2"/>
                </a:solidFill>
              </a:rPr>
              <a:t>counterfeiting</a:t>
            </a:r>
            <a:r>
              <a:rPr lang="da-DK" dirty="0">
                <a:solidFill>
                  <a:schemeClr val="bg2"/>
                </a:solidFill>
              </a:rPr>
              <a:t> and </a:t>
            </a:r>
            <a:r>
              <a:rPr lang="da-DK" dirty="0" err="1">
                <a:solidFill>
                  <a:schemeClr val="bg2"/>
                </a:solidFill>
              </a:rPr>
              <a:t>piracy</a:t>
            </a:r>
            <a:r>
              <a:rPr lang="da-DK" dirty="0">
                <a:solidFill>
                  <a:schemeClr val="bg2"/>
                </a:solidFill>
              </a:rPr>
              <a:t>; </a:t>
            </a:r>
          </a:p>
          <a:p>
            <a:pPr marL="356045"/>
            <a:r>
              <a:rPr lang="da-DK" dirty="0">
                <a:solidFill>
                  <a:schemeClr val="bg2"/>
                </a:solidFill>
              </a:rPr>
              <a:t>(In cases </a:t>
            </a:r>
            <a:r>
              <a:rPr lang="da-DK" dirty="0" err="1">
                <a:solidFill>
                  <a:schemeClr val="bg2"/>
                </a:solidFill>
              </a:rPr>
              <a:t>requiring</a:t>
            </a:r>
            <a:r>
              <a:rPr lang="da-DK" dirty="0">
                <a:solidFill>
                  <a:schemeClr val="bg2"/>
                </a:solidFill>
              </a:rPr>
              <a:t> a </a:t>
            </a:r>
            <a:r>
              <a:rPr lang="da-DK" dirty="0" err="1">
                <a:solidFill>
                  <a:schemeClr val="bg2"/>
                </a:solidFill>
              </a:rPr>
              <a:t>complicated</a:t>
            </a:r>
            <a:r>
              <a:rPr lang="da-DK" dirty="0">
                <a:solidFill>
                  <a:schemeClr val="bg2"/>
                </a:solidFill>
              </a:rPr>
              <a:t> legal </a:t>
            </a:r>
            <a:r>
              <a:rPr lang="da-DK" dirty="0" err="1">
                <a:solidFill>
                  <a:schemeClr val="bg2"/>
                </a:solidFill>
              </a:rPr>
              <a:t>assessment</a:t>
            </a:r>
            <a:r>
              <a:rPr lang="da-DK" dirty="0">
                <a:solidFill>
                  <a:schemeClr val="bg2"/>
                </a:solidFill>
              </a:rPr>
              <a:t> - in </a:t>
            </a:r>
            <a:r>
              <a:rPr lang="da-DK" dirty="0" err="1">
                <a:solidFill>
                  <a:schemeClr val="bg2"/>
                </a:solidFill>
              </a:rPr>
              <a:t>order</a:t>
            </a:r>
            <a:r>
              <a:rPr lang="da-DK" dirty="0">
                <a:solidFill>
                  <a:schemeClr val="bg2"/>
                </a:solidFill>
              </a:rPr>
              <a:t> to </a:t>
            </a:r>
            <a:r>
              <a:rPr lang="da-DK" dirty="0" err="1">
                <a:solidFill>
                  <a:schemeClr val="bg2"/>
                </a:solidFill>
              </a:rPr>
              <a:t>determine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whether</a:t>
            </a:r>
            <a:r>
              <a:rPr lang="da-DK" dirty="0">
                <a:solidFill>
                  <a:schemeClr val="bg2"/>
                </a:solidFill>
              </a:rPr>
              <a:t> an </a:t>
            </a:r>
            <a:r>
              <a:rPr lang="da-DK" dirty="0" err="1">
                <a:solidFill>
                  <a:schemeClr val="bg2"/>
                </a:solidFill>
              </a:rPr>
              <a:t>infringement</a:t>
            </a:r>
            <a:r>
              <a:rPr lang="da-DK" dirty="0">
                <a:solidFill>
                  <a:schemeClr val="bg2"/>
                </a:solidFill>
              </a:rPr>
              <a:t> has </a:t>
            </a:r>
            <a:r>
              <a:rPr lang="da-DK" dirty="0" err="1">
                <a:solidFill>
                  <a:schemeClr val="bg2"/>
                </a:solidFill>
              </a:rPr>
              <a:t>been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comitted</a:t>
            </a:r>
            <a:r>
              <a:rPr lang="da-DK" dirty="0">
                <a:solidFill>
                  <a:schemeClr val="bg2"/>
                </a:solidFill>
              </a:rPr>
              <a:t> or not - the </a:t>
            </a:r>
            <a:r>
              <a:rPr lang="da-DK" dirty="0" err="1">
                <a:solidFill>
                  <a:schemeClr val="bg2"/>
                </a:solidFill>
              </a:rPr>
              <a:t>Enforcement</a:t>
            </a:r>
            <a:r>
              <a:rPr lang="da-DK" dirty="0">
                <a:solidFill>
                  <a:schemeClr val="bg2"/>
                </a:solidFill>
              </a:rPr>
              <a:t> Unit </a:t>
            </a:r>
            <a:r>
              <a:rPr lang="da-DK" dirty="0" err="1">
                <a:solidFill>
                  <a:schemeClr val="bg2"/>
                </a:solidFill>
              </a:rPr>
              <a:t>will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refer</a:t>
            </a:r>
            <a:r>
              <a:rPr lang="da-DK" dirty="0">
                <a:solidFill>
                  <a:schemeClr val="bg2"/>
                </a:solidFill>
              </a:rPr>
              <a:t> is </a:t>
            </a:r>
            <a:r>
              <a:rPr lang="da-DK" dirty="0" err="1">
                <a:solidFill>
                  <a:schemeClr val="bg2"/>
                </a:solidFill>
              </a:rPr>
              <a:t>users</a:t>
            </a:r>
            <a:r>
              <a:rPr lang="da-DK" dirty="0">
                <a:solidFill>
                  <a:schemeClr val="bg2"/>
                </a:solidFill>
              </a:rPr>
              <a:t> to </a:t>
            </a:r>
            <a:r>
              <a:rPr lang="da-DK" dirty="0" err="1">
                <a:solidFill>
                  <a:schemeClr val="bg2"/>
                </a:solidFill>
              </a:rPr>
              <a:t>seek</a:t>
            </a:r>
            <a:r>
              <a:rPr lang="da-DK" dirty="0">
                <a:solidFill>
                  <a:schemeClr val="bg2"/>
                </a:solidFill>
              </a:rPr>
              <a:t> guidance from private </a:t>
            </a:r>
            <a:r>
              <a:rPr lang="da-DK" dirty="0" err="1">
                <a:solidFill>
                  <a:schemeClr val="bg2"/>
                </a:solidFill>
              </a:rPr>
              <a:t>advisers</a:t>
            </a:r>
            <a:r>
              <a:rPr lang="da-DK" dirty="0">
                <a:solidFill>
                  <a:schemeClr val="bg2"/>
                </a:solidFill>
              </a:rPr>
              <a:t>). </a:t>
            </a:r>
          </a:p>
          <a:p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IP </a:t>
            </a:r>
            <a:r>
              <a:rPr lang="da-DK" dirty="0" err="1">
                <a:solidFill>
                  <a:schemeClr val="bg2"/>
                </a:solidFill>
              </a:rPr>
              <a:t>rights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registered</a:t>
            </a:r>
            <a:r>
              <a:rPr lang="da-DK" dirty="0">
                <a:solidFill>
                  <a:schemeClr val="bg2"/>
                </a:solidFill>
              </a:rPr>
              <a:t> for Denmark (</a:t>
            </a:r>
            <a:r>
              <a:rPr lang="da-DK" dirty="0" err="1">
                <a:solidFill>
                  <a:schemeClr val="bg2"/>
                </a:solidFill>
              </a:rPr>
              <a:t>also</a:t>
            </a:r>
            <a:r>
              <a:rPr lang="da-DK" dirty="0">
                <a:solidFill>
                  <a:schemeClr val="bg2"/>
                </a:solidFill>
              </a:rPr>
              <a:t> EU </a:t>
            </a:r>
            <a:r>
              <a:rPr lang="da-DK" dirty="0" err="1">
                <a:solidFill>
                  <a:schemeClr val="bg2"/>
                </a:solidFill>
              </a:rPr>
              <a:t>trademarks</a:t>
            </a:r>
            <a:r>
              <a:rPr lang="da-DK" dirty="0">
                <a:solidFill>
                  <a:schemeClr val="bg2"/>
                </a:solidFill>
              </a:rPr>
              <a:t>) </a:t>
            </a:r>
          </a:p>
          <a:p>
            <a:r>
              <a:rPr lang="da-DK" dirty="0">
                <a:solidFill>
                  <a:schemeClr val="bg2"/>
                </a:solidFill>
              </a:rPr>
              <a:t>        - </a:t>
            </a:r>
            <a:r>
              <a:rPr lang="da-DK" dirty="0" err="1">
                <a:solidFill>
                  <a:schemeClr val="bg2"/>
                </a:solidFill>
              </a:rPr>
              <a:t>no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assessment</a:t>
            </a:r>
            <a:r>
              <a:rPr lang="da-DK" dirty="0">
                <a:solidFill>
                  <a:schemeClr val="bg2"/>
                </a:solidFill>
              </a:rPr>
              <a:t> of </a:t>
            </a:r>
            <a:r>
              <a:rPr lang="da-DK" dirty="0" err="1">
                <a:solidFill>
                  <a:schemeClr val="bg2"/>
                </a:solidFill>
              </a:rPr>
              <a:t>validity</a:t>
            </a:r>
            <a:r>
              <a:rPr lang="da-DK" dirty="0">
                <a:solidFill>
                  <a:schemeClr val="bg2"/>
                </a:solidFill>
              </a:rPr>
              <a:t> of </a:t>
            </a:r>
            <a:r>
              <a:rPr lang="da-DK" dirty="0" err="1">
                <a:solidFill>
                  <a:schemeClr val="bg2"/>
                </a:solidFill>
              </a:rPr>
              <a:t>registered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rights</a:t>
            </a:r>
            <a:endParaRPr lang="da-DK" dirty="0">
              <a:solidFill>
                <a:schemeClr val="bg2"/>
              </a:solidFill>
            </a:endParaRPr>
          </a:p>
          <a:p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No </a:t>
            </a:r>
            <a:r>
              <a:rPr lang="da-DK" dirty="0" err="1">
                <a:solidFill>
                  <a:schemeClr val="bg2"/>
                </a:solidFill>
              </a:rPr>
              <a:t>investigation</a:t>
            </a:r>
            <a:r>
              <a:rPr lang="da-DK" dirty="0">
                <a:solidFill>
                  <a:schemeClr val="bg2"/>
                </a:solidFill>
              </a:rPr>
              <a:t> of the facts of the case. </a:t>
            </a:r>
            <a:br>
              <a:rPr lang="da-DK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Guidance </a:t>
            </a:r>
            <a:r>
              <a:rPr lang="da-DK" dirty="0" err="1">
                <a:solidFill>
                  <a:schemeClr val="bg2"/>
                </a:solidFill>
              </a:rPr>
              <a:t>will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be</a:t>
            </a:r>
            <a:r>
              <a:rPr lang="da-DK" dirty="0">
                <a:solidFill>
                  <a:schemeClr val="bg2"/>
                </a:solidFill>
              </a:rPr>
              <a:t> </a:t>
            </a:r>
            <a:r>
              <a:rPr lang="da-DK" dirty="0" err="1">
                <a:solidFill>
                  <a:schemeClr val="bg2"/>
                </a:solidFill>
              </a:rPr>
              <a:t>based</a:t>
            </a:r>
            <a:r>
              <a:rPr lang="da-DK" dirty="0">
                <a:solidFill>
                  <a:schemeClr val="bg2"/>
                </a:solidFill>
              </a:rPr>
              <a:t> on information </a:t>
            </a:r>
            <a:r>
              <a:rPr lang="da-DK" dirty="0" err="1">
                <a:solidFill>
                  <a:schemeClr val="bg2"/>
                </a:solidFill>
              </a:rPr>
              <a:t>provided</a:t>
            </a:r>
            <a:r>
              <a:rPr lang="da-DK" dirty="0">
                <a:solidFill>
                  <a:schemeClr val="bg2"/>
                </a:solidFill>
              </a:rPr>
              <a:t> by the </a:t>
            </a:r>
            <a:r>
              <a:rPr lang="da-DK" dirty="0" err="1">
                <a:solidFill>
                  <a:schemeClr val="bg2"/>
                </a:solidFill>
              </a:rPr>
              <a:t>users</a:t>
            </a:r>
            <a:r>
              <a:rPr lang="da-DK" dirty="0">
                <a:solidFill>
                  <a:schemeClr val="bg2"/>
                </a:solidFill>
              </a:rPr>
              <a:t> and </a:t>
            </a:r>
            <a:r>
              <a:rPr lang="da-DK" dirty="0" err="1">
                <a:solidFill>
                  <a:schemeClr val="bg2"/>
                </a:solidFill>
              </a:rPr>
              <a:t>DKPTO’s</a:t>
            </a:r>
            <a:r>
              <a:rPr lang="da-DK" dirty="0">
                <a:solidFill>
                  <a:schemeClr val="bg2"/>
                </a:solidFill>
              </a:rPr>
              <a:t>  </a:t>
            </a:r>
            <a:r>
              <a:rPr lang="da-DK" dirty="0" err="1">
                <a:solidFill>
                  <a:schemeClr val="bg2"/>
                </a:solidFill>
              </a:rPr>
              <a:t>searches</a:t>
            </a:r>
            <a:r>
              <a:rPr lang="da-DK" dirty="0">
                <a:solidFill>
                  <a:schemeClr val="bg2"/>
                </a:solidFill>
              </a:rPr>
              <a:t> in relevant IP registers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Guidance is non-binding 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Verbal guidance or </a:t>
            </a:r>
            <a:r>
              <a:rPr lang="da-DK" dirty="0" err="1">
                <a:solidFill>
                  <a:schemeClr val="bg2"/>
                </a:solidFill>
              </a:rPr>
              <a:t>written</a:t>
            </a:r>
            <a:r>
              <a:rPr lang="da-DK" dirty="0">
                <a:solidFill>
                  <a:schemeClr val="bg2"/>
                </a:solidFill>
              </a:rPr>
              <a:t> opinions 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37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55631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38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51454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39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041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8792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a report drafted by relevant line ministries and institutions/agencies</a:t>
            </a:r>
          </a:p>
          <a:p>
            <a:r>
              <a:rPr lang="en-GB" dirty="0"/>
              <a:t>Report was presented by Deputy Prime Minister.</a:t>
            </a:r>
          </a:p>
          <a:p>
            <a:r>
              <a:rPr lang="en-GB" dirty="0"/>
              <a:t>The Network also has a Memorandum of Understanding.</a:t>
            </a:r>
          </a:p>
          <a:p>
            <a:endParaRPr lang="en-GB" dirty="0"/>
          </a:p>
          <a:p>
            <a:r>
              <a:rPr lang="en-GB" dirty="0"/>
              <a:t>There is no government decree as such but since the report was presented a minister, it’s considered binding for the participating institutions</a:t>
            </a:r>
          </a:p>
          <a:p>
            <a:endParaRPr lang="en-GB" dirty="0"/>
          </a:p>
          <a:p>
            <a:r>
              <a:rPr lang="en-GB" dirty="0"/>
              <a:t>The kick-start for the development of a report and establishment of the Network was the that the Prime Ministers wife in 2006 during a state visit was carrying a fake Louis Vuitton handbag. That caused a big scandal.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9274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115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a report drafted by relevant line ministries and institutions/agencies</a:t>
            </a:r>
          </a:p>
          <a:p>
            <a:r>
              <a:rPr lang="en-GB" dirty="0"/>
              <a:t>Report was presented by Deputy Prime Minister.</a:t>
            </a:r>
          </a:p>
          <a:p>
            <a:r>
              <a:rPr lang="en-GB" dirty="0"/>
              <a:t>The Network also has a </a:t>
            </a:r>
            <a:r>
              <a:rPr lang="en-GB" dirty="0" smtClean="0"/>
              <a:t>Terms of Reference setting out the conditions and obligations for the participants.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There is no government decree as such but since the report was presented a minister, it’s considered binding for the participating institutions</a:t>
            </a:r>
          </a:p>
          <a:p>
            <a:endParaRPr lang="en-GB" dirty="0"/>
          </a:p>
          <a:p>
            <a:r>
              <a:rPr lang="en-GB" dirty="0"/>
              <a:t>The kick-start for the development of a report and establishment of the Network was the that the Prime Ministers wife in 2006 during a state visit was carrying a fake Louis Vuitton handbag. That caused a big scandal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>
                <a:solidFill>
                  <a:schemeClr val="bg2"/>
                </a:solidFill>
              </a:rPr>
              <a:t>No </a:t>
            </a:r>
            <a:r>
              <a:rPr lang="da-DK" altLang="da-DK" dirty="0" err="1">
                <a:solidFill>
                  <a:schemeClr val="bg2"/>
                </a:solidFill>
              </a:rPr>
              <a:t>rules</a:t>
            </a:r>
            <a:r>
              <a:rPr lang="da-DK" altLang="da-DK" dirty="0">
                <a:solidFill>
                  <a:schemeClr val="bg2"/>
                </a:solidFill>
              </a:rPr>
              <a:t> on decision-</a:t>
            </a:r>
            <a:r>
              <a:rPr lang="da-DK" altLang="da-DK" dirty="0" err="1">
                <a:solidFill>
                  <a:schemeClr val="bg2"/>
                </a:solidFill>
              </a:rPr>
              <a:t>making</a:t>
            </a:r>
            <a:r>
              <a:rPr lang="da-DK" altLang="da-DK" dirty="0">
                <a:solidFill>
                  <a:schemeClr val="bg2"/>
                </a:solidFill>
              </a:rPr>
              <a:t> processes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a-DK" altLang="da-DK" dirty="0">
                <a:solidFill>
                  <a:schemeClr val="bg2"/>
                </a:solidFill>
              </a:rPr>
              <a:t>     - so in </a:t>
            </a:r>
            <a:r>
              <a:rPr lang="da-DK" altLang="da-DK" dirty="0" err="1">
                <a:solidFill>
                  <a:schemeClr val="bg2"/>
                </a:solidFill>
              </a:rPr>
              <a:t>principle</a:t>
            </a:r>
            <a:r>
              <a:rPr lang="da-DK" altLang="da-DK" dirty="0">
                <a:solidFill>
                  <a:schemeClr val="bg2"/>
                </a:solidFill>
              </a:rPr>
              <a:t> </a:t>
            </a:r>
            <a:r>
              <a:rPr lang="da-DK" altLang="da-DK" dirty="0" err="1">
                <a:solidFill>
                  <a:schemeClr val="bg2"/>
                </a:solidFill>
              </a:rPr>
              <a:t>unanimity</a:t>
            </a:r>
            <a:r>
              <a:rPr lang="da-DK" altLang="da-DK" dirty="0">
                <a:solidFill>
                  <a:schemeClr val="bg2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a-DK" altLang="da-DK" dirty="0">
                <a:solidFill>
                  <a:schemeClr val="bg2"/>
                </a:solidFill>
              </a:rPr>
              <a:t>     - but so far not a problem in </a:t>
            </a:r>
            <a:r>
              <a:rPr lang="da-DK" altLang="da-DK" dirty="0" err="1">
                <a:solidFill>
                  <a:schemeClr val="bg2"/>
                </a:solidFill>
              </a:rPr>
              <a:t>practice</a:t>
            </a:r>
            <a:endParaRPr lang="da-DK" altLang="da-DK" dirty="0">
              <a:solidFill>
                <a:schemeClr val="bg2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9442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115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4B62-FBCD-4180-BEE4-E4DA7503548B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327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7050088" cy="5349875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355725"/>
            <a:ext cx="4933950" cy="455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2006600"/>
            <a:ext cx="4935538" cy="51435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altLang="da-DK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A67958-4C22-4805-A622-5F2204F321B1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788988" y="5024438"/>
            <a:ext cx="5472112" cy="250825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  <p:pic>
        <p:nvPicPr>
          <p:cNvPr id="54288" name="Picture 16" descr="pvs_tab_eng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2809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0" name="Picture 18" descr="PVS_logo_NEG_U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84163"/>
            <a:ext cx="3155950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271B68-3A4F-4E5B-BA4E-E44A974C3F17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387075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21250" y="1079500"/>
            <a:ext cx="1370013" cy="36290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09625" y="1079500"/>
            <a:ext cx="3959225" cy="36290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9E5B2-49E6-4DB9-B469-609CB7E46FD0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5125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050088" cy="5349875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>
              <a:solidFill>
                <a:srgbClr val="7B7B7B"/>
              </a:solidFill>
            </a:endParaRPr>
          </a:p>
        </p:txBody>
      </p:sp>
      <p:pic>
        <p:nvPicPr>
          <p:cNvPr id="5" name="Picture 16" descr="pvs_tab_eng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280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PVS_logo_NEG_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84163"/>
            <a:ext cx="315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355725"/>
            <a:ext cx="4933950" cy="455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2006600"/>
            <a:ext cx="4935538" cy="51435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0E7083-EB32-45F7-8319-2D985F7AF2A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788988" y="5024438"/>
            <a:ext cx="547211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46795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D814-5B15-46AA-833D-CA949E535E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321254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3" y="3438525"/>
            <a:ext cx="5992812" cy="106203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7213" y="2266950"/>
            <a:ext cx="5992812" cy="1171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E64B-29E2-4368-8579-ADE7E8A150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312783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09625" y="1666875"/>
            <a:ext cx="2663825" cy="304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625850" y="1666875"/>
            <a:ext cx="2665413" cy="304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A8383-1B72-4F49-AA6D-162DA38B31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48874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214313"/>
            <a:ext cx="6345238" cy="8921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2425" y="1196975"/>
            <a:ext cx="3114675" cy="500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2425" y="1697038"/>
            <a:ext cx="3114675" cy="308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581400" y="1196975"/>
            <a:ext cx="3116263" cy="500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581400" y="1697038"/>
            <a:ext cx="3116263" cy="308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400D-03EE-4554-9290-0F7F6B0397D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101902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C856-2915-4018-9BC1-7D9C70A304B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39782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D7D5-84F7-4042-B854-76547B39B93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407477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212725"/>
            <a:ext cx="2319338" cy="9064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55900" y="212725"/>
            <a:ext cx="3941763" cy="456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52425" y="1119188"/>
            <a:ext cx="2319338" cy="3659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F4BB-2B66-46CE-BD23-496BC79D4D8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422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8D955-FA3F-4474-8DB0-58E36D4BE4BE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73820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1125" y="3744913"/>
            <a:ext cx="4230688" cy="441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81125" y="477838"/>
            <a:ext cx="4230688" cy="3209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81125" y="4186238"/>
            <a:ext cx="4230688" cy="628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00EF-4426-40F6-BEE3-8B0935D78D2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91155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6371-0A75-4148-8300-0EE34EE059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148976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21250" y="1079500"/>
            <a:ext cx="1370013" cy="36290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09625" y="1079500"/>
            <a:ext cx="3959225" cy="36290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5124-080E-4576-81E9-A742EB3010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627230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809625" y="1079500"/>
            <a:ext cx="5481638" cy="36290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A637C-3E11-48B2-98BD-E11AC2AC5B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14205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3" y="3438525"/>
            <a:ext cx="5992812" cy="106203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7213" y="2266950"/>
            <a:ext cx="5992812" cy="1171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5E9238-25AE-4741-8711-3C9ED6922E85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49528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09625" y="1666875"/>
            <a:ext cx="2663825" cy="304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625850" y="1666875"/>
            <a:ext cx="2665413" cy="304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2CA01C-F64E-4FE1-AEFE-8C81960C1F4B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4204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214313"/>
            <a:ext cx="6345238" cy="8921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2425" y="1196975"/>
            <a:ext cx="3114675" cy="500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2425" y="1697038"/>
            <a:ext cx="3114675" cy="308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581400" y="1196975"/>
            <a:ext cx="3116263" cy="500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581400" y="1697038"/>
            <a:ext cx="3116263" cy="308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A69A1-BE92-4F9E-B4F9-B67CF16D3F86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8830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EEEF1-2C58-403A-B6EE-C68A3B9B297E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02862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321B7-5521-4CD7-804C-B113A29DA716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33125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212725"/>
            <a:ext cx="2319338" cy="9064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55900" y="212725"/>
            <a:ext cx="3941763" cy="456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52425" y="1119188"/>
            <a:ext cx="2319338" cy="3659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F39DEE-D75A-4583-86ED-97396DB2549E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26866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1125" y="3744913"/>
            <a:ext cx="4230688" cy="441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81125" y="477838"/>
            <a:ext cx="4230688" cy="3209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81125" y="4186238"/>
            <a:ext cx="4230688" cy="628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CD792-56C4-4603-A601-8363371AD1EB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</p:spTree>
    <p:extLst>
      <p:ext uri="{BB962C8B-B14F-4D97-AF65-F5344CB8AC3E}">
        <p14:creationId xmlns:p14="http://schemas.microsoft.com/office/powerpoint/2010/main" val="255395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1079500"/>
            <a:ext cx="54816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666875"/>
            <a:ext cx="5481638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2388" y="5024438"/>
            <a:ext cx="3635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08025">
              <a:defRPr sz="700">
                <a:solidFill>
                  <a:srgbClr val="B9BBBC"/>
                </a:solidFill>
                <a:latin typeface="+mn-lt"/>
              </a:defRPr>
            </a:lvl1pPr>
          </a:lstStyle>
          <a:p>
            <a:fld id="{55584667-714E-4B88-861F-FF6D9DBD7C70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3" y="5016500"/>
            <a:ext cx="6270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08025">
              <a:defRPr sz="700">
                <a:solidFill>
                  <a:srgbClr val="B9BBBC"/>
                </a:solidFill>
                <a:latin typeface="+mn-lt"/>
              </a:defRPr>
            </a:lvl1pPr>
          </a:lstStyle>
          <a:p>
            <a:endParaRPr lang="da-DK" altLang="da-DK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8988" y="5024438"/>
            <a:ext cx="54911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08025">
              <a:defRPr sz="700">
                <a:solidFill>
                  <a:srgbClr val="B9BBBC"/>
                </a:solidFill>
                <a:latin typeface="+mn-lt"/>
              </a:defRPr>
            </a:lvl1pPr>
          </a:lstStyle>
          <a:p>
            <a:r>
              <a:rPr lang="da-DK" altLang="da-DK"/>
              <a:t>I HEADER/ FOOTER INDSÆT PROJEKT NR, EMNE, SAG OG PATENT</a:t>
            </a:r>
          </a:p>
        </p:txBody>
      </p:sp>
      <p:pic>
        <p:nvPicPr>
          <p:cNvPr id="53261" name="Picture 13" descr="pvs_tab_eng_bl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2809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2" name="Picture 14" descr="PVS_logo_PMS_U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85750"/>
            <a:ext cx="3155950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2pPr>
      <a:lvl3pPr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3pPr>
      <a:lvl4pPr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4pPr>
      <a:lvl5pPr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5pPr>
      <a:lvl6pPr marL="457200"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6pPr>
      <a:lvl7pPr marL="914400"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7pPr>
      <a:lvl8pPr marL="1371600"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8pPr>
      <a:lvl9pPr marL="1828800" algn="l" defTabSz="70802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9pPr>
    </p:titleStyle>
    <p:bodyStyle>
      <a:lvl1pPr marL="393700" indent="-393700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77825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2pPr>
      <a:lvl3pPr marL="1209675" indent="-373063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3pPr>
      <a:lvl4pPr marL="1593850" indent="-35718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4pPr>
      <a:lvl5pPr marL="1985963" indent="-36353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5pPr>
      <a:lvl6pPr marL="2443163" indent="-36353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6pPr>
      <a:lvl7pPr marL="2900363" indent="-36353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7pPr>
      <a:lvl8pPr marL="3357563" indent="-36353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8pPr>
      <a:lvl9pPr marL="3814763" indent="-363538" algn="l" defTabSz="708025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1079500"/>
            <a:ext cx="54816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666875"/>
            <a:ext cx="54816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2388" y="5024438"/>
            <a:ext cx="3635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B9BBB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DD5A5B4-3369-487C-A1E8-9D66F654158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3" y="5016500"/>
            <a:ext cx="627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9BBB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8988" y="5024438"/>
            <a:ext cx="54911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9BBBC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a-DK"/>
              <a:t>I HEADER/ FOOTER INDSÆT PROJEKT NR, EMNE, SAG OG PATENT</a:t>
            </a:r>
          </a:p>
        </p:txBody>
      </p:sp>
      <p:pic>
        <p:nvPicPr>
          <p:cNvPr id="1031" name="Picture 13" descr="pvs_tab_eng_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280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PVS_logo_PMS_U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85750"/>
            <a:ext cx="315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708025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708025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2pPr>
      <a:lvl3pPr algn="l" defTabSz="708025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3pPr>
      <a:lvl4pPr algn="l" defTabSz="708025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4pPr>
      <a:lvl5pPr algn="l" defTabSz="708025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5pPr>
      <a:lvl6pPr marL="457200" algn="l" defTabSz="708025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6pPr>
      <a:lvl7pPr marL="914400" algn="l" defTabSz="708025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7pPr>
      <a:lvl8pPr marL="1371600" algn="l" defTabSz="708025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8pPr>
      <a:lvl9pPr marL="1828800" algn="l" defTabSz="708025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Verdana" pitchFamily="34" charset="0"/>
        </a:defRPr>
      </a:lvl9pPr>
    </p:titleStyle>
    <p:bodyStyle>
      <a:lvl1pPr marL="393700" indent="-393700" algn="l" defTabSz="708025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77825" algn="l" defTabSz="708025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2pPr>
      <a:lvl3pPr marL="1209675" indent="-373063" algn="l" defTabSz="708025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3pPr>
      <a:lvl4pPr marL="1593850" indent="-357188" algn="l" defTabSz="708025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4pPr>
      <a:lvl5pPr marL="1985963" indent="-363538" algn="l" defTabSz="708025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5pPr>
      <a:lvl6pPr marL="2443163" indent="-363538" algn="l" defTabSz="708025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6pPr>
      <a:lvl7pPr marL="2900363" indent="-363538" algn="l" defTabSz="708025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7pPr>
      <a:lvl8pPr marL="3357563" indent="-363538" algn="l" defTabSz="708025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8pPr>
      <a:lvl9pPr marL="3814763" indent="-363538" algn="l" defTabSz="708025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jhw@dkpto.d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pfakes.dk/authorities/public-reports-on-counterfeiting-and-piracy/reports-about-counterfeiting-and-piracy.aspx" TargetMode="External"/><Relationship Id="rId3" Type="http://schemas.openxmlformats.org/officeDocument/2006/relationships/hyperlink" Target="http://www.stopfakes.dk/" TargetMode="External"/><Relationship Id="rId7" Type="http://schemas.openxmlformats.org/officeDocument/2006/relationships/hyperlink" Target="http://www.stoppiratkopiering.dk/myndigheder/nyheder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ppiratkopiering.dk/domssamling.aspx" TargetMode="External"/><Relationship Id="rId5" Type="http://schemas.openxmlformats.org/officeDocument/2006/relationships/hyperlink" Target="http://www.stopfakes.dk/business/guides-for-companies.aspx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stopfakes.dk/consumer/consumer-guide.aspx" TargetMode="External"/><Relationship Id="rId9" Type="http://schemas.openxmlformats.org/officeDocument/2006/relationships/hyperlink" Target="http://www.stopfakes.dk/legal-framework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fakes.d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fakes.d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fakes.dk/media/80473/sg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stoppiratkopiering.dk/hvem-udgoer-ministeriernes-netvaerk-mod-ipr-kriminalitet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28638" y="1662113"/>
            <a:ext cx="5992812" cy="1146175"/>
          </a:xfrm>
        </p:spPr>
        <p:txBody>
          <a:bodyPr/>
          <a:lstStyle/>
          <a:p>
            <a:endParaRPr lang="en-US" altLang="da-DK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57275" y="3032125"/>
            <a:ext cx="4935538" cy="1366838"/>
          </a:xfrm>
        </p:spPr>
        <p:txBody>
          <a:bodyPr/>
          <a:lstStyle/>
          <a:p>
            <a:pPr marL="0" indent="0" algn="ctr"/>
            <a:endParaRPr lang="en-US" altLang="da-DK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288" y="23844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400" noProof="1">
              <a:latin typeface="Arial" charset="0"/>
            </a:endParaRPr>
          </a:p>
        </p:txBody>
      </p:sp>
      <p:pic>
        <p:nvPicPr>
          <p:cNvPr id="3077" name="Picture 5" descr="PVS_06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34863" r="40015"/>
          <a:stretch>
            <a:fillRect/>
          </a:stretch>
        </p:blipFill>
        <p:spPr bwMode="auto">
          <a:xfrm>
            <a:off x="30413" y="103"/>
            <a:ext cx="7050088" cy="54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88988" y="1379538"/>
            <a:ext cx="612043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08025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</a:br>
            <a:endParaRPr lang="en-US" sz="20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745" y="1090761"/>
            <a:ext cx="6261100" cy="39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708025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08025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08025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08025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08025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da-DK" sz="12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da-DK" sz="1400" b="1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endParaRPr lang="en-US" altLang="da-DK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dirty="0">
                <a:solidFill>
                  <a:srgbClr val="007B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role of a national Office in relation to enforcement of IPR – Danish Best Practice”</a:t>
            </a:r>
            <a:endParaRPr lang="en-US" altLang="da-DK" sz="1600" dirty="0" smtClean="0">
              <a:solidFill>
                <a:srgbClr val="007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da-DK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da-DK" sz="1200" dirty="0" smtClean="0">
                <a:solidFill>
                  <a:schemeClr val="bg1"/>
                </a:solidFill>
              </a:rPr>
              <a:t>Mexico City, November 13, 2018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da-DK" sz="1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da-DK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da-DK" sz="1200" dirty="0" smtClean="0">
                <a:solidFill>
                  <a:schemeClr val="bg1"/>
                </a:solidFill>
              </a:rPr>
              <a:t>By</a:t>
            </a:r>
            <a:endParaRPr lang="en-US" altLang="da-DK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a-DK" sz="1200" dirty="0" smtClean="0">
                <a:solidFill>
                  <a:schemeClr val="bg1"/>
                </a:solidFill>
              </a:rPr>
              <a:t>Janne Hedegaard (</a:t>
            </a:r>
            <a:r>
              <a:rPr lang="en-US" altLang="da-DK" sz="1200" dirty="0" smtClean="0">
                <a:solidFill>
                  <a:schemeClr val="bg1"/>
                </a:solidFill>
                <a:hlinkClick r:id="rId4"/>
              </a:rPr>
              <a:t>jhw@dkpto.dk</a:t>
            </a:r>
            <a:r>
              <a:rPr lang="en-US" altLang="da-DK" sz="1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da-DK" sz="1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a-DK" sz="1200" dirty="0" smtClean="0">
                <a:solidFill>
                  <a:schemeClr val="bg1"/>
                </a:solidFill>
              </a:rPr>
              <a:t>Principal project adviser</a:t>
            </a:r>
          </a:p>
          <a:p>
            <a:pPr>
              <a:lnSpc>
                <a:spcPct val="80000"/>
              </a:lnSpc>
            </a:pPr>
            <a:r>
              <a:rPr lang="en-US" altLang="da-DK" sz="1200" dirty="0" smtClean="0">
                <a:solidFill>
                  <a:schemeClr val="bg1"/>
                </a:solidFill>
              </a:rPr>
              <a:t>Policy, Legal Affairs and International Projects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288" y="23844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400" noProof="1">
              <a:latin typeface="Arial" charset="0"/>
            </a:endParaRPr>
          </a:p>
        </p:txBody>
      </p:sp>
      <p:pic>
        <p:nvPicPr>
          <p:cNvPr id="3081" name="Picture 8" descr="PVS_logo_SH_NEG_DA [Converted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76" y="333376"/>
            <a:ext cx="27003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2841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84" y="3656013"/>
            <a:ext cx="1685312" cy="13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4524" y="1306513"/>
            <a:ext cx="662493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Infringements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a-DK" sz="16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work - III</a:t>
            </a:r>
            <a:endParaRPr lang="en-US" altLang="da-DK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da-DK" sz="1400" b="1" dirty="0" smtClean="0">
              <a:solidFill>
                <a:srgbClr val="BE0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Recurring agenda points as well as ad hoc topics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authorities contribute to the dialogue 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advantage: The Network has fostered close working relationships and coordination between the authorities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da-DK" sz="1400" dirty="0" smtClean="0">
              <a:solidFill>
                <a:srgbClr val="E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cooperation on international enforcement actions</a:t>
            </a:r>
          </a:p>
          <a:p>
            <a:pPr eaLnBrk="1" hangingPunct="1">
              <a:spcBef>
                <a:spcPct val="0"/>
              </a:spcBef>
              <a:buNone/>
            </a:pPr>
            <a:endParaRPr lang="da-DK" altLang="da-DK" sz="1400" dirty="0" smtClean="0">
              <a:solidFill>
                <a:srgbClr val="E6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dirty="0">
              <a:solidFill>
                <a:schemeClr val="bg2"/>
              </a:solidFill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40" y="0"/>
            <a:ext cx="1345577" cy="10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12" y="4730459"/>
            <a:ext cx="2008808" cy="6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24" y="1079500"/>
            <a:ext cx="5811764" cy="515938"/>
          </a:xfrm>
        </p:spPr>
        <p:txBody>
          <a:bodyPr/>
          <a:lstStyle/>
          <a:p>
            <a:r>
              <a:rPr lang="da-DK" sz="1600" dirty="0" smtClean="0">
                <a:solidFill>
                  <a:schemeClr val="accent2"/>
                </a:solidFill>
              </a:rPr>
              <a:t/>
            </a:r>
            <a:br>
              <a:rPr lang="da-DK" sz="1600" dirty="0" smtClean="0">
                <a:solidFill>
                  <a:schemeClr val="accent2"/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on international enforcement actions</a:t>
            </a:r>
            <a:endParaRPr lang="en-GB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200" dirty="0" smtClean="0"/>
          </a:p>
          <a:p>
            <a:pPr marL="0" indent="0">
              <a:buNone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Recurring</a:t>
            </a: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actions:</a:t>
            </a:r>
          </a:p>
          <a:p>
            <a:pPr marL="0" indent="0">
              <a:buNone/>
            </a:pPr>
            <a:endParaRPr 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Opson</a:t>
            </a: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counterfeit</a:t>
            </a: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food)</a:t>
            </a:r>
            <a:endParaRPr 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a-DK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</a:t>
            </a:r>
            <a:r>
              <a:rPr 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c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ommercial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engaged in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counterfeit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copyrighted works)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Pangea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falsified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medicine)</a:t>
            </a:r>
            <a:endParaRPr 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22" y="4403129"/>
            <a:ext cx="1610365" cy="9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72" y="-1"/>
            <a:ext cx="1356880" cy="10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accent2"/>
                </a:solidFill>
              </a:rPr>
              <a:t/>
            </a:r>
            <a:br>
              <a:rPr lang="da-DK" sz="1600" dirty="0" smtClean="0">
                <a:solidFill>
                  <a:schemeClr val="accent2"/>
                </a:solidFill>
              </a:rPr>
            </a:b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with 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8740" y="1639770"/>
            <a:ext cx="5481638" cy="3041650"/>
          </a:xfrm>
        </p:spPr>
        <p:txBody>
          <a:bodyPr/>
          <a:lstStyle/>
          <a:p>
            <a:pPr marL="0" indent="0">
              <a:buNone/>
            </a:pPr>
            <a:endParaRPr lang="da-DK" sz="12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annual meetings on recurring dates between the Network and the industry representatives (May and November)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 changes (and also the participants)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and the industry representatives decide on the topics together </a:t>
            </a:r>
          </a:p>
          <a:p>
            <a:pPr marL="0" indent="0">
              <a:buNone/>
            </a:pP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flexible set-up facilitates meaningful and relevant meetings!</a:t>
            </a:r>
          </a:p>
          <a:p>
            <a:pPr marL="0" indent="0">
              <a:buNone/>
            </a:pPr>
            <a:endParaRPr 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 smtClean="0"/>
          </a:p>
          <a:p>
            <a:endParaRPr lang="da-DK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0"/>
            <a:ext cx="1311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1288" y="874713"/>
            <a:ext cx="54102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 dirty="0">
                <a:solidFill>
                  <a:srgbClr val="E64B00"/>
                </a:solidFill>
              </a:rPr>
              <a:t/>
            </a:r>
            <a:br>
              <a:rPr lang="en-US" altLang="da-DK" sz="1800" b="1" dirty="0">
                <a:solidFill>
                  <a:srgbClr val="E64B00"/>
                </a:solidFill>
              </a:rPr>
            </a:br>
            <a:r>
              <a:rPr lang="en-US" altLang="da-DK" sz="1400" b="1" dirty="0">
                <a:solidFill>
                  <a:srgbClr val="E64B00"/>
                </a:solidFill>
              </a:rPr>
              <a:t/>
            </a:r>
            <a:br>
              <a:rPr lang="en-US" altLang="da-DK" sz="1400" b="1" dirty="0">
                <a:solidFill>
                  <a:srgbClr val="E64B00"/>
                </a:solidFill>
              </a:rPr>
            </a:br>
            <a:endParaRPr lang="en-US" altLang="da-DK" dirty="0">
              <a:solidFill>
                <a:srgbClr val="BE0073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842244" y="1152934"/>
            <a:ext cx="30201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altLang="da-DK" b="1" dirty="0" smtClean="0">
              <a:solidFill>
                <a:schemeClr val="accent2"/>
              </a:solidFill>
            </a:endParaRPr>
          </a:p>
          <a:p>
            <a:endParaRPr lang="da-DK" altLang="da-DK" b="1" dirty="0">
              <a:solidFill>
                <a:schemeClr val="accent2"/>
              </a:solidFill>
            </a:endParaRPr>
          </a:p>
          <a:p>
            <a:r>
              <a:rPr lang="en-GB" altLang="da-DK" sz="1600" b="1" dirty="0" smtClean="0">
                <a:solidFill>
                  <a:schemeClr val="tx1">
                    <a:lumMod val="75000"/>
                  </a:schemeClr>
                </a:solidFill>
              </a:rPr>
              <a:t>The Network website</a:t>
            </a:r>
            <a:r>
              <a:rPr lang="en-GB" altLang="da-DK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endParaRPr lang="en-GB" altLang="da-DK" b="1" dirty="0" smtClean="0">
              <a:solidFill>
                <a:schemeClr val="accent2"/>
              </a:solidFill>
            </a:endParaRPr>
          </a:p>
          <a:p>
            <a:pPr algn="ctr"/>
            <a:r>
              <a:rPr lang="en-GB" altLang="da-DK" sz="1800" dirty="0" smtClean="0">
                <a:solidFill>
                  <a:schemeClr val="bg2"/>
                </a:solidFill>
                <a:hlinkClick r:id="rId3"/>
              </a:rPr>
              <a:t>www.stopfakes.dk</a:t>
            </a:r>
            <a:r>
              <a:rPr lang="en-GB" altLang="da-DK" sz="1800" dirty="0" smtClean="0">
                <a:solidFill>
                  <a:schemeClr val="bg2"/>
                </a:solidFill>
              </a:rPr>
              <a:t> </a:t>
            </a:r>
          </a:p>
          <a:p>
            <a:endParaRPr lang="en-GB" altLang="da-DK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a-DK" dirty="0" smtClean="0">
                <a:solidFill>
                  <a:schemeClr val="bg2"/>
                </a:solidFill>
              </a:rPr>
              <a:t>Guides for </a:t>
            </a:r>
            <a:r>
              <a:rPr lang="en-GB" altLang="da-DK" dirty="0" smtClean="0">
                <a:solidFill>
                  <a:schemeClr val="bg2"/>
                </a:solidFill>
                <a:hlinkClick r:id="rId4"/>
              </a:rPr>
              <a:t>consumers</a:t>
            </a:r>
            <a:r>
              <a:rPr lang="en-GB" altLang="da-DK" dirty="0">
                <a:solidFill>
                  <a:schemeClr val="bg2"/>
                </a:solidFill>
              </a:rPr>
              <a:t> </a:t>
            </a:r>
            <a:r>
              <a:rPr lang="en-GB" altLang="da-DK" dirty="0" smtClean="0">
                <a:solidFill>
                  <a:schemeClr val="bg2"/>
                </a:solidFill>
              </a:rPr>
              <a:t>and </a:t>
            </a:r>
            <a:r>
              <a:rPr lang="en-GB" altLang="da-DK" dirty="0" smtClean="0">
                <a:solidFill>
                  <a:schemeClr val="bg2"/>
                </a:solidFill>
                <a:hlinkClick r:id="rId5"/>
              </a:rPr>
              <a:t>businesses</a:t>
            </a:r>
            <a:r>
              <a:rPr lang="en-GB" altLang="da-DK" dirty="0" smtClean="0">
                <a:solidFill>
                  <a:schemeClr val="bg2"/>
                </a:solidFill>
              </a:rPr>
              <a:t> </a:t>
            </a:r>
          </a:p>
          <a:p>
            <a:endParaRPr lang="en-GB" altLang="da-DK" dirty="0" smtClean="0">
              <a:solidFill>
                <a:schemeClr val="bg2"/>
              </a:solidFill>
            </a:endParaRPr>
          </a:p>
          <a:p>
            <a:pPr>
              <a:buFont typeface="Arial" charset="0"/>
              <a:buChar char="•"/>
            </a:pPr>
            <a:r>
              <a:rPr lang="en-GB" altLang="da-DK" dirty="0" smtClean="0">
                <a:solidFill>
                  <a:schemeClr val="bg2"/>
                </a:solidFill>
              </a:rPr>
              <a:t>      </a:t>
            </a:r>
            <a:r>
              <a:rPr lang="en-GB" altLang="da-DK" dirty="0" smtClean="0">
                <a:solidFill>
                  <a:schemeClr val="bg2"/>
                </a:solidFill>
                <a:hlinkClick r:id="rId6"/>
              </a:rPr>
              <a:t>Case Law database </a:t>
            </a:r>
            <a:endParaRPr lang="en-GB" altLang="da-DK" dirty="0" smtClean="0">
              <a:solidFill>
                <a:schemeClr val="bg2"/>
              </a:solidFill>
            </a:endParaRPr>
          </a:p>
          <a:p>
            <a:pPr marL="273050" lvl="1"/>
            <a:r>
              <a:rPr lang="en-GB" altLang="da-DK" dirty="0" smtClean="0">
                <a:solidFill>
                  <a:schemeClr val="bg2"/>
                </a:solidFill>
              </a:rPr>
              <a:t> (all criminal cases since 2013)</a:t>
            </a:r>
          </a:p>
          <a:p>
            <a:pPr marL="273050" lvl="1"/>
            <a:endParaRPr lang="en-GB" altLang="da-DK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a-DK" dirty="0" smtClean="0">
                <a:solidFill>
                  <a:schemeClr val="bg2"/>
                </a:solidFill>
                <a:hlinkClick r:id="rId7"/>
              </a:rPr>
              <a:t>News (in Danish)</a:t>
            </a:r>
            <a:endParaRPr lang="en-GB" altLang="da-DK" dirty="0" smtClean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  <a:hlinkClick r:id="rId8"/>
              </a:rPr>
              <a:t>Reports/statistics</a:t>
            </a:r>
            <a:endParaRPr lang="en-GB" dirty="0" smtClean="0">
              <a:solidFill>
                <a:schemeClr val="bg2"/>
              </a:solidFill>
            </a:endParaRPr>
          </a:p>
          <a:p>
            <a:endParaRPr lang="en-GB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  <a:hlinkClick r:id="rId9"/>
              </a:rPr>
              <a:t>Legislation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7" y="1390650"/>
            <a:ext cx="3168352" cy="36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5083" y="946746"/>
            <a:ext cx="2406179" cy="864096"/>
          </a:xfrm>
        </p:spPr>
        <p:txBody>
          <a:bodyPr/>
          <a:lstStyle/>
          <a:p>
            <a:r>
              <a:rPr lang="en-GB" altLang="da-DK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</a:t>
            </a:r>
            <a:r>
              <a:rPr lang="en-GB" altLang="da-DK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– stopfakes.dk</a:t>
            </a:r>
            <a:r>
              <a:rPr lang="en-GB" altLang="da-DK" dirty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en-GB" altLang="da-DK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da-DK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5084" y="2242889"/>
            <a:ext cx="2406178" cy="246563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New layout, user friendly, modern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Targeted consumers,  secondarily enterprises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JE\Desktop\Udk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1" y="946745"/>
            <a:ext cx="3240360" cy="35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5084" y="946746"/>
            <a:ext cx="2406178" cy="648072"/>
          </a:xfrm>
        </p:spPr>
        <p:txBody>
          <a:bodyPr/>
          <a:lstStyle/>
          <a:p>
            <a:r>
              <a:rPr lang="en-GB" altLang="da-DK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stopfakes.dk</a:t>
            </a:r>
            <a:br>
              <a:rPr lang="en-GB" altLang="da-DK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da-DK" sz="16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13076" y="1810841"/>
            <a:ext cx="2478186" cy="2897684"/>
          </a:xfrm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Guides for consumers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business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Case law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Reports/statistics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3074" name="Picture 2" descr="C:\Users\MAJE\Desktop\Udkli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6" y="946745"/>
            <a:ext cx="3240360" cy="38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4291" y="946745"/>
            <a:ext cx="2406972" cy="648693"/>
          </a:xfrm>
        </p:spPr>
        <p:txBody>
          <a:bodyPr/>
          <a:lstStyle/>
          <a:p>
            <a:r>
              <a:rPr lang="en-GB" altLang="da-DK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stopfakes.dk</a:t>
            </a:r>
            <a:br>
              <a:rPr lang="en-GB" altLang="da-DK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  <a:endParaRPr lang="da-DK" sz="16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4291" y="1810841"/>
            <a:ext cx="2406972" cy="289768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“Did you know” + “Quiz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AJE\Desktop\Udkli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8" y="946745"/>
            <a:ext cx="3383583" cy="39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788988" y="1019175"/>
            <a:ext cx="6119812" cy="515938"/>
          </a:xfrm>
        </p:spPr>
        <p:txBody>
          <a:bodyPr/>
          <a:lstStyle/>
          <a:p>
            <a:r>
              <a:rPr lang="da-DK" alt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alt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altLang="da-DK" sz="1600" dirty="0" smtClean="0">
                <a:solidFill>
                  <a:srgbClr val="E64B00"/>
                </a:solidFill>
              </a:rPr>
              <a:t/>
            </a:r>
            <a:br>
              <a:rPr lang="da-DK" altLang="da-DK" sz="1600" dirty="0" smtClean="0">
                <a:solidFill>
                  <a:srgbClr val="E64B00"/>
                </a:solidFill>
              </a:rPr>
            </a:br>
            <a:endParaRPr lang="da-DK" altLang="da-DK" sz="1600" dirty="0" smtClean="0">
              <a:solidFill>
                <a:srgbClr val="E64B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3-day course in Denmark (both in 2013, 2014 and again in 2017)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GB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from Denmark, Sweden, Norway, Finland, Estonia, Latvia, Lithuania, Iceland, Poland, and Serbia</a:t>
            </a: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Police, prosecutors, customs authorities </a:t>
            </a: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from Denmark also the Danish Health and Medicines </a:t>
            </a: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Authority, the Danish Veterinary and Food Administration and</a:t>
            </a: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the Danish Patent and Trademark Office</a:t>
            </a:r>
          </a:p>
          <a:p>
            <a:pPr marL="0" indent="0">
              <a:buNone/>
              <a:defRPr/>
            </a:pPr>
            <a:endParaRPr lang="en-GB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Tailor-made seminars with specific topics </a:t>
            </a:r>
            <a:b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(Organised by DKPTO / Danish State Prosecutor for Serious Economic and International Crime / The Observatory / Europol)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da-DK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Financed</a:t>
            </a:r>
            <a:r>
              <a:rPr lang="da-DK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EUIPO </a:t>
            </a: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r>
              <a:rPr lang="da-DK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da-DK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12" y="4628071"/>
            <a:ext cx="1798567" cy="6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400" dirty="0" smtClean="0">
                <a:solidFill>
                  <a:schemeClr val="accent2"/>
                </a:solidFill>
              </a:rPr>
              <a:t/>
            </a:r>
            <a:br>
              <a:rPr lang="da-DK" sz="1400" dirty="0" smtClean="0">
                <a:solidFill>
                  <a:schemeClr val="accent2"/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results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da-DK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Increased criminal penalties (up to 6 years of imprisonment)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Information website (</a:t>
            </a:r>
            <a:r>
              <a:rPr lang="en-GB" sz="1200" dirty="0" smtClean="0">
                <a:solidFill>
                  <a:schemeClr val="bg2"/>
                </a:solidFill>
                <a:hlinkClick r:id="rId3"/>
              </a:rPr>
              <a:t>www.stopfakes.dk</a:t>
            </a:r>
            <a:r>
              <a:rPr lang="en-GB" sz="1200" dirty="0" smtClean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Guidelines on flea markets / bazars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Cooperation on enforcement actions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Case Law database (criminal IPR judgments)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Developed standard form for reporting IPR crimes to the police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Contributing to IPR guidelines for police and prosecutors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Organizing training seminars for public enforcement authorities</a:t>
            </a:r>
            <a:endParaRPr lang="en-GB" sz="1200" i="1" u="sng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</a:rPr>
              <a:t>Awareness raising campaign targeting consumers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sz="1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0"/>
            <a:ext cx="1311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Campaign </a:t>
            </a:r>
            <a:b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 World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Anti-Counterfeiting</a:t>
            </a:r>
            <a:r>
              <a:rPr lang="da-DK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Day, 8 June 2016</a:t>
            </a:r>
            <a:br>
              <a:rPr lang="da-DK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903">
            <a:off x="4334647" y="1845497"/>
            <a:ext cx="2383462" cy="15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bej\Desktop\DSC03266.JPG - Airport terminal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64" y="1954857"/>
            <a:ext cx="3027154" cy="20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36" y="4093455"/>
            <a:ext cx="4486331" cy="12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vs_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11338"/>
            <a:ext cx="22796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16732" y="1954857"/>
            <a:ext cx="3686175" cy="9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7" tIns="35428" rIns="70857" bIns="35428">
            <a:spAutoFit/>
          </a:bodyPr>
          <a:lstStyle>
            <a:lvl1pPr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Patent and Trademark Office</a:t>
            </a:r>
            <a:b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information</a:t>
            </a: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technology</a:t>
            </a: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identifiers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582738"/>
            <a:ext cx="5481637" cy="515937"/>
          </a:xfrm>
        </p:spPr>
        <p:txBody>
          <a:bodyPr/>
          <a:lstStyle/>
          <a:p>
            <a:pPr eaLnBrk="1" hangingPunct="1"/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9760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8739" y="1450801"/>
            <a:ext cx="5832649" cy="3240360"/>
          </a:xfrm>
        </p:spPr>
        <p:txBody>
          <a:bodyPr/>
          <a:lstStyle/>
          <a:p>
            <a:endParaRPr lang="da-DK" b="1" dirty="0" smtClean="0"/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consumers of the dangers of counterfeit products - and how the can avoid buying them unknowingly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2016 - World Anti-Counterfeiting Day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home REAL holiday memories – Avoid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counterfeited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products”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4" y="4044460"/>
            <a:ext cx="4608512" cy="130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Campaign </a:t>
            </a:r>
            <a:endParaRPr lang="en-GB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8739" y="1666825"/>
            <a:ext cx="6238503" cy="3456334"/>
          </a:xfrm>
        </p:spPr>
        <p:txBody>
          <a:bodyPr/>
          <a:lstStyle/>
          <a:p>
            <a:endParaRPr lang="da-DK" b="1" dirty="0" smtClean="0"/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was behind the campaign?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Ministerial Network against IPR Infringements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 for Business and Growth was involved</a:t>
            </a:r>
            <a:endParaRPr lang="en-GB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Anti Counterfeiting Group (DACG) – Non-profit group 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participant on the day of the campaign (30 persons):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Customs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Prosecutor for Serious and International Crime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Medicines Agency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da-DK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Veterinary and Food Administration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Consumer Centre Denmark (part of National Competition and Consumer Authority)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Patent and Trademark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Anti Counterfeiting Group</a:t>
            </a:r>
          </a:p>
          <a:p>
            <a:endParaRPr lang="da-DK" sz="1400" b="1" dirty="0"/>
          </a:p>
          <a:p>
            <a:endParaRPr lang="da-DK" sz="1400" b="1" dirty="0" smtClean="0"/>
          </a:p>
          <a:p>
            <a:endParaRPr lang="da-DK" sz="1400" b="1" dirty="0"/>
          </a:p>
          <a:p>
            <a:endParaRPr lang="da-DK" sz="1400" b="1" dirty="0" smtClean="0"/>
          </a:p>
          <a:p>
            <a:endParaRPr lang="da-DK" sz="1400" b="1" dirty="0"/>
          </a:p>
          <a:p>
            <a:endParaRPr lang="da-DK" sz="1400" b="1" dirty="0" smtClean="0"/>
          </a:p>
          <a:p>
            <a:pPr marL="0" indent="0">
              <a:buNone/>
            </a:pPr>
            <a:endParaRPr lang="da-DK" dirty="0"/>
          </a:p>
          <a:p>
            <a:pPr marL="0" indent="0"/>
            <a:endParaRPr lang="da-DK" dirty="0"/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11" y="1018753"/>
            <a:ext cx="3203077" cy="9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</a:rPr>
              <a:t>wareness</a:t>
            </a:r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a-DK" sz="1600" dirty="0" err="1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da-DK" sz="1600" dirty="0" err="1" smtClean="0">
                <a:solidFill>
                  <a:schemeClr val="tx1">
                    <a:lumMod val="75000"/>
                  </a:schemeClr>
                </a:solidFill>
              </a:rPr>
              <a:t>ampaign</a:t>
            </a:r>
            <a:endParaRPr lang="da-DK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666875"/>
            <a:ext cx="5523732" cy="3240310"/>
          </a:xfrm>
        </p:spPr>
        <p:txBody>
          <a:bodyPr/>
          <a:lstStyle/>
          <a:p>
            <a:pPr marL="0" indent="0">
              <a:buNone/>
            </a:pPr>
            <a:endParaRPr lang="en-GB" sz="1200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Copenhagen Airport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Copenhagen Central Train Station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Metro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b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Handed 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candy 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and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samples of genuine vs. fake products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Media Coverage - a </a:t>
            </a:r>
            <a:r>
              <a:rPr lang="en-GB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success criteria in order to spread the campaign message as much as </a:t>
            </a: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da-DK" b="1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   </a:t>
            </a:r>
            <a:endParaRPr lang="da-DK" dirty="0"/>
          </a:p>
          <a:p>
            <a:pPr marL="0" indent="0"/>
            <a:endParaRPr lang="da-DK" dirty="0"/>
          </a:p>
          <a:p>
            <a:pPr>
              <a:buFontTx/>
              <a:buChar char="-"/>
            </a:pPr>
            <a:endParaRPr lang="da-DK" dirty="0" smtClean="0"/>
          </a:p>
          <a:p>
            <a:r>
              <a:rPr lang="da-DK" dirty="0"/>
              <a:t>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28" y="1018753"/>
            <a:ext cx="3472210" cy="98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err="1">
                <a:solidFill>
                  <a:schemeClr val="accent2"/>
                </a:solidFill>
              </a:rPr>
              <a:t>A</a:t>
            </a:r>
            <a:r>
              <a:rPr lang="da-DK" sz="1600" dirty="0" err="1" smtClean="0">
                <a:solidFill>
                  <a:schemeClr val="accent2"/>
                </a:solidFill>
              </a:rPr>
              <a:t>wareness</a:t>
            </a:r>
            <a:r>
              <a:rPr lang="da-DK" sz="1600" dirty="0" smtClean="0">
                <a:solidFill>
                  <a:schemeClr val="accent2"/>
                </a:solidFill>
              </a:rPr>
              <a:t> kampagnen</a:t>
            </a:r>
            <a:endParaRPr lang="da-DK" sz="1600" dirty="0">
              <a:solidFill>
                <a:schemeClr val="accent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666875"/>
            <a:ext cx="6027788" cy="3456334"/>
          </a:xfrm>
        </p:spPr>
        <p:txBody>
          <a:bodyPr/>
          <a:lstStyle/>
          <a:p>
            <a:pPr marL="0" indent="0"/>
            <a:endParaRPr lang="da-DK" b="1" dirty="0"/>
          </a:p>
          <a:p>
            <a:pPr marL="0" indent="0"/>
            <a:r>
              <a:rPr lang="da-DK" dirty="0" smtClean="0"/>
              <a:t>    </a:t>
            </a:r>
          </a:p>
          <a:p>
            <a:pPr marL="0" indent="0"/>
            <a:endParaRPr lang="da-DK" dirty="0" smtClean="0"/>
          </a:p>
          <a:p>
            <a:pPr marL="0" indent="0"/>
            <a:r>
              <a:rPr lang="da-DK" dirty="0"/>
              <a:t> </a:t>
            </a:r>
            <a:r>
              <a:rPr lang="da-DK" dirty="0" smtClean="0"/>
              <a:t>   </a:t>
            </a:r>
            <a:endParaRPr lang="da-DK" dirty="0"/>
          </a:p>
          <a:p>
            <a:pPr marL="0" indent="0"/>
            <a:endParaRPr lang="da-DK" dirty="0"/>
          </a:p>
          <a:p>
            <a:pPr>
              <a:buFontTx/>
              <a:buChar char="-"/>
            </a:pPr>
            <a:endParaRPr lang="da-DK" dirty="0" smtClean="0"/>
          </a:p>
          <a:p>
            <a:r>
              <a:rPr lang="da-DK" dirty="0"/>
              <a:t>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pic>
        <p:nvPicPr>
          <p:cNvPr id="16386" name="Picture 2" descr="C:\Users\bej\Desktop\DSC_0240.JPG - metro station at air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7" y="262032"/>
            <a:ext cx="7061895" cy="47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pic>
        <p:nvPicPr>
          <p:cNvPr id="18434" name="Picture 2" descr="C:\Users\bej\Desktop\DSC03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298673"/>
            <a:ext cx="7055768" cy="47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22531" name="Picture 3" descr="C:\Users\bej\Desktop\IMG_1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298673"/>
            <a:ext cx="7065368" cy="47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Campaign</a:t>
            </a:r>
            <a:endParaRPr lang="en-GB" sz="1600" dirty="0">
              <a:solidFill>
                <a:srgbClr val="0A2D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666875"/>
            <a:ext cx="5955779" cy="3041650"/>
          </a:xfrm>
        </p:spPr>
        <p:txBody>
          <a:bodyPr/>
          <a:lstStyle/>
          <a:p>
            <a:pPr marL="0" indent="0"/>
            <a:endParaRPr lang="da-DK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feedback: </a:t>
            </a:r>
            <a:endParaRPr lang="da-DK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a-DK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Consumers were generally willing to receive the campaign material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Many consumers engaged in dialogues about counterfeit products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consumers had own “horror stories” about counterfeit products (showing they could relate to the topic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a-DK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36" y="4163142"/>
            <a:ext cx="4176464" cy="118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a-DK" sz="1600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da-DK" sz="1600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1600" dirty="0">
              <a:solidFill>
                <a:srgbClr val="0A2D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60748" y="1666825"/>
            <a:ext cx="5955779" cy="3041650"/>
          </a:xfrm>
        </p:spPr>
        <p:txBody>
          <a:bodyPr/>
          <a:lstStyle/>
          <a:p>
            <a:pPr marL="0" indent="0">
              <a:buNone/>
            </a:pPr>
            <a:r>
              <a:rPr lang="da-DK" sz="1200" b="1" dirty="0" err="1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a-DK" sz="1200" b="1" dirty="0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b="1" dirty="0" err="1" smtClean="0">
                <a:solidFill>
                  <a:srgbClr val="0A2D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a-DK" sz="1200" b="1" dirty="0" smtClean="0">
              <a:solidFill>
                <a:srgbClr val="0A2D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materials distributed during the campaign</a:t>
            </a:r>
            <a:r>
              <a:rPr lang="da-DK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9000 brochures and 9000 candy boxes</a:t>
            </a:r>
          </a:p>
          <a:p>
            <a:pPr marL="171450" indent="-171450">
              <a:buFontTx/>
              <a:buChar char="-"/>
            </a:pPr>
            <a:endParaRPr lang="da-DK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campaign material is used for: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Customs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DHL Run (large social yearly running competition)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 Counterfeiting Seminar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Copenhagen Culture night (Customs and Ministry of Business and Growth)</a:t>
            </a:r>
          </a:p>
          <a:p>
            <a:pPr marL="171450" indent="-171450">
              <a:buFontTx/>
              <a:buChar char="-"/>
            </a:pPr>
            <a:endParaRPr lang="da-DK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2200 % more visits to </a:t>
            </a: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www.stopfakes.dk</a:t>
            </a:r>
            <a:r>
              <a:rPr lang="en-GB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day of the campaign (compared to normal use of the website)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27</a:t>
            </a:fld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28" y="1169556"/>
            <a:ext cx="34750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3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Awareness Campaign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666875"/>
            <a:ext cx="6027788" cy="3041650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Financing?</a:t>
            </a:r>
          </a:p>
          <a:p>
            <a:pPr marL="0" indent="0"/>
            <a:endParaRPr lang="da-DK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a-DK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EUIPO financed the Awareness campaign and the new website through its bilateral cooperation agreement with the Danish Patent and Trademark Office</a:t>
            </a:r>
          </a:p>
          <a:p>
            <a:pPr marL="0" indent="0"/>
            <a:endParaRPr lang="da-DK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a-DK" dirty="0">
              <a:solidFill>
                <a:schemeClr val="bg2"/>
              </a:solidFill>
            </a:endParaRPr>
          </a:p>
          <a:p>
            <a:pPr marL="0" indent="0"/>
            <a:endParaRPr lang="da-DK" dirty="0" smtClean="0">
              <a:solidFill>
                <a:schemeClr val="bg2"/>
              </a:solidFill>
            </a:endParaRPr>
          </a:p>
          <a:p>
            <a:pPr marL="0" indent="0"/>
            <a:endParaRPr lang="da-DK" dirty="0">
              <a:solidFill>
                <a:schemeClr val="bg2"/>
              </a:solidFill>
            </a:endParaRPr>
          </a:p>
          <a:p>
            <a:pPr marL="0" indent="0"/>
            <a:endParaRPr lang="da-DK" dirty="0" smtClean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 smtClean="0">
              <a:solidFill>
                <a:schemeClr val="bg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1200" dirty="0" smtClean="0">
              <a:solidFill>
                <a:schemeClr val="bg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1200" dirty="0" smtClean="0">
              <a:solidFill>
                <a:schemeClr val="bg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a-DK" sz="1200" dirty="0" smtClean="0">
              <a:solidFill>
                <a:schemeClr val="bg2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69EB9-FF42-412D-9308-2A38532752DD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91" y="1162769"/>
            <a:ext cx="3114997" cy="8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91" y="3187700"/>
            <a:ext cx="2990302" cy="10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2"/>
              </a:solidFill>
            </a:endParaRPr>
          </a:p>
          <a:p>
            <a:pPr>
              <a:buFont typeface="+mj-lt"/>
              <a:buAutoNum type="arabicPeriod"/>
            </a:pPr>
            <a:endParaRPr lang="da-DK" dirty="0">
              <a:solidFill>
                <a:schemeClr val="bg2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 Network against IPR infringements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 on Counterfeiting</a:t>
            </a:r>
            <a:endParaRPr lang="en-GB" sz="16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a-DK" dirty="0"/>
          </a:p>
          <a:p>
            <a:pPr>
              <a:buFont typeface="+mj-lt"/>
              <a:buAutoNum type="arabicPeriod"/>
            </a:pPr>
            <a:endParaRPr lang="da-DK" dirty="0" smtClean="0"/>
          </a:p>
          <a:p>
            <a:pPr>
              <a:buFont typeface="+mj-lt"/>
              <a:buAutoNum type="arabicPeriod"/>
            </a:pPr>
            <a:endParaRPr lang="da-DK" dirty="0"/>
          </a:p>
          <a:p>
            <a:pPr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1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42938" y="1162050"/>
            <a:ext cx="4178300" cy="47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7" tIns="35428" rIns="70857" bIns="35428">
            <a:spAutoFit/>
          </a:bodyPr>
          <a:lstStyle>
            <a:lvl1pPr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5A5A5A"/>
                </a:solidFill>
              </a:rPr>
              <a:t>The Danish Patent and Trademark Office</a:t>
            </a:r>
            <a:br>
              <a:rPr lang="en-GB" sz="1600" b="1" dirty="0">
                <a:solidFill>
                  <a:srgbClr val="5A5A5A"/>
                </a:solidFill>
              </a:rPr>
            </a:br>
            <a:endParaRPr lang="en-GB" sz="1600" b="1" dirty="0">
              <a:solidFill>
                <a:srgbClr val="5A5A5A"/>
              </a:solidFill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  <a:latin typeface="Verdana" pitchFamily="34" charset="0"/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  <a:latin typeface="Verdana" pitchFamily="34" charset="0"/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  <a:latin typeface="Verdana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1894</a:t>
            </a:r>
            <a:b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locations in Denmark</a:t>
            </a: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200 employees</a:t>
            </a: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ISO9001:2015 </a:t>
            </a: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b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PCT through </a:t>
            </a:r>
            <a:r>
              <a:rPr lang="en-GB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Nordic Patent Institute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financed</a:t>
            </a:r>
            <a:endParaRPr lang="en-GB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</a:endParaRPr>
          </a:p>
          <a:p>
            <a:pPr eaLnBrk="1" hangingPunct="1"/>
            <a:r>
              <a:rPr lang="en-GB" sz="1200" dirty="0">
                <a:solidFill>
                  <a:srgbClr val="5A5A5A"/>
                </a:solidFill>
              </a:rPr>
              <a:t/>
            </a:r>
            <a:br>
              <a:rPr lang="en-GB" sz="1200" dirty="0">
                <a:solidFill>
                  <a:srgbClr val="5A5A5A"/>
                </a:solidFill>
              </a:rPr>
            </a:br>
            <a:endParaRPr lang="en-GB" sz="1200" dirty="0">
              <a:solidFill>
                <a:srgbClr val="5A5A5A"/>
              </a:solidFill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</a:endParaRPr>
          </a:p>
          <a:p>
            <a:pPr eaLnBrk="1" hangingPunct="1"/>
            <a:endParaRPr lang="en-GB" sz="1200" dirty="0">
              <a:solidFill>
                <a:srgbClr val="5A5A5A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787525"/>
            <a:ext cx="2305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3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0" t="7395" r="11902" b="367"/>
          <a:stretch/>
        </p:blipFill>
        <p:spPr>
          <a:xfrm>
            <a:off x="-3008" y="-21362"/>
            <a:ext cx="7053096" cy="5371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695" y="2602966"/>
            <a:ext cx="3033274" cy="174136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HOTLINE </a:t>
            </a:r>
            <a:br>
              <a:rPr lang="en-GB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ON COUNTERFEITING </a:t>
            </a:r>
            <a:br>
              <a:rPr lang="en-GB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500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help if your product </a:t>
            </a:r>
            <a:br>
              <a:rPr lang="en-GB" sz="1500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500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has been counterfeited </a:t>
            </a:r>
            <a:endParaRPr lang="en-GB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69695" y="4585854"/>
            <a:ext cx="3525044" cy="210047"/>
          </a:xfrm>
          <a:prstGeom prst="rect">
            <a:avLst/>
          </a:prstGeom>
        </p:spPr>
        <p:txBody>
          <a:bodyPr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Unit for Enforcement and Anti-counterfeiting   </a:t>
            </a:r>
            <a:endParaRPr lang="en-GB" sz="900" b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9163" b="3225"/>
          <a:stretch/>
        </p:blipFill>
        <p:spPr>
          <a:xfrm>
            <a:off x="-3008" y="-21363"/>
            <a:ext cx="7053096" cy="53712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0853" y="2562592"/>
            <a:ext cx="4995664" cy="1146756"/>
          </a:xfrm>
        </p:spPr>
        <p:txBody>
          <a:bodyPr>
            <a:noAutofit/>
          </a:bodyPr>
          <a:lstStyle/>
          <a:p>
            <a:pPr algn="r"/>
            <a:r>
              <a:rPr lang="en-GB" sz="1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2015 Danish Customs detained </a:t>
            </a:r>
            <a:r>
              <a:rPr lang="en-GB" sz="1900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51,021 products </a:t>
            </a:r>
            <a:r>
              <a:rPr lang="en-GB" sz="1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suspected of being counterfeited</a:t>
            </a:r>
            <a:endParaRPr lang="en-GB" sz="1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970521" y="3769816"/>
            <a:ext cx="4550500" cy="1146756"/>
          </a:xfrm>
          <a:prstGeom prst="rect">
            <a:avLst/>
          </a:prstGeom>
        </p:spPr>
        <p:txBody>
          <a:bodyPr vert="horz" lIns="70857" tIns="35428" rIns="70857" bIns="3542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Denmark </a:t>
            </a:r>
            <a:r>
              <a:rPr lang="en-GB" sz="1900" b="1" dirty="0" smtClean="0">
                <a:solidFill>
                  <a:srgbClr val="F57E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businesses loose</a:t>
            </a:r>
            <a:r>
              <a:rPr lang="da-DK" sz="1900" b="1" dirty="0" smtClean="0">
                <a:solidFill>
                  <a:srgbClr val="F57E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IE" sz="1900" b="1" dirty="0">
                <a:solidFill>
                  <a:srgbClr val="F57E1B"/>
                </a:solidFill>
              </a:rPr>
              <a:t>€ </a:t>
            </a:r>
            <a:r>
              <a:rPr lang="da-DK" sz="1900" b="1" dirty="0">
                <a:solidFill>
                  <a:srgbClr val="F57E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622 million </a:t>
            </a:r>
            <a:r>
              <a:rPr lang="en-GB" sz="19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annually due to counterfeiting </a:t>
            </a:r>
            <a:r>
              <a:rPr lang="da-DK" sz="1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da-DK" sz="1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da-DK" sz="1900" b="1" dirty="0">
              <a:solidFill>
                <a:srgbClr val="FB86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r="20351"/>
          <a:stretch/>
        </p:blipFill>
        <p:spPr>
          <a:xfrm>
            <a:off x="-3008" y="-21362"/>
            <a:ext cx="7053096" cy="58712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9484" y="214243"/>
            <a:ext cx="4838100" cy="891646"/>
          </a:xfrm>
        </p:spPr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6" y="147156"/>
            <a:ext cx="222075" cy="224692"/>
          </a:xfr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1859484" y="214243"/>
            <a:ext cx="4838100" cy="891646"/>
          </a:xfrm>
          <a:prstGeom prst="rect">
            <a:avLst/>
          </a:prstGeom>
        </p:spPr>
        <p:txBody>
          <a:bodyPr vert="horz" lIns="70857" tIns="35428" rIns="70857" bIns="3542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    </a:t>
            </a:r>
            <a:endParaRPr lang="da-DK" dirty="0"/>
          </a:p>
        </p:txBody>
      </p:sp>
      <p:sp>
        <p:nvSpPr>
          <p:cNvPr id="39" name="Ellipse 38"/>
          <p:cNvSpPr/>
          <p:nvPr/>
        </p:nvSpPr>
        <p:spPr>
          <a:xfrm>
            <a:off x="805933" y="2942876"/>
            <a:ext cx="375174" cy="379595"/>
          </a:xfrm>
          <a:prstGeom prst="ellipse">
            <a:avLst/>
          </a:prstGeom>
          <a:solidFill>
            <a:srgbClr val="FB863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895715" y="3010083"/>
            <a:ext cx="156406" cy="264103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1424397" y="4373238"/>
            <a:ext cx="2544797" cy="408160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</a:t>
            </a:r>
            <a:r>
              <a:rPr lang="en-GB" sz="1100" b="1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guidance </a:t>
            </a:r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how to secure your products against counterfeiting </a:t>
            </a:r>
            <a:endParaRPr lang="en-GB" sz="11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805933" y="3654377"/>
            <a:ext cx="375174" cy="379595"/>
          </a:xfrm>
          <a:prstGeom prst="ellipse">
            <a:avLst/>
          </a:prstGeom>
          <a:solidFill>
            <a:srgbClr val="FB863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884567" y="3716035"/>
            <a:ext cx="191755" cy="264103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1417959" y="2928594"/>
            <a:ext cx="2606754" cy="408160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Obtain a </a:t>
            </a:r>
            <a:r>
              <a:rPr lang="en-GB" sz="1100" b="1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better basis </a:t>
            </a:r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deciding,</a:t>
            </a:r>
          </a:p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you want to pursue you case </a:t>
            </a:r>
            <a:endParaRPr lang="en-GB" sz="11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803266" y="4387521"/>
            <a:ext cx="375174" cy="379595"/>
          </a:xfrm>
          <a:prstGeom prst="ellipse">
            <a:avLst/>
          </a:prstGeom>
          <a:solidFill>
            <a:srgbClr val="FB863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884568" y="4455908"/>
            <a:ext cx="174080" cy="264103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1415334" y="3644007"/>
            <a:ext cx="2775934" cy="576226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an </a:t>
            </a:r>
            <a:r>
              <a:rPr lang="en-GB" sz="1100" b="1" dirty="0" smtClean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 </a:t>
            </a:r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your </a:t>
            </a:r>
          </a:p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possible lines of action </a:t>
            </a:r>
          </a:p>
          <a:p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GB" sz="11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763409" y="1420333"/>
            <a:ext cx="4538232" cy="936368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good reasons to  contact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Counterfeiting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79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97"/>
          <a:stretch/>
        </p:blipFill>
        <p:spPr>
          <a:xfrm>
            <a:off x="-3008" y="575178"/>
            <a:ext cx="7056180" cy="53522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9484" y="214243"/>
            <a:ext cx="4838100" cy="891646"/>
          </a:xfrm>
        </p:spPr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6" y="147156"/>
            <a:ext cx="222075" cy="224692"/>
          </a:xfr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1859484" y="214243"/>
            <a:ext cx="4838100" cy="891646"/>
          </a:xfrm>
          <a:prstGeom prst="rect">
            <a:avLst/>
          </a:prstGeom>
        </p:spPr>
        <p:txBody>
          <a:bodyPr vert="horz" lIns="70857" tIns="35428" rIns="70857" bIns="3542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    </a:t>
            </a:r>
            <a:endParaRPr lang="da-DK" dirty="0"/>
          </a:p>
        </p:txBody>
      </p:sp>
      <p:sp>
        <p:nvSpPr>
          <p:cNvPr id="44" name="Rektangel 43"/>
          <p:cNvSpPr/>
          <p:nvPr/>
        </p:nvSpPr>
        <p:spPr>
          <a:xfrm>
            <a:off x="3349392" y="3686050"/>
            <a:ext cx="3374235" cy="1080424"/>
          </a:xfrm>
          <a:prstGeom prst="rect">
            <a:avLst/>
          </a:prstGeom>
          <a:ln>
            <a:noFill/>
          </a:ln>
        </p:spPr>
        <p:txBody>
          <a:bodyPr wrap="square" lIns="70857" tIns="35428" rIns="70857" bIns="35428">
            <a:spAutoFit/>
          </a:bodyPr>
          <a:lstStyle/>
          <a:p>
            <a:pPr algn="r"/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Guidance from Hotline on Counterfeiting </a:t>
            </a:r>
          </a:p>
          <a:p>
            <a:pPr algn="r"/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 free of charge. </a:t>
            </a:r>
          </a:p>
          <a:p>
            <a:pPr algn="r"/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 may also obtain a written opinion </a:t>
            </a:r>
          </a:p>
          <a:p>
            <a:pPr algn="r"/>
            <a:r>
              <a:rPr lang="en-GB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 the price of DKK 1.500 (approx. EUR 200) </a:t>
            </a:r>
            <a:r>
              <a:rPr lang="da-DK" sz="11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da-DK" sz="11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4246787" y="1882765"/>
            <a:ext cx="2485936" cy="1368537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pPr algn="r"/>
            <a:r>
              <a:rPr lang="da-DK" sz="4200" dirty="0" err="1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Free</a:t>
            </a:r>
            <a:r>
              <a:rPr lang="da-DK" sz="4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guidance</a:t>
            </a:r>
            <a:endParaRPr lang="da-DK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2875" r="5276" b="5491"/>
          <a:stretch/>
        </p:blipFill>
        <p:spPr>
          <a:xfrm>
            <a:off x="6178" y="-33705"/>
            <a:ext cx="7053096" cy="5371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9484" y="214243"/>
            <a:ext cx="4838100" cy="891646"/>
          </a:xfrm>
        </p:spPr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6" y="147156"/>
            <a:ext cx="222075" cy="224692"/>
          </a:xfr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1859484" y="214243"/>
            <a:ext cx="4838100" cy="891646"/>
          </a:xfrm>
          <a:prstGeom prst="rect">
            <a:avLst/>
          </a:prstGeom>
        </p:spPr>
        <p:txBody>
          <a:bodyPr vert="horz" lIns="70857" tIns="35428" rIns="70857" bIns="3542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    </a:t>
            </a:r>
            <a:endParaRPr lang="da-DK" dirty="0"/>
          </a:p>
        </p:txBody>
      </p:sp>
      <p:sp>
        <p:nvSpPr>
          <p:cNvPr id="50" name="Rektangel 49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1517" y="2651913"/>
            <a:ext cx="6162573" cy="552217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sz="3100" dirty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Contact </a:t>
            </a:r>
            <a:r>
              <a:rPr lang="da-DK" sz="3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</a:t>
            </a:r>
            <a:r>
              <a:rPr lang="da-DK" sz="31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da-DK" sz="31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ounterfeiting</a:t>
            </a:r>
            <a:r>
              <a:rPr lang="da-DK" sz="31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a-DK" sz="3100" b="1" dirty="0">
              <a:solidFill>
                <a:schemeClr val="bg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679664" y="4099085"/>
            <a:ext cx="1512268" cy="360141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weekdays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between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9.30 – 11.30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a.m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7" name="Rektangel 26"/>
          <p:cNvSpPr/>
          <p:nvPr/>
        </p:nvSpPr>
        <p:spPr>
          <a:xfrm>
            <a:off x="1637409" y="3786963"/>
            <a:ext cx="2553859" cy="288113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Call +45 </a:t>
            </a:r>
            <a:r>
              <a:rPr lang="da-DK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2260 5687</a:t>
            </a:r>
            <a:endParaRPr lang="da-DK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455598" y="4123744"/>
            <a:ext cx="1734342" cy="504198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always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welcome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 send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 e-mail.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will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back to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as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soon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as </a:t>
            </a:r>
            <a:r>
              <a:rPr lang="da-DK" sz="900" i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possible</a:t>
            </a:r>
            <a:r>
              <a:rPr lang="da-DK" sz="9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34" name="Rektangel 33"/>
          <p:cNvSpPr/>
          <p:nvPr/>
        </p:nvSpPr>
        <p:spPr>
          <a:xfrm>
            <a:off x="4413343" y="3811621"/>
            <a:ext cx="2553859" cy="288113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E-mail to </a:t>
            </a:r>
            <a:r>
              <a:rPr lang="da-DK" b="1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enforce@dkpto.dk</a:t>
            </a:r>
            <a:endParaRPr lang="da-DK" u="sn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1" r="10911" b="35637"/>
          <a:stretch/>
        </p:blipFill>
        <p:spPr>
          <a:xfrm flipH="1">
            <a:off x="589875" y="3800969"/>
            <a:ext cx="944602" cy="955733"/>
          </a:xfrm>
          <a:prstGeom prst="ellipse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582555" y="3804057"/>
            <a:ext cx="951922" cy="9492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0781" r="35066" b="4688"/>
          <a:stretch/>
        </p:blipFill>
        <p:spPr>
          <a:xfrm>
            <a:off x="3334717" y="3805680"/>
            <a:ext cx="943817" cy="954939"/>
          </a:xfrm>
          <a:prstGeom prst="ellipse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326612" y="3804057"/>
            <a:ext cx="951922" cy="9492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" t="4733" r="32845" b="11136"/>
          <a:stretch/>
        </p:blipFill>
        <p:spPr>
          <a:xfrm>
            <a:off x="-17747" y="-64405"/>
            <a:ext cx="7082574" cy="5414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9484" y="214243"/>
            <a:ext cx="4838100" cy="891646"/>
          </a:xfrm>
        </p:spPr>
        <p:txBody>
          <a:bodyPr/>
          <a:lstStyle/>
          <a:p>
            <a:r>
              <a:rPr lang="da-DK" dirty="0" smtClean="0"/>
              <a:t>   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6" y="147156"/>
            <a:ext cx="222075" cy="224692"/>
          </a:xfr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1859484" y="214243"/>
            <a:ext cx="4838100" cy="891646"/>
          </a:xfrm>
          <a:prstGeom prst="rect">
            <a:avLst/>
          </a:prstGeom>
        </p:spPr>
        <p:txBody>
          <a:bodyPr vert="horz" lIns="70857" tIns="35428" rIns="70857" bIns="3542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    </a:t>
            </a:r>
            <a:endParaRPr lang="da-DK" dirty="0"/>
          </a:p>
        </p:txBody>
      </p:sp>
      <p:sp>
        <p:nvSpPr>
          <p:cNvPr id="50" name="Rektangel 49"/>
          <p:cNvSpPr/>
          <p:nvPr/>
        </p:nvSpPr>
        <p:spPr>
          <a:xfrm>
            <a:off x="-3008" y="-21362"/>
            <a:ext cx="7053096" cy="59654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57" tIns="35428" rIns="70857" bIns="35428" rtlCol="0" anchor="ctr"/>
          <a:lstStyle/>
          <a:p>
            <a:pPr algn="ctr"/>
            <a:endParaRPr lang="da-DK" dirty="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157490"/>
            <a:ext cx="1044795" cy="20402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1517" y="1775242"/>
            <a:ext cx="2331784" cy="552217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da-DK" sz="3100" dirty="0">
                <a:solidFill>
                  <a:srgbClr val="FB86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Background </a:t>
            </a:r>
            <a:endParaRPr lang="da-DK" sz="3100" b="1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02900" y="2594201"/>
            <a:ext cx="4076999" cy="360141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Counterfeiting is offered by the Danish Patent and Trademark Office 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Unit for Enforcement and Anti-counterfeiting </a:t>
            </a:r>
            <a:endParaRPr lang="en-GB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98826" y="3218624"/>
            <a:ext cx="5191446" cy="360141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Counterfeiting provides guidance to small and medium sized businesses </a:t>
            </a:r>
          </a:p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consumers in specific cases of counterfeiting </a:t>
            </a:r>
            <a:endParaRPr lang="en-GB" sz="9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92561" y="3796123"/>
            <a:ext cx="5641861" cy="216085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Counterfeiting provides guidance to all on how to protect  their business</a:t>
            </a:r>
            <a:endParaRPr lang="en-GB" sz="9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494933" y="4623145"/>
            <a:ext cx="3525044" cy="216085"/>
          </a:xfrm>
          <a:prstGeom prst="rect">
            <a:avLst/>
          </a:prstGeom>
        </p:spPr>
        <p:txBody>
          <a:bodyPr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om Counterfeiting  was  launched 1 January 2017</a:t>
            </a:r>
            <a:endParaRPr lang="en-GB" sz="9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494933" y="4223215"/>
            <a:ext cx="5011158" cy="216085"/>
          </a:xfrm>
          <a:prstGeom prst="rect">
            <a:avLst/>
          </a:prstGeom>
        </p:spPr>
        <p:txBody>
          <a:bodyPr wrap="square" lIns="70857" tIns="35428" rIns="70857" bIns="35428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Hotline on Counterfeiting provides assistance to the police in their efforts against counterfeiting </a:t>
            </a:r>
            <a:endParaRPr lang="en-GB" sz="9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25" y="1090761"/>
            <a:ext cx="5697662" cy="515938"/>
          </a:xfrm>
        </p:spPr>
        <p:txBody>
          <a:bodyPr/>
          <a:lstStyle/>
          <a:p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 on 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Counterfeiting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5" y="1666875"/>
            <a:ext cx="5595740" cy="3096294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in specific cases:</a:t>
            </a:r>
          </a:p>
          <a:p>
            <a:pPr marL="0" indent="0">
              <a:buNone/>
            </a:pPr>
            <a:endParaRPr lang="en-GB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whether a infringement might have been committed</a:t>
            </a:r>
            <a:b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possible lines of action: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Civil enforcement measures (e.g. through private IP advisers)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Criminal enforcement measures</a:t>
            </a:r>
          </a:p>
          <a:p>
            <a:pPr marL="0" indent="0">
              <a:buNone/>
            </a:pP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users with a better basis for deciding: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hether or not to pursue their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to proceed with their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ssistance on how to report a crime to the police</a:t>
            </a:r>
          </a:p>
          <a:p>
            <a:pPr>
              <a:buFontTx/>
              <a:buChar char="-"/>
            </a:pP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86" y="1"/>
            <a:ext cx="927551" cy="13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25" y="1079500"/>
            <a:ext cx="5481638" cy="299293"/>
          </a:xfrm>
        </p:spPr>
        <p:txBody>
          <a:bodyPr/>
          <a:lstStyle/>
          <a:p>
            <a:r>
              <a:rPr lang="da-DK" sz="1400" dirty="0" smtClean="0">
                <a:solidFill>
                  <a:schemeClr val="tx1">
                    <a:lumMod val="75000"/>
                  </a:schemeClr>
                </a:solidFill>
              </a:rPr>
              <a:t>Hotline on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</a:rPr>
              <a:t>Counterfeiting</a:t>
            </a:r>
            <a:r>
              <a:rPr lang="da-DK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da-DK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378793"/>
            <a:ext cx="5955779" cy="3329732"/>
          </a:xfrm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/>
                </a:solidFill>
              </a:rPr>
              <a:t>Conditions for guidance in specific cases </a:t>
            </a: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</a:rPr>
              <a:t>Only cases of counterfeiting and piracy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</a:rPr>
              <a:t>IP rights registered for Denmark (also EU trademarks)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</a:rPr>
              <a:t>No investigation of the facts of the case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</a:rPr>
              <a:t>Guidance is non-binding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2"/>
                </a:solidFill>
              </a:rPr>
              <a:t>Verbal guidance or written opinions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946745"/>
            <a:ext cx="1436812" cy="9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788988" y="1019175"/>
            <a:ext cx="6119812" cy="515938"/>
          </a:xfrm>
        </p:spPr>
        <p:txBody>
          <a:bodyPr/>
          <a:lstStyle/>
          <a:p>
            <a:r>
              <a:rPr lang="en-GB" altLang="da-DK" sz="1400" dirty="0" smtClean="0">
                <a:solidFill>
                  <a:schemeClr val="tx1">
                    <a:lumMod val="75000"/>
                  </a:schemeClr>
                </a:solidFill>
              </a:rPr>
              <a:t>Hotline on Counterfeiting</a:t>
            </a:r>
            <a: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da-DK" altLang="da-DK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altLang="da-DK" sz="1400" dirty="0" smtClean="0">
                <a:solidFill>
                  <a:srgbClr val="E64B00"/>
                </a:solidFill>
              </a:rPr>
              <a:t/>
            </a:r>
            <a:br>
              <a:rPr lang="da-DK" altLang="da-DK" sz="1400" dirty="0" smtClean="0">
                <a:solidFill>
                  <a:srgbClr val="E64B00"/>
                </a:solidFill>
              </a:rPr>
            </a:br>
            <a:endParaRPr lang="da-DK" altLang="da-DK" sz="1400" dirty="0" smtClean="0">
              <a:solidFill>
                <a:srgbClr val="E64B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9624" y="1594817"/>
            <a:ext cx="5523732" cy="3096344"/>
          </a:xfrm>
        </p:spPr>
        <p:txBody>
          <a:bodyPr/>
          <a:lstStyle/>
          <a:p>
            <a:pPr marL="0" indent="0">
              <a:buNone/>
              <a:defRPr/>
            </a:pPr>
            <a:endParaRPr lang="da-DK" sz="1200" b="1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guidance on infringement and enforcement issues</a:t>
            </a:r>
            <a:b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legislation, preventive measures etc.</a:t>
            </a:r>
            <a:endParaRPr lang="en-GB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police/prosecutors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the already close cooperation</a:t>
            </a:r>
            <a:b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enforcement unit gathers DKPTO’s tasks and competencies within enforcement in one unit </a:t>
            </a:r>
            <a:br>
              <a:rPr lang="en-GB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policy work)</a:t>
            </a: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08" y="0"/>
            <a:ext cx="1701180" cy="10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sz="700" dirty="0" smtClean="0"/>
              <a:t/>
            </a:r>
            <a:br>
              <a:rPr lang="da-DK" altLang="da-DK" sz="700" dirty="0" smtClean="0"/>
            </a:br>
            <a:endParaRPr lang="da-DK" altLang="da-DK" sz="7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700" y="1811338"/>
            <a:ext cx="5040560" cy="304165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en-US" altLang="da-DK" sz="2200" b="1" dirty="0" smtClean="0">
                <a:solidFill>
                  <a:srgbClr val="BE0073"/>
                </a:solidFill>
              </a:rPr>
              <a:t>   	           </a:t>
            </a:r>
          </a:p>
          <a:p>
            <a:pPr eaLnBrk="1" hangingPunct="1">
              <a:buFont typeface="Verdana" pitchFamily="34" charset="0"/>
              <a:buNone/>
            </a:pPr>
            <a:endParaRPr lang="en-US" altLang="da-DK" sz="2200" b="1" dirty="0">
              <a:solidFill>
                <a:srgbClr val="BE0073"/>
              </a:solidFill>
            </a:endParaRPr>
          </a:p>
          <a:p>
            <a:pPr eaLnBrk="1" hangingPunct="1">
              <a:buFont typeface="Verdana" pitchFamily="34" charset="0"/>
              <a:buNone/>
            </a:pPr>
            <a:r>
              <a:rPr lang="en-US" altLang="da-DK" sz="2400" b="1" dirty="0" smtClean="0">
                <a:solidFill>
                  <a:srgbClr val="E64B00"/>
                </a:solidFill>
              </a:rPr>
              <a:t>              </a:t>
            </a:r>
            <a:r>
              <a:rPr lang="en-US" altLang="da-DK" sz="24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eaLnBrk="1" hangingPunct="1">
              <a:buFont typeface="Verdana" pitchFamily="34" charset="0"/>
              <a:buNone/>
            </a:pPr>
            <a:endParaRPr lang="en-US" altLang="da-DK" sz="2400" b="1" dirty="0" smtClean="0">
              <a:solidFill>
                <a:srgbClr val="E64B00"/>
              </a:solidFill>
            </a:endParaRPr>
          </a:p>
          <a:p>
            <a:pPr eaLnBrk="1" hangingPunct="1">
              <a:buFont typeface="Verdana" pitchFamily="34" charset="0"/>
              <a:buNone/>
            </a:pPr>
            <a:endParaRPr lang="en-US" altLang="da-DK" sz="2400" b="1" dirty="0" smtClean="0">
              <a:solidFill>
                <a:schemeClr val="bg2"/>
              </a:solidFill>
            </a:endParaRPr>
          </a:p>
          <a:p>
            <a:pPr eaLnBrk="1" hangingPunct="1">
              <a:buFont typeface="Verdana" pitchFamily="34" charset="0"/>
              <a:buNone/>
            </a:pPr>
            <a:endParaRPr lang="en-US" altLang="da-DK" sz="2400" b="1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da-DK" altLang="da-DK" sz="1200" dirty="0" smtClean="0">
                <a:solidFill>
                  <a:schemeClr val="bg2"/>
                </a:solidFill>
              </a:rPr>
              <a:t>                  Janne Hedegaard (jhw@dkpto.dk)</a:t>
            </a:r>
          </a:p>
          <a:p>
            <a:pPr>
              <a:buNone/>
            </a:pPr>
            <a:r>
              <a:rPr lang="da-DK" altLang="da-DK" sz="1200" smtClean="0">
                <a:solidFill>
                  <a:schemeClr val="bg2"/>
                </a:solidFill>
              </a:rPr>
              <a:t>                  Principal </a:t>
            </a:r>
            <a:r>
              <a:rPr lang="da-DK" altLang="da-DK" sz="1200" dirty="0" smtClean="0">
                <a:solidFill>
                  <a:schemeClr val="bg2"/>
                </a:solidFill>
              </a:rPr>
              <a:t>Project Adviser, International Projects </a:t>
            </a:r>
          </a:p>
        </p:txBody>
      </p:sp>
      <p:pic>
        <p:nvPicPr>
          <p:cNvPr id="21508" name="Picture 4" descr="VW6C30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013" y="0"/>
            <a:ext cx="1362075" cy="5349875"/>
          </a:xfrm>
        </p:spPr>
      </p:pic>
    </p:spTree>
    <p:extLst>
      <p:ext uri="{BB962C8B-B14F-4D97-AF65-F5344CB8AC3E}">
        <p14:creationId xmlns:p14="http://schemas.microsoft.com/office/powerpoint/2010/main" val="2454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95313" y="1433513"/>
            <a:ext cx="3001962" cy="3670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0857" tIns="35428" rIns="70857" bIns="35428"/>
          <a:lstStyle>
            <a:lvl1pPr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14375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802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Verdana" pitchFamily="34" charset="0"/>
              <a:buNone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Issue: 	National patents</a:t>
            </a:r>
          </a:p>
          <a:p>
            <a:pPr lvl="1">
              <a:spcBef>
                <a:spcPct val="20000"/>
              </a:spcBef>
              <a:buFont typeface="Verdana" pitchFamily="34" charset="0"/>
              <a:buChar char="–"/>
            </a:pP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Verdana" pitchFamily="34" charset="0"/>
              <a:buNone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Conduct: PCT search and examination</a:t>
            </a:r>
          </a:p>
          <a:p>
            <a:pPr>
              <a:spcBef>
                <a:spcPct val="20000"/>
              </a:spcBef>
              <a:buFont typeface="Verdana" pitchFamily="34" charset="0"/>
              <a:buNone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through NPI</a:t>
            </a:r>
          </a:p>
          <a:p>
            <a:pPr>
              <a:spcBef>
                <a:spcPct val="20000"/>
              </a:spcBef>
              <a:buFont typeface="Verdana" pitchFamily="34" charset="0"/>
              <a:buNone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Font typeface="Verdana" pitchFamily="34" charset="0"/>
              <a:buNone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Register:	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Trademarks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Utility models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Designs</a:t>
            </a:r>
          </a:p>
          <a:p>
            <a:pPr lvl="1">
              <a:spcBef>
                <a:spcPct val="20000"/>
              </a:spcBef>
            </a:pP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tasks: 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Legal/Political advice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Represents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 in</a:t>
            </a:r>
            <a:b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Business services</a:t>
            </a:r>
          </a:p>
          <a:p>
            <a:pPr marL="885825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International Projects</a:t>
            </a:r>
          </a:p>
          <a:p>
            <a:pPr lvl="1">
              <a:spcBef>
                <a:spcPct val="20000"/>
              </a:spcBef>
              <a:buFont typeface="Verdana" pitchFamily="34" charset="0"/>
              <a:buChar char="–"/>
            </a:pPr>
            <a:endParaRPr lang="en-GB" sz="1300" dirty="0">
              <a:solidFill>
                <a:srgbClr val="5A5A5A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Verdana" pitchFamily="34" charset="0"/>
              <a:buChar char="–"/>
            </a:pPr>
            <a:endParaRPr lang="en-GB" sz="1300" dirty="0">
              <a:solidFill>
                <a:srgbClr val="5A5A5A"/>
              </a:solidFill>
              <a:latin typeface="Verdana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668713" y="1433513"/>
            <a:ext cx="3165475" cy="3670300"/>
          </a:xfrm>
          <a:prstGeom prst="rect">
            <a:avLst/>
          </a:prstGeom>
          <a:solidFill>
            <a:schemeClr val="accent1"/>
          </a:solidFill>
          <a:ln w="25400" cap="sq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70857" tIns="35428" rIns="70857" bIns="35428"/>
          <a:lstStyle/>
          <a:p>
            <a:pPr defTabSz="804863">
              <a:tabLst>
                <a:tab pos="0" algn="l"/>
              </a:tabLst>
            </a:pPr>
            <a:r>
              <a:rPr lang="en-GB" sz="1200" b="1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endParaRPr lang="en-GB" sz="1200" b="1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 </a:t>
            </a: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service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mill.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endParaRPr lang="en-US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en-US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956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 </a:t>
            </a:r>
            <a:r>
              <a:rPr lang="en-US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applications </a:t>
            </a:r>
            <a:endParaRPr lang="en-US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en-US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370 </a:t>
            </a:r>
            <a:r>
              <a:rPr lang="en-US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 Subcontracting</a:t>
            </a:r>
            <a:endParaRPr lang="en-GB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2,959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Danish Trademark applications   </a:t>
            </a:r>
          </a:p>
          <a:p>
            <a:pPr defTabSz="804863">
              <a:tabLst>
                <a:tab pos="0" algn="l"/>
              </a:tabLst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 Danish Design applications        </a:t>
            </a:r>
          </a:p>
          <a:p>
            <a:pPr defTabSz="804863">
              <a:tabLst>
                <a:tab pos="0" algn="l"/>
              </a:tabLst>
            </a:pP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GB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Danish Utility model applications </a:t>
            </a:r>
            <a:endParaRPr lang="en-US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endParaRPr lang="da-DK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endParaRPr lang="da-DK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4863">
              <a:tabLst>
                <a:tab pos="0" algn="l"/>
              </a:tabLst>
            </a:pPr>
            <a:r>
              <a:rPr lang="da-DK" sz="1200" dirty="0" err="1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a-DK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da-DK" sz="1200" dirty="0" err="1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a-DK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804863">
              <a:tabLst>
                <a:tab pos="0" algn="l"/>
              </a:tabLst>
            </a:pPr>
            <a:r>
              <a:rPr lang="da-DK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Iran, </a:t>
            </a:r>
            <a:r>
              <a:rPr lang="da-DK" sz="1200" dirty="0" err="1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da-DK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Argentina and </a:t>
            </a:r>
            <a:r>
              <a:rPr lang="da-DK" sz="1200" dirty="0" err="1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r>
              <a:rPr lang="da-DK" sz="12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95313" y="960438"/>
            <a:ext cx="60483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08025"/>
            <a:r>
              <a:rPr lang="en-GB" sz="1600" b="1" dirty="0">
                <a:solidFill>
                  <a:srgbClr val="5A5A5A"/>
                </a:solidFill>
              </a:rPr>
              <a:t>The Danish Patent and Trademark Office</a:t>
            </a:r>
          </a:p>
          <a:p>
            <a:pPr defTabSz="708025"/>
            <a:endParaRPr lang="en-GB" b="1" dirty="0">
              <a:solidFill>
                <a:srgbClr val="5A5A5A"/>
              </a:solidFill>
            </a:endParaRPr>
          </a:p>
          <a:p>
            <a:pPr defTabSz="708025"/>
            <a:endParaRPr lang="en-GB" b="1" dirty="0">
              <a:solidFill>
                <a:srgbClr val="5A5A5A"/>
              </a:solidFill>
            </a:endParaRPr>
          </a:p>
          <a:p>
            <a:pPr defTabSz="708025"/>
            <a:endParaRPr lang="da-DK" b="1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a-DK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infringements</a:t>
            </a:r>
            <a:br>
              <a:rPr lang="en-GB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”Hot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on counterfeiting”</a:t>
            </a:r>
          </a:p>
          <a:p>
            <a:pPr>
              <a:buFont typeface="+mj-lt"/>
              <a:buAutoNum type="arabicPeriod"/>
            </a:pPr>
            <a:endParaRPr lang="en-GB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dirty="0" smtClean="0">
              <a:solidFill>
                <a:schemeClr val="bg2"/>
              </a:solidFill>
            </a:endParaRP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1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71279" y="1058994"/>
            <a:ext cx="62642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4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Infringements </a:t>
            </a:r>
            <a:b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Established in 2008</a:t>
            </a:r>
            <a:r>
              <a:rPr lang="en-US" altLang="da-DK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b="1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b="1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Prosecutor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International Crime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a-DK" altLang="da-DK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Customs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Technology Authority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Consumer Authority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Veterinary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Food Administration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</a:t>
            </a:r>
            <a:r>
              <a:rPr lang="da-DK" altLang="da-DK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Agency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</a:t>
            </a:r>
            <a:r>
              <a:rPr lang="da-DK" altLang="da-DK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Agrifish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Agency</a:t>
            </a:r>
            <a:endParaRPr lang="da-DK" altLang="da-DK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Business Authority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Patent 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a-DK" altLang="da-DK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da-DK" altLang="da-DK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altLang="da-DK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da-DK" altLang="da-DK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Network)</a:t>
            </a:r>
            <a:r>
              <a:rPr lang="da-DK" altLang="da-DK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800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1800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800" dirty="0">
                <a:solidFill>
                  <a:srgbClr val="BE0073"/>
                </a:solidFill>
              </a:rPr>
              <a:t/>
            </a:r>
            <a:br>
              <a:rPr lang="da-DK" altLang="da-DK" sz="1800" dirty="0">
                <a:solidFill>
                  <a:srgbClr val="BE0073"/>
                </a:solidFill>
              </a:rPr>
            </a:br>
            <a:r>
              <a:rPr lang="da-DK" altLang="da-DK" sz="1800" dirty="0">
                <a:solidFill>
                  <a:srgbClr val="BE0073"/>
                </a:solidFill>
              </a:rPr>
              <a:t/>
            </a:r>
            <a:br>
              <a:rPr lang="da-DK" altLang="da-DK" sz="1800" dirty="0">
                <a:solidFill>
                  <a:srgbClr val="BE0073"/>
                </a:solidFill>
              </a:rPr>
            </a:br>
            <a:r>
              <a:rPr lang="da-DK" altLang="da-DK" sz="1800" dirty="0">
                <a:solidFill>
                  <a:srgbClr val="BE0073"/>
                </a:solidFill>
              </a:rPr>
              <a:t/>
            </a:r>
            <a:br>
              <a:rPr lang="da-DK" altLang="da-DK" sz="1800" dirty="0">
                <a:solidFill>
                  <a:srgbClr val="BE0073"/>
                </a:solidFill>
              </a:rPr>
            </a:br>
            <a:r>
              <a:rPr lang="da-DK" altLang="da-DK" sz="1800" b="1" dirty="0">
                <a:solidFill>
                  <a:srgbClr val="BE0073"/>
                </a:solidFill>
              </a:rPr>
              <a:t/>
            </a:r>
            <a:br>
              <a:rPr lang="da-DK" altLang="da-DK" sz="1800" b="1" dirty="0">
                <a:solidFill>
                  <a:srgbClr val="BE0073"/>
                </a:solidFill>
              </a:rPr>
            </a:br>
            <a:r>
              <a:rPr lang="en-GB" altLang="da-DK" dirty="0">
                <a:solidFill>
                  <a:srgbClr val="BE0073"/>
                </a:solidFill>
              </a:rPr>
              <a:t/>
            </a:r>
            <a:br>
              <a:rPr lang="en-GB" altLang="da-DK" dirty="0">
                <a:solidFill>
                  <a:srgbClr val="BE0073"/>
                </a:solidFill>
              </a:rPr>
            </a:br>
            <a:endParaRPr lang="en-US" altLang="da-DK" dirty="0">
              <a:solidFill>
                <a:srgbClr val="BE0073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20" y="4057827"/>
            <a:ext cx="1940868" cy="129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54" y="0"/>
            <a:ext cx="1309300" cy="105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4524" y="1048544"/>
            <a:ext cx="6120879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4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Infringements</a:t>
            </a: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b="1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b="1" dirty="0">
                <a:solidFill>
                  <a:srgbClr val="BE0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was established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da-DK" sz="1400" dirty="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coordination and knowledge sharing between public authorities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Ensure the drive in the fight against counterfeiting and piracy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Create Awareness for Consumers and Businesses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Continuous dialogue with the industry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initiatives from the 2008 cross-ministerial report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(e.g. higher penal sanctions up to 6 years imprisonment)</a:t>
            </a:r>
          </a:p>
          <a:p>
            <a:pPr eaLnBrk="1" hangingPunct="1">
              <a:spcBef>
                <a:spcPct val="0"/>
              </a:spcBef>
              <a:buNone/>
            </a:pPr>
            <a:endParaRPr lang="da-DK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da-DK" alt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778250"/>
            <a:ext cx="1057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11251"/>
            <a:ext cx="1311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4524" y="1306513"/>
            <a:ext cx="6480919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Infringements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a-DK" sz="16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work - I</a:t>
            </a:r>
            <a:r>
              <a:rPr lang="en-US" altLang="da-DK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da-DK" sz="1400" b="1" dirty="0">
              <a:solidFill>
                <a:srgbClr val="BE0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decree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Network in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a-DK" alt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(but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future)</a:t>
            </a:r>
          </a:p>
          <a:p>
            <a:pPr eaLnBrk="1" hangingPunct="1">
              <a:spcBef>
                <a:spcPct val="0"/>
              </a:spcBef>
              <a:buNone/>
            </a:pPr>
            <a:endParaRPr lang="da-DK" alt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a-DK" alt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basis of a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cross-ministerial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report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figthing</a:t>
            </a:r>
            <a:endParaRPr lang="da-DK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a-DK" alt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counterfeiting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piracy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(from 2008) + 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Terms of Reference </a:t>
            </a:r>
            <a:endParaRPr lang="da-DK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alt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decision-</a:t>
            </a:r>
            <a:r>
              <a:rPr lang="da-DK" altLang="da-DK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da-DK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a-DK" altLang="da-DK" sz="1200" dirty="0" smtClean="0">
                <a:solidFill>
                  <a:schemeClr val="bg2"/>
                </a:solidFill>
              </a:rPr>
              <a:t>     </a:t>
            </a:r>
            <a:endParaRPr lang="da-DK" altLang="da-DK" sz="1200" dirty="0">
              <a:solidFill>
                <a:schemeClr val="bg2"/>
              </a:solidFill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0"/>
            <a:ext cx="1309241" cy="10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6732" y="1450801"/>
            <a:ext cx="618934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Ministerial Network against IPR </a:t>
            </a:r>
            <a:r>
              <a:rPr lang="en-US" altLang="da-DK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Infringements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a-DK" sz="16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da-DK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work - II</a:t>
            </a:r>
            <a:r>
              <a:rPr lang="en-US" altLang="da-DK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a-DK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a-DK" sz="1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da-DK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meetings: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a-DK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annual plenary meeting on pre-established dates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(March and September)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12 authorities take turns in hosting the meetings (1 day)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a-DK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Network members must participate each time or find a substitute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altLang="da-DK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altLang="da-DK" sz="1200" dirty="0" smtClean="0">
              <a:solidFill>
                <a:schemeClr val="bg2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altLang="da-DK" sz="1200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200" dirty="0">
              <a:solidFill>
                <a:schemeClr val="bg2"/>
              </a:solidFill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57" y="-3030"/>
            <a:ext cx="1349315" cy="10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64" y="2026865"/>
            <a:ext cx="2444924" cy="7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Blue_ENG">
  <a:themeElements>
    <a:clrScheme name="">
      <a:dk1>
        <a:srgbClr val="7B7B7B"/>
      </a:dk1>
      <a:lt1>
        <a:srgbClr val="FFFFFF"/>
      </a:lt1>
      <a:dk2>
        <a:srgbClr val="000000"/>
      </a:dk2>
      <a:lt2>
        <a:srgbClr val="5A5A5A"/>
      </a:lt2>
      <a:accent1>
        <a:srgbClr val="F7F6F6"/>
      </a:accent1>
      <a:accent2>
        <a:srgbClr val="E64B00"/>
      </a:accent2>
      <a:accent3>
        <a:srgbClr val="FFFFFF"/>
      </a:accent3>
      <a:accent4>
        <a:srgbClr val="686868"/>
      </a:accent4>
      <a:accent5>
        <a:srgbClr val="FAFAFA"/>
      </a:accent5>
      <a:accent6>
        <a:srgbClr val="D04300"/>
      </a:accent6>
      <a:hlink>
        <a:srgbClr val="007BCA"/>
      </a:hlink>
      <a:folHlink>
        <a:srgbClr val="DCDB00"/>
      </a:folHlink>
    </a:clrScheme>
    <a:fontScheme name="PVS 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8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8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VS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S Blue 13">
        <a:dk1>
          <a:srgbClr val="000000"/>
        </a:dk1>
        <a:lt1>
          <a:srgbClr val="FFFFFF"/>
        </a:lt1>
        <a:dk2>
          <a:srgbClr val="000000"/>
        </a:dk2>
        <a:lt2>
          <a:srgbClr val="66676B"/>
        </a:lt2>
        <a:accent1>
          <a:srgbClr val="860016"/>
        </a:accent1>
        <a:accent2>
          <a:srgbClr val="CE6400"/>
        </a:accent2>
        <a:accent3>
          <a:srgbClr val="FFFFFF"/>
        </a:accent3>
        <a:accent4>
          <a:srgbClr val="000000"/>
        </a:accent4>
        <a:accent5>
          <a:srgbClr val="C3AAAB"/>
        </a:accent5>
        <a:accent6>
          <a:srgbClr val="BA5A00"/>
        </a:accent6>
        <a:hlink>
          <a:srgbClr val="FFEB00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14">
        <a:dk1>
          <a:srgbClr val="757477"/>
        </a:dk1>
        <a:lt1>
          <a:srgbClr val="FFFFFF"/>
        </a:lt1>
        <a:dk2>
          <a:srgbClr val="000000"/>
        </a:dk2>
        <a:lt2>
          <a:srgbClr val="66676B"/>
        </a:lt2>
        <a:accent1>
          <a:srgbClr val="860016"/>
        </a:accent1>
        <a:accent2>
          <a:srgbClr val="CE6400"/>
        </a:accent2>
        <a:accent3>
          <a:srgbClr val="FFFFFF"/>
        </a:accent3>
        <a:accent4>
          <a:srgbClr val="636265"/>
        </a:accent4>
        <a:accent5>
          <a:srgbClr val="C3AAAB"/>
        </a:accent5>
        <a:accent6>
          <a:srgbClr val="BA5A00"/>
        </a:accent6>
        <a:hlink>
          <a:srgbClr val="FFEB00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15">
        <a:dk1>
          <a:srgbClr val="7B7B7B"/>
        </a:dk1>
        <a:lt1>
          <a:srgbClr val="FFFFFF"/>
        </a:lt1>
        <a:dk2>
          <a:srgbClr val="000000"/>
        </a:dk2>
        <a:lt2>
          <a:srgbClr val="5A5A5A"/>
        </a:lt2>
        <a:accent1>
          <a:srgbClr val="BE0073"/>
        </a:accent1>
        <a:accent2>
          <a:srgbClr val="E64B00"/>
        </a:accent2>
        <a:accent3>
          <a:srgbClr val="FFFFFF"/>
        </a:accent3>
        <a:accent4>
          <a:srgbClr val="686868"/>
        </a:accent4>
        <a:accent5>
          <a:srgbClr val="DBAABC"/>
        </a:accent5>
        <a:accent6>
          <a:srgbClr val="D04300"/>
        </a:accent6>
        <a:hlink>
          <a:srgbClr val="007BCA"/>
        </a:hlink>
        <a:folHlink>
          <a:srgbClr val="CB3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S Blue 16">
        <a:dk1>
          <a:srgbClr val="7B7B7B"/>
        </a:dk1>
        <a:lt1>
          <a:srgbClr val="FFFFFF"/>
        </a:lt1>
        <a:dk2>
          <a:srgbClr val="000000"/>
        </a:dk2>
        <a:lt2>
          <a:srgbClr val="5A5A5A"/>
        </a:lt2>
        <a:accent1>
          <a:srgbClr val="BE0073"/>
        </a:accent1>
        <a:accent2>
          <a:srgbClr val="E64B00"/>
        </a:accent2>
        <a:accent3>
          <a:srgbClr val="FFFFFF"/>
        </a:accent3>
        <a:accent4>
          <a:srgbClr val="686868"/>
        </a:accent4>
        <a:accent5>
          <a:srgbClr val="DBAABC"/>
        </a:accent5>
        <a:accent6>
          <a:srgbClr val="D04300"/>
        </a:accent6>
        <a:hlink>
          <a:srgbClr val="007BCA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erticalBlue_ENG">
  <a:themeElements>
    <a:clrScheme name="">
      <a:dk1>
        <a:srgbClr val="7B7B7B"/>
      </a:dk1>
      <a:lt1>
        <a:srgbClr val="FFFFFF"/>
      </a:lt1>
      <a:dk2>
        <a:srgbClr val="000000"/>
      </a:dk2>
      <a:lt2>
        <a:srgbClr val="5A5A5A"/>
      </a:lt2>
      <a:accent1>
        <a:srgbClr val="F7F6F6"/>
      </a:accent1>
      <a:accent2>
        <a:srgbClr val="E64B00"/>
      </a:accent2>
      <a:accent3>
        <a:srgbClr val="FFFFFF"/>
      </a:accent3>
      <a:accent4>
        <a:srgbClr val="686868"/>
      </a:accent4>
      <a:accent5>
        <a:srgbClr val="FAFAFA"/>
      </a:accent5>
      <a:accent6>
        <a:srgbClr val="D04300"/>
      </a:accent6>
      <a:hlink>
        <a:srgbClr val="007BCA"/>
      </a:hlink>
      <a:folHlink>
        <a:srgbClr val="DCDB00"/>
      </a:folHlink>
    </a:clrScheme>
    <a:fontScheme name="VerticalBlue_E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8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8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rticalBlue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alBlue_ENG 13">
        <a:dk1>
          <a:srgbClr val="000000"/>
        </a:dk1>
        <a:lt1>
          <a:srgbClr val="FFFFFF"/>
        </a:lt1>
        <a:dk2>
          <a:srgbClr val="000000"/>
        </a:dk2>
        <a:lt2>
          <a:srgbClr val="66676B"/>
        </a:lt2>
        <a:accent1>
          <a:srgbClr val="860016"/>
        </a:accent1>
        <a:accent2>
          <a:srgbClr val="CE6400"/>
        </a:accent2>
        <a:accent3>
          <a:srgbClr val="FFFFFF"/>
        </a:accent3>
        <a:accent4>
          <a:srgbClr val="000000"/>
        </a:accent4>
        <a:accent5>
          <a:srgbClr val="C3AAAB"/>
        </a:accent5>
        <a:accent6>
          <a:srgbClr val="BA5A00"/>
        </a:accent6>
        <a:hlink>
          <a:srgbClr val="FFEB00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14">
        <a:dk1>
          <a:srgbClr val="757477"/>
        </a:dk1>
        <a:lt1>
          <a:srgbClr val="FFFFFF"/>
        </a:lt1>
        <a:dk2>
          <a:srgbClr val="000000"/>
        </a:dk2>
        <a:lt2>
          <a:srgbClr val="66676B"/>
        </a:lt2>
        <a:accent1>
          <a:srgbClr val="860016"/>
        </a:accent1>
        <a:accent2>
          <a:srgbClr val="CE6400"/>
        </a:accent2>
        <a:accent3>
          <a:srgbClr val="FFFFFF"/>
        </a:accent3>
        <a:accent4>
          <a:srgbClr val="636265"/>
        </a:accent4>
        <a:accent5>
          <a:srgbClr val="C3AAAB"/>
        </a:accent5>
        <a:accent6>
          <a:srgbClr val="BA5A00"/>
        </a:accent6>
        <a:hlink>
          <a:srgbClr val="FFEB00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15">
        <a:dk1>
          <a:srgbClr val="7B7B7B"/>
        </a:dk1>
        <a:lt1>
          <a:srgbClr val="FFFFFF"/>
        </a:lt1>
        <a:dk2>
          <a:srgbClr val="000000"/>
        </a:dk2>
        <a:lt2>
          <a:srgbClr val="5A5A5A"/>
        </a:lt2>
        <a:accent1>
          <a:srgbClr val="BE0073"/>
        </a:accent1>
        <a:accent2>
          <a:srgbClr val="E64B00"/>
        </a:accent2>
        <a:accent3>
          <a:srgbClr val="FFFFFF"/>
        </a:accent3>
        <a:accent4>
          <a:srgbClr val="686868"/>
        </a:accent4>
        <a:accent5>
          <a:srgbClr val="DBAABC"/>
        </a:accent5>
        <a:accent6>
          <a:srgbClr val="D04300"/>
        </a:accent6>
        <a:hlink>
          <a:srgbClr val="007BCA"/>
        </a:hlink>
        <a:folHlink>
          <a:srgbClr val="CB3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alBlue_ENG 16">
        <a:dk1>
          <a:srgbClr val="7B7B7B"/>
        </a:dk1>
        <a:lt1>
          <a:srgbClr val="FFFFFF"/>
        </a:lt1>
        <a:dk2>
          <a:srgbClr val="000000"/>
        </a:dk2>
        <a:lt2>
          <a:srgbClr val="5A5A5A"/>
        </a:lt2>
        <a:accent1>
          <a:srgbClr val="BE0073"/>
        </a:accent1>
        <a:accent2>
          <a:srgbClr val="E64B00"/>
        </a:accent2>
        <a:accent3>
          <a:srgbClr val="FFFFFF"/>
        </a:accent3>
        <a:accent4>
          <a:srgbClr val="686868"/>
        </a:accent4>
        <a:accent5>
          <a:srgbClr val="DBAABC"/>
        </a:accent5>
        <a:accent6>
          <a:srgbClr val="D04300"/>
        </a:accent6>
        <a:hlink>
          <a:srgbClr val="007BCA"/>
        </a:hlink>
        <a:folHlink>
          <a:srgbClr val="DCD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VerticalBlue_ENG</Template>
  <TotalTime>4547</TotalTime>
  <Words>1806</Words>
  <Application>Microsoft Office PowerPoint</Application>
  <PresentationFormat>Brugerdefineret</PresentationFormat>
  <Paragraphs>503</Paragraphs>
  <Slides>39</Slides>
  <Notes>37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39</vt:i4>
      </vt:variant>
    </vt:vector>
  </HeadingPairs>
  <TitlesOfParts>
    <vt:vector size="46" baseType="lpstr">
      <vt:lpstr>Arial</vt:lpstr>
      <vt:lpstr>Segoe UI</vt:lpstr>
      <vt:lpstr>Segoe UI Light</vt:lpstr>
      <vt:lpstr>Verdana</vt:lpstr>
      <vt:lpstr>Wingdings</vt:lpstr>
      <vt:lpstr>VerticalBlue_ENG</vt:lpstr>
      <vt:lpstr>1_VerticalBlue_ENG</vt:lpstr>
      <vt:lpstr>PowerPoint-præsentation</vt:lpstr>
      <vt:lpstr>Mission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Cooperation on international enforcement actions</vt:lpstr>
      <vt:lpstr> Structured dialogue meetings with the industry</vt:lpstr>
      <vt:lpstr>PowerPoint-præsentation</vt:lpstr>
      <vt:lpstr>The Network website – stopfakes.dk </vt:lpstr>
      <vt:lpstr>stopfakes.dk content</vt:lpstr>
      <vt:lpstr>stopfakes.dk new features</vt:lpstr>
      <vt:lpstr>Capacity building for enforcement authorities   </vt:lpstr>
      <vt:lpstr> Examples of the Networks results:</vt:lpstr>
      <vt:lpstr>Consumer Awareness Campaign  - on World Anti-Counterfeiting Day, 8 June 2016 </vt:lpstr>
      <vt:lpstr>Awareness Campaign</vt:lpstr>
      <vt:lpstr>Awareness Campaign </vt:lpstr>
      <vt:lpstr>Awareness Campaign</vt:lpstr>
      <vt:lpstr>Awareness kampagnen</vt:lpstr>
      <vt:lpstr>PowerPoint-præsentation</vt:lpstr>
      <vt:lpstr>PowerPoint-præsentation</vt:lpstr>
      <vt:lpstr>Awareness Campaign</vt:lpstr>
      <vt:lpstr>Awareness Campaign </vt:lpstr>
      <vt:lpstr>Awareness Campaign</vt:lpstr>
      <vt:lpstr>Agenda</vt:lpstr>
      <vt:lpstr>HOTLINE  ON COUNTERFEITING  Get help if your product  has been counterfeited </vt:lpstr>
      <vt:lpstr>In 2015 Danish Customs detained 51,021 products suspected of being counterfeited</vt:lpstr>
      <vt:lpstr>    </vt:lpstr>
      <vt:lpstr>    </vt:lpstr>
      <vt:lpstr>    </vt:lpstr>
      <vt:lpstr>    </vt:lpstr>
      <vt:lpstr>Hotline on Counterfeiting</vt:lpstr>
      <vt:lpstr>Hotline on Counterfeiting </vt:lpstr>
      <vt:lpstr>Hotline on Counterfeiting  </vt:lpstr>
      <vt:lpstr> </vt:lpstr>
    </vt:vector>
  </TitlesOfParts>
  <Company>Patent- og Varemærkestyrelsen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jhw</dc:creator>
  <cp:lastModifiedBy>Janne Hedegaard</cp:lastModifiedBy>
  <cp:revision>288</cp:revision>
  <cp:lastPrinted>2017-09-19T09:21:59Z</cp:lastPrinted>
  <dcterms:created xsi:type="dcterms:W3CDTF">2013-11-07T11:19:56Z</dcterms:created>
  <dcterms:modified xsi:type="dcterms:W3CDTF">2018-11-13T16:36:09Z</dcterms:modified>
</cp:coreProperties>
</file>