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7" r:id="rId2"/>
  </p:sldMasterIdLst>
  <p:notesMasterIdLst>
    <p:notesMasterId r:id="rId22"/>
  </p:notesMasterIdLst>
  <p:sldIdLst>
    <p:sldId id="343" r:id="rId3"/>
    <p:sldId id="261" r:id="rId4"/>
    <p:sldId id="328" r:id="rId5"/>
    <p:sldId id="269" r:id="rId6"/>
    <p:sldId id="281" r:id="rId7"/>
    <p:sldId id="282" r:id="rId8"/>
    <p:sldId id="283" r:id="rId9"/>
    <p:sldId id="347" r:id="rId10"/>
    <p:sldId id="335" r:id="rId11"/>
    <p:sldId id="334" r:id="rId12"/>
    <p:sldId id="332" r:id="rId13"/>
    <p:sldId id="333" r:id="rId14"/>
    <p:sldId id="339" r:id="rId15"/>
    <p:sldId id="350" r:id="rId16"/>
    <p:sldId id="344" r:id="rId17"/>
    <p:sldId id="346" r:id="rId18"/>
    <p:sldId id="348" r:id="rId19"/>
    <p:sldId id="349" r:id="rId20"/>
    <p:sldId id="341" r:id="rId21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ＭＳ Ｐゴシック" panose="020B0600070205080204" pitchFamily="34" charset="-12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34EA2"/>
    <a:srgbClr val="024DA1"/>
    <a:srgbClr val="023093"/>
    <a:srgbClr val="02308C"/>
    <a:srgbClr val="023088"/>
    <a:srgbClr val="0C4DA2"/>
    <a:srgbClr val="0C4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6" autoAdjust="0"/>
    <p:restoredTop sz="89520" autoAdjust="0"/>
  </p:normalViewPr>
  <p:slideViewPr>
    <p:cSldViewPr>
      <p:cViewPr>
        <p:scale>
          <a:sx n="80" d="100"/>
          <a:sy n="80" d="100"/>
        </p:scale>
        <p:origin x="-85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550853018373E-2"/>
          <c:y val="0.15599975393700799"/>
          <c:w val="0.92924491469816295"/>
          <c:h val="0.57374980221052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24DA1"/>
            </a:solidFill>
            <a:ln>
              <a:noFill/>
            </a:ln>
          </c:spPr>
          <c:invertIfNegative val="0"/>
          <c:cat>
            <c:strRef>
              <c:f>Sheet1!$A$2:$A$11</c:f>
              <c:strCache>
                <c:ptCount val="10"/>
                <c:pt idx="0">
                  <c:v>NORTH AMERICA</c:v>
                </c:pt>
                <c:pt idx="1">
                  <c:v>EU</c:v>
                </c:pt>
                <c:pt idx="2">
                  <c:v>ASIA AND PACIFIC</c:v>
                </c:pt>
                <c:pt idx="3">
                  <c:v>OTHER EUROPEAN COUNTRIES</c:v>
                </c:pt>
                <c:pt idx="4">
                  <c:v>CHINA</c:v>
                </c:pt>
                <c:pt idx="5">
                  <c:v>ASEAN</c:v>
                </c:pt>
                <c:pt idx="6">
                  <c:v>ARAB STATES</c:v>
                </c:pt>
                <c:pt idx="7">
                  <c:v>LATIN AMERICA</c:v>
                </c:pt>
                <c:pt idx="8">
                  <c:v>CIS</c:v>
                </c:pt>
                <c:pt idx="9">
                  <c:v>AFRICA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7.5999999999999998E-2</c:v>
                </c:pt>
                <c:pt idx="1">
                  <c:v>8.3000000000000004E-2</c:v>
                </c:pt>
                <c:pt idx="2">
                  <c:v>0.11799999999999999</c:v>
                </c:pt>
                <c:pt idx="3">
                  <c:v>0.129</c:v>
                </c:pt>
                <c:pt idx="4">
                  <c:v>0.156</c:v>
                </c:pt>
                <c:pt idx="5">
                  <c:v>0.16900000000000001</c:v>
                </c:pt>
                <c:pt idx="6">
                  <c:v>0.17399999999999999</c:v>
                </c:pt>
                <c:pt idx="7">
                  <c:v>0.19600000000000001</c:v>
                </c:pt>
                <c:pt idx="8">
                  <c:v>0.20300000000000001</c:v>
                </c:pt>
                <c:pt idx="9">
                  <c:v>0.21299999999999999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726976"/>
        <c:axId val="182466176"/>
      </c:barChart>
      <c:catAx>
        <c:axId val="193726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es-MX"/>
          </a:p>
        </c:txPr>
        <c:crossAx val="182466176"/>
        <c:crosses val="autoZero"/>
        <c:auto val="1"/>
        <c:lblAlgn val="ctr"/>
        <c:lblOffset val="100"/>
        <c:noMultiLvlLbl val="0"/>
      </c:catAx>
      <c:valAx>
        <c:axId val="182466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.00%" sourceLinked="1"/>
        <c:majorTickMark val="out"/>
        <c:minorTickMark val="none"/>
        <c:tickLblPos val="nextTo"/>
        <c:crossAx val="193726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24DA1"/>
              </a:solidFill>
              <a:effectLst/>
            </c:spPr>
          </c:dPt>
          <c:dPt>
            <c:idx val="1"/>
            <c:bubble3D val="0"/>
            <c:spPr>
              <a:solidFill>
                <a:srgbClr val="024DA1">
                  <a:alpha val="55000"/>
                </a:srgbClr>
              </a:solidFill>
              <a:effectLst/>
            </c:spPr>
          </c:dPt>
          <c:dPt>
            <c:idx val="2"/>
            <c:bubble3D val="0"/>
            <c:spPr>
              <a:solidFill>
                <a:srgbClr val="024DA1">
                  <a:alpha val="18000"/>
                </a:srgbClr>
              </a:solidFill>
            </c:spPr>
          </c:dPt>
          <c:dPt>
            <c:idx val="3"/>
            <c:bubble3D val="0"/>
            <c:spPr>
              <a:solidFill>
                <a:srgbClr val="ECC249"/>
              </a:solidFill>
              <a:effectLst/>
            </c:spPr>
          </c:dPt>
          <c:dPt>
            <c:idx val="4"/>
            <c:bubble3D val="0"/>
            <c:spPr>
              <a:solidFill>
                <a:srgbClr val="ECC249">
                  <a:alpha val="30000"/>
                </a:srgbClr>
              </a:solidFill>
              <a:effectLst/>
            </c:spPr>
          </c:dPt>
          <c:dPt>
            <c:idx val="5"/>
            <c:bubble3D val="0"/>
            <c:spPr>
              <a:solidFill>
                <a:srgbClr val="ECC249">
                  <a:alpha val="15000"/>
                </a:srgbClr>
              </a:solidFill>
              <a:effectLst/>
            </c:spPr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effectLst/>
            </c:spPr>
          </c:dPt>
          <c:dPt>
            <c:idx val="7"/>
            <c:bubble3D val="0"/>
            <c:spPr>
              <a:solidFill>
                <a:schemeClr val="bg1">
                  <a:lumMod val="75000"/>
                </a:schemeClr>
              </a:solidFill>
              <a:effectLst/>
            </c:spPr>
          </c:dPt>
          <c:dPt>
            <c:idx val="8"/>
            <c:bubble3D val="0"/>
            <c:spPr>
              <a:solidFill>
                <a:srgbClr val="6E8E3B"/>
              </a:solidFill>
              <a:effectLst/>
            </c:spPr>
          </c:dPt>
          <c:dPt>
            <c:idx val="9"/>
            <c:bubble3D val="0"/>
            <c:spPr>
              <a:solidFill>
                <a:srgbClr val="6E8E3B">
                  <a:alpha val="42000"/>
                </a:srgbClr>
              </a:solidFill>
              <a:effectLst/>
            </c:spPr>
          </c:dPt>
          <c:dPt>
            <c:idx val="10"/>
            <c:bubble3D val="0"/>
            <c:spPr>
              <a:solidFill>
                <a:srgbClr val="7F325C"/>
              </a:solidFill>
              <a:effectLst/>
            </c:spPr>
          </c:dPt>
          <c:dPt>
            <c:idx val="11"/>
            <c:bubble3D val="0"/>
            <c:spPr>
              <a:solidFill>
                <a:srgbClr val="7F325C">
                  <a:alpha val="45000"/>
                </a:srgbClr>
              </a:solidFill>
              <a:effectLst/>
            </c:spPr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4.2119999999999997</c:v>
                </c:pt>
                <c:pt idx="1">
                  <c:v>16.335999999999999</c:v>
                </c:pt>
                <c:pt idx="2">
                  <c:v>4.9269999999999996</c:v>
                </c:pt>
                <c:pt idx="3">
                  <c:v>4.7069999999999999</c:v>
                </c:pt>
                <c:pt idx="4">
                  <c:v>1.0249999999999999</c:v>
                </c:pt>
                <c:pt idx="5">
                  <c:v>1.2070000000000001</c:v>
                </c:pt>
                <c:pt idx="6">
                  <c:v>1.0229999999999999</c:v>
                </c:pt>
                <c:pt idx="7">
                  <c:v>7.1669999999999972</c:v>
                </c:pt>
                <c:pt idx="8">
                  <c:v>2.6749999999999998</c:v>
                </c:pt>
                <c:pt idx="9">
                  <c:v>1.976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A8A22-77CD-475D-A20F-F9844FB3A0A5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A963C-C83B-4A87-9CF0-444F11133C51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575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963C-C83B-4A87-9CF0-444F11133C51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1121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51AC-09CA-4BC4-B465-632A5E0E0DCC}" type="slidenum">
              <a:rPr lang="en-IE" smtClean="0">
                <a:solidFill>
                  <a:prstClr val="black"/>
                </a:solidFill>
              </a:rPr>
              <a:pPr/>
              <a:t>10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7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ES_tradnl" dirty="0" smtClean="0">
                <a:ea typeface="ＭＳ Ｐゴシック" charset="-128"/>
              </a:rPr>
              <a:t>Premium </a:t>
            </a:r>
            <a:r>
              <a:rPr lang="en-US" altLang="es-ES_tradnl" dirty="0" err="1" smtClean="0">
                <a:ea typeface="ＭＳ Ｐゴシック" charset="-128"/>
              </a:rPr>
              <a:t>sobrepecio</a:t>
            </a:r>
            <a:r>
              <a:rPr lang="en-US" altLang="es-ES_tradnl" baseline="0" dirty="0" smtClean="0">
                <a:ea typeface="ＭＳ Ｐゴシック" charset="-128"/>
              </a:rPr>
              <a:t> de un </a:t>
            </a:r>
            <a:r>
              <a:rPr lang="en-US" altLang="es-ES_tradnl" baseline="0" dirty="0" err="1" smtClean="0">
                <a:ea typeface="ＭＳ Ｐゴシック" charset="-128"/>
              </a:rPr>
              <a:t>producto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calidad</a:t>
            </a:r>
            <a:r>
              <a:rPr lang="en-US" altLang="es-ES_tradnl" baseline="0" dirty="0" smtClean="0">
                <a:ea typeface="ＭＳ Ｐゴシック" charset="-128"/>
              </a:rPr>
              <a:t> o </a:t>
            </a:r>
            <a:r>
              <a:rPr lang="en-US" altLang="es-ES_tradnl" baseline="0" dirty="0" err="1" smtClean="0">
                <a:ea typeface="ＭＳ Ｐゴシック" charset="-128"/>
              </a:rPr>
              <a:t>renombre</a:t>
            </a:r>
            <a:r>
              <a:rPr lang="en-US" altLang="es-ES_tradnl" baseline="0" dirty="0" smtClean="0">
                <a:ea typeface="ＭＳ Ｐゴシック" charset="-128"/>
              </a:rPr>
              <a:t>, </a:t>
            </a:r>
            <a:r>
              <a:rPr lang="en-US" altLang="es-ES_tradnl" baseline="0" dirty="0" err="1" smtClean="0">
                <a:ea typeface="ＭＳ Ｐゴシック" charset="-128"/>
              </a:rPr>
              <a:t>sobre</a:t>
            </a:r>
            <a:r>
              <a:rPr lang="en-US" altLang="es-ES_tradnl" baseline="0" dirty="0" smtClean="0">
                <a:ea typeface="ＭＳ Ｐゴシック" charset="-128"/>
              </a:rPr>
              <a:t> </a:t>
            </a:r>
            <a:r>
              <a:rPr lang="en-US" altLang="es-ES_tradnl" baseline="0" dirty="0" err="1" smtClean="0">
                <a:ea typeface="ＭＳ Ｐゴシック" charset="-128"/>
              </a:rPr>
              <a:t>uno</a:t>
            </a:r>
            <a:r>
              <a:rPr lang="en-US" altLang="es-ES_tradnl" baseline="0" dirty="0" smtClean="0">
                <a:ea typeface="ＭＳ Ｐゴシック" charset="-128"/>
              </a:rPr>
              <a:t> </a:t>
            </a:r>
            <a:r>
              <a:rPr lang="en-US" altLang="es-ES_tradnl" baseline="0" dirty="0" err="1" smtClean="0">
                <a:ea typeface="ＭＳ Ｐゴシック" charset="-128"/>
              </a:rPr>
              <a:t>generico</a:t>
            </a:r>
            <a:endParaRPr lang="en-US" altLang="es-ES_tradnl" baseline="0" dirty="0" smtClean="0">
              <a:ea typeface="ＭＳ Ｐゴシック" charset="-128"/>
            </a:endParaRPr>
          </a:p>
          <a:p>
            <a:r>
              <a:rPr lang="en-US" altLang="es-ES_tradnl" baseline="0" dirty="0" smtClean="0">
                <a:ea typeface="ＭＳ Ｐゴシック" charset="-128"/>
              </a:rPr>
              <a:t>El </a:t>
            </a:r>
            <a:r>
              <a:rPr lang="en-US" altLang="es-ES_tradnl" baseline="0" dirty="0" err="1" smtClean="0">
                <a:ea typeface="ＭＳ Ｐゴシック" charset="-128"/>
              </a:rPr>
              <a:t>indice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engaño</a:t>
            </a:r>
            <a:endParaRPr lang="en-US" altLang="es-ES_tradnl" baseline="0" dirty="0" smtClean="0">
              <a:ea typeface="ＭＳ Ｐゴシック" charset="-128"/>
            </a:endParaRPr>
          </a:p>
          <a:p>
            <a:r>
              <a:rPr lang="en-US" altLang="es-ES_tradnl" baseline="0" dirty="0" smtClean="0">
                <a:ea typeface="ＭＳ Ｐゴシック" charset="-128"/>
              </a:rPr>
              <a:t>El </a:t>
            </a:r>
            <a:r>
              <a:rPr lang="en-US" altLang="es-ES_tradnl" baseline="0" dirty="0" err="1" smtClean="0">
                <a:ea typeface="ＭＳ Ｐゴシック" charset="-128"/>
              </a:rPr>
              <a:t>indice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sustitución</a:t>
            </a:r>
            <a:endParaRPr lang="en-US" altLang="es-ES_tradnl" baseline="0" dirty="0" smtClean="0">
              <a:ea typeface="ＭＳ Ｐゴシック" charset="-128"/>
            </a:endParaRPr>
          </a:p>
          <a:p>
            <a:endParaRPr lang="en-IE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963C-C83B-4A87-9CF0-444F11133C51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1659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51AC-09CA-4BC4-B465-632A5E0E0DC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8727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963C-C83B-4A87-9CF0-444F11133C51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912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 baseline="0" dirty="0" smtClean="0">
              <a:ea typeface="ＭＳ Ｐゴシック" charset="-128"/>
            </a:endParaRPr>
          </a:p>
          <a:p>
            <a:r>
              <a:rPr lang="es-ES" altLang="es-ES_tradnl" dirty="0" smtClean="0">
                <a:ea typeface="ＭＳ Ｐゴシック" charset="-128"/>
              </a:rPr>
              <a:t>Los</a:t>
            </a:r>
            <a:r>
              <a:rPr lang="es-ES" altLang="es-ES_tradnl" baseline="0" dirty="0" smtClean="0">
                <a:ea typeface="ＭＳ Ｐゴシック" charset="-128"/>
              </a:rPr>
              <a:t> sectores </a:t>
            </a:r>
            <a:r>
              <a:rPr lang="es-ES" altLang="es-ES_tradnl" baseline="0" dirty="0" err="1" smtClean="0">
                <a:ea typeface="ＭＳ Ｐゴシック" charset="-128"/>
              </a:rPr>
              <a:t>economicos</a:t>
            </a:r>
            <a:r>
              <a:rPr lang="es-ES" altLang="es-ES_tradnl" baseline="0" dirty="0" smtClean="0">
                <a:ea typeface="ＭＳ Ｐゴシック" charset="-128"/>
              </a:rPr>
              <a:t> </a:t>
            </a:r>
            <a:r>
              <a:rPr lang="es-ES" altLang="es-ES_tradnl" baseline="0" dirty="0" err="1" smtClean="0">
                <a:ea typeface="ＭＳ Ｐゴシック" charset="-128"/>
              </a:rPr>
              <a:t>intesivos</a:t>
            </a:r>
            <a:r>
              <a:rPr lang="es-ES" altLang="es-ES_tradnl" baseline="0" dirty="0" smtClean="0">
                <a:ea typeface="ＭＳ Ｐゴシック" charset="-128"/>
              </a:rPr>
              <a:t> en DPI son aquellos donde el número de DPI registrados por cada 100 empleados es superior a la media de la </a:t>
            </a:r>
            <a:r>
              <a:rPr lang="es-ES" altLang="es-ES_tradnl" baseline="0" dirty="0" err="1" smtClean="0">
                <a:ea typeface="ＭＳ Ｐゴシック" charset="-128"/>
              </a:rPr>
              <a:t>economia</a:t>
            </a:r>
            <a:r>
              <a:rPr lang="es-ES" altLang="es-ES_tradnl" baseline="0" dirty="0" smtClean="0">
                <a:ea typeface="ＭＳ Ｐゴシック" charset="-128"/>
              </a:rPr>
              <a:t> en conjunto</a:t>
            </a:r>
          </a:p>
          <a:p>
            <a:r>
              <a:rPr lang="es-ES" altLang="es-ES_tradnl" baseline="0" dirty="0" smtClean="0">
                <a:ea typeface="ＭＳ Ｐゴシック" charset="-128"/>
              </a:rPr>
              <a:t>En caso de los DA se ha seguido una </a:t>
            </a:r>
            <a:r>
              <a:rPr lang="es-ES" altLang="es-ES_tradnl" baseline="0" dirty="0" err="1" smtClean="0">
                <a:ea typeface="ＭＳ Ｐゴシック" charset="-128"/>
              </a:rPr>
              <a:t>metodologia</a:t>
            </a:r>
            <a:r>
              <a:rPr lang="es-ES" altLang="es-ES_tradnl" baseline="0" dirty="0" smtClean="0">
                <a:ea typeface="ＭＳ Ｐゴシック" charset="-128"/>
              </a:rPr>
              <a:t> del OMPI que hemos adaptado</a:t>
            </a:r>
          </a:p>
          <a:p>
            <a:r>
              <a:rPr lang="es-ES" altLang="es-ES_tradnl" baseline="0" dirty="0" smtClean="0">
                <a:ea typeface="ＭＳ Ｐゴシック" charset="-128"/>
              </a:rPr>
              <a:t>Esta </a:t>
            </a:r>
            <a:r>
              <a:rPr lang="es-ES" altLang="es-ES_tradnl" baseline="0" dirty="0" err="1" smtClean="0">
                <a:ea typeface="ＭＳ Ｐゴシック" charset="-128"/>
              </a:rPr>
              <a:t>metodologia</a:t>
            </a:r>
            <a:r>
              <a:rPr lang="es-ES" altLang="es-ES_tradnl" baseline="0" dirty="0" smtClean="0">
                <a:ea typeface="ＭＳ Ｐゴシック" charset="-128"/>
              </a:rPr>
              <a:t> esta basada en un estudio que </a:t>
            </a:r>
            <a:r>
              <a:rPr lang="es-ES" altLang="es-ES_tradnl" baseline="0" dirty="0" err="1" smtClean="0">
                <a:ea typeface="ＭＳ Ｐゴシック" charset="-128"/>
              </a:rPr>
              <a:t>realió</a:t>
            </a:r>
            <a:r>
              <a:rPr lang="es-ES" altLang="es-ES_tradnl" baseline="0" dirty="0" smtClean="0">
                <a:ea typeface="ＭＳ Ｐゴシック" charset="-128"/>
              </a:rPr>
              <a:t> la USPTO </a:t>
            </a:r>
          </a:p>
          <a:p>
            <a:r>
              <a:rPr lang="es-ES" altLang="es-ES_tradnl" baseline="0" dirty="0" err="1" smtClean="0">
                <a:ea typeface="ＭＳ Ｐゴシック" charset="-128"/>
              </a:rPr>
              <a:t>Telefonos</a:t>
            </a:r>
            <a:r>
              <a:rPr lang="es-ES" altLang="es-ES_tradnl" baseline="0" dirty="0" smtClean="0">
                <a:ea typeface="ＭＳ Ｐゴシック" charset="-128"/>
              </a:rPr>
              <a:t> inteligentes, P, M, D, C, TS. Complejidad de bienes y servicios  </a:t>
            </a:r>
          </a:p>
          <a:p>
            <a:r>
              <a:rPr lang="es-ES" altLang="es-ES_tradnl" baseline="0" dirty="0" smtClean="0">
                <a:ea typeface="ＭＳ Ｐゴシック" charset="-128"/>
              </a:rPr>
              <a:t>Bebidas </a:t>
            </a:r>
            <a:r>
              <a:rPr lang="es-ES" altLang="es-ES_tradnl" baseline="0" dirty="0" err="1" smtClean="0">
                <a:ea typeface="ＭＳ Ｐゴシック" charset="-128"/>
              </a:rPr>
              <a:t>esperituosas</a:t>
            </a:r>
            <a:r>
              <a:rPr lang="es-ES" altLang="es-ES_tradnl" baseline="0" dirty="0" smtClean="0">
                <a:ea typeface="ＭＳ Ｐゴシック" charset="-128"/>
              </a:rPr>
              <a:t> GI, TM, D escoces y coñac, Tequila</a:t>
            </a:r>
          </a:p>
          <a:p>
            <a:r>
              <a:rPr lang="es-ES" altLang="es-ES_tradnl" baseline="0" dirty="0" err="1" smtClean="0">
                <a:ea typeface="ＭＳ Ｐゴシック" charset="-128"/>
              </a:rPr>
              <a:t>Patetnte</a:t>
            </a:r>
            <a:r>
              <a:rPr lang="es-ES" altLang="es-ES_tradnl" baseline="0" dirty="0" smtClean="0">
                <a:ea typeface="ＭＳ Ｐゴシック" charset="-128"/>
              </a:rPr>
              <a:t> </a:t>
            </a:r>
            <a:r>
              <a:rPr lang="en-US" altLang="es-ES_tradnl" baseline="0" dirty="0" err="1" smtClean="0">
                <a:ea typeface="ＭＳ Ｐゴシック" charset="-128"/>
              </a:rPr>
              <a:t>Fabricación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aeronaves</a:t>
            </a:r>
            <a:endParaRPr lang="en-US" altLang="es-ES_tradnl" baseline="0" dirty="0" smtClean="0">
              <a:ea typeface="ＭＳ Ｐゴシック" charset="-128"/>
            </a:endParaRPr>
          </a:p>
          <a:p>
            <a:r>
              <a:rPr lang="en-US" altLang="es-ES_tradnl" baseline="0" dirty="0" err="1" smtClean="0">
                <a:ea typeface="ＭＳ Ｐゴシック" charset="-128"/>
              </a:rPr>
              <a:t>Diseños</a:t>
            </a:r>
            <a:r>
              <a:rPr lang="en-US" altLang="es-ES_tradnl" baseline="0" dirty="0" smtClean="0">
                <a:ea typeface="ＭＳ Ｐゴシック" charset="-128"/>
              </a:rPr>
              <a:t>, la </a:t>
            </a:r>
            <a:r>
              <a:rPr lang="en-US" altLang="es-ES_tradnl" baseline="0" dirty="0" err="1" smtClean="0">
                <a:ea typeface="ＭＳ Ｐゴシック" charset="-128"/>
              </a:rPr>
              <a:t>fabricación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muebles</a:t>
            </a:r>
            <a:endParaRPr lang="en-US" altLang="es-ES_tradnl" baseline="0" dirty="0" smtClean="0">
              <a:ea typeface="ＭＳ Ｐゴシック" charset="-128"/>
            </a:endParaRPr>
          </a:p>
          <a:p>
            <a:r>
              <a:rPr lang="en-US" altLang="es-ES_tradnl" baseline="0" dirty="0" smtClean="0">
                <a:ea typeface="ＭＳ Ｐゴシック" charset="-128"/>
              </a:rPr>
              <a:t>CR </a:t>
            </a:r>
            <a:r>
              <a:rPr lang="en-US" altLang="es-ES_tradnl" baseline="0" dirty="0" err="1" smtClean="0">
                <a:ea typeface="ＭＳ Ｐゴシック" charset="-128"/>
              </a:rPr>
              <a:t>Actividades</a:t>
            </a:r>
            <a:r>
              <a:rPr lang="en-US" altLang="es-ES_tradnl" baseline="0" dirty="0" smtClean="0">
                <a:ea typeface="ＭＳ Ｐゴシック" charset="-128"/>
              </a:rPr>
              <a:t> de </a:t>
            </a:r>
            <a:r>
              <a:rPr lang="en-US" altLang="es-ES_tradnl" baseline="0" dirty="0" err="1" smtClean="0">
                <a:ea typeface="ＭＳ Ｐゴシック" charset="-128"/>
              </a:rPr>
              <a:t>museos</a:t>
            </a:r>
            <a:r>
              <a:rPr lang="en-US" altLang="es-ES_tradnl" baseline="0" dirty="0" smtClean="0">
                <a:ea typeface="ＭＳ Ｐゴシック" charset="-128"/>
              </a:rPr>
              <a:t>, </a:t>
            </a:r>
            <a:r>
              <a:rPr lang="en-US" altLang="es-ES_tradnl" baseline="0" dirty="0" err="1" smtClean="0">
                <a:ea typeface="ＭＳ Ｐゴシック" charset="-128"/>
              </a:rPr>
              <a:t>artes</a:t>
            </a:r>
            <a:r>
              <a:rPr lang="en-US" altLang="es-ES_tradnl" baseline="0" dirty="0" smtClean="0">
                <a:ea typeface="ＭＳ Ｐゴシック" charset="-128"/>
              </a:rPr>
              <a:t> </a:t>
            </a:r>
            <a:r>
              <a:rPr lang="en-US" altLang="es-ES_tradnl" baseline="0" dirty="0" err="1" smtClean="0">
                <a:ea typeface="ＭＳ Ｐゴシック" charset="-128"/>
              </a:rPr>
              <a:t>escenicas</a:t>
            </a:r>
            <a:r>
              <a:rPr lang="en-US" altLang="es-ES_tradnl" baseline="0" dirty="0" smtClean="0">
                <a:ea typeface="ＭＳ Ｐゴシック" charset="-128"/>
              </a:rPr>
              <a:t>, </a:t>
            </a:r>
            <a:r>
              <a:rPr lang="en-US" altLang="es-ES_tradnl" baseline="0" dirty="0" err="1" smtClean="0">
                <a:ea typeface="ＭＳ Ｐゴシック" charset="-128"/>
              </a:rPr>
              <a:t>bibliotecas</a:t>
            </a:r>
            <a:r>
              <a:rPr lang="en-US" altLang="es-ES_tradnl" baseline="0" dirty="0" smtClean="0">
                <a:ea typeface="ＭＳ Ｐゴシック" charset="-128"/>
              </a:rPr>
              <a:t>,</a:t>
            </a:r>
          </a:p>
          <a:p>
            <a:endParaRPr lang="es-ES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78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723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216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es-ES_tradnl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06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_tradnl" b="0" dirty="0" smtClean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altLang="es-ES_tradnl" b="1" dirty="0">
              <a:ea typeface="ＭＳ Ｐゴシック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977E-B8B8-6D4F-8C41-AE8D2EDD7BF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0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51AC-09CA-4BC4-B465-632A5E0E0DCC}" type="slidenum">
              <a:rPr lang="en-IE" smtClean="0">
                <a:solidFill>
                  <a:prstClr val="black"/>
                </a:solidFill>
              </a:rPr>
              <a:pPr/>
              <a:t>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7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214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813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360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7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7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7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2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8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1720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0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4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5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24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5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4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8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0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5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074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600B5-A75E-44EF-8FB8-2BE108060FF2}" type="slidenum">
              <a:rPr lang="en-IE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18985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853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949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34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085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728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491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C047-3C4A-4B04-A882-857CF0EA8982}" type="datetimeFigureOut">
              <a:rPr lang="en-IE" smtClean="0"/>
              <a:t>13/11/2018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80927-6A75-4EF0-898B-F3BE27AFB1FD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4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9" r:id="rId14"/>
    <p:sldLayoutId id="2147483681" r:id="rId15"/>
    <p:sldLayoutId id="2147483682" r:id="rId16"/>
    <p:sldLayoutId id="2147483683" r:id="rId17"/>
    <p:sldLayoutId id="214748374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C047-3C4A-4B04-A882-857CF0EA8982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13/11/2018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80927-6A75-4EF0-898B-F3BE27AFB1FD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996952"/>
            <a:ext cx="8352928" cy="151459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s-ES" sz="2800" b="1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Importancia </a:t>
            </a:r>
            <a:r>
              <a:rPr lang="es-ES" sz="2800" b="1" dirty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económica de los </a:t>
            </a:r>
            <a:r>
              <a:rPr lang="es-ES" sz="2800" b="1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DPI y consecuencias económicas de las infracciones</a:t>
            </a:r>
            <a:br>
              <a:rPr lang="es-ES" sz="2800" b="1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s-ES" sz="2800" b="1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s-ES" sz="2800" b="1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IE" sz="2800" b="1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11560" y="5013176"/>
            <a:ext cx="7771190" cy="745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s-ES" sz="2000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Ciudad de México, 13/11/2018</a:t>
            </a:r>
            <a:endParaRPr lang="en-IE" sz="2000" dirty="0" smtClean="0">
              <a:solidFill>
                <a:srgbClr val="024DA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000" dirty="0" smtClean="0">
                <a:solidFill>
                  <a:srgbClr val="024DA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Francisco GARCÍA-VALERO</a:t>
            </a:r>
            <a:endParaRPr lang="en-IE" sz="2000" dirty="0" smtClean="0">
              <a:solidFill>
                <a:srgbClr val="024DA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7" y="1937781"/>
            <a:ext cx="8210947" cy="286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46525" y="234424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690871" y="2322116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56983" y="234424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898750" y="2310003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4491" y="2353262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1113290" y="2315578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400" y="3019675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8000" y="3029300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3641" y="3040639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400" y="3387452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5198" y="3377827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1673" y="3379541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6434" y="3372063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8907" y="3381688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5007" y="3373777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0177" y="3794032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82650" y="3784407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89125" y="3776496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8493" y="4154072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1716" y="4154072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87441" y="4155786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69070" y="3059335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/>
          <p:cNvSpPr/>
          <p:nvPr/>
        </p:nvSpPr>
        <p:spPr>
          <a:xfrm>
            <a:off x="952007" y="3049710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/>
          <p:cNvSpPr/>
          <p:nvPr/>
        </p:nvSpPr>
        <p:spPr>
          <a:xfrm>
            <a:off x="1158765" y="3049100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/>
          <p:cNvSpPr/>
          <p:nvPr/>
        </p:nvSpPr>
        <p:spPr>
          <a:xfrm>
            <a:off x="761221" y="3409422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/>
          <p:cNvSpPr/>
          <p:nvPr/>
        </p:nvSpPr>
        <p:spPr>
          <a:xfrm>
            <a:off x="966125" y="3409422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/>
          <p:cNvSpPr/>
          <p:nvPr/>
        </p:nvSpPr>
        <p:spPr>
          <a:xfrm>
            <a:off x="1141291" y="3418437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/>
          <p:cNvSpPr/>
          <p:nvPr/>
        </p:nvSpPr>
        <p:spPr>
          <a:xfrm>
            <a:off x="4715496" y="3400429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/>
          <p:cNvSpPr/>
          <p:nvPr/>
        </p:nvSpPr>
        <p:spPr>
          <a:xfrm>
            <a:off x="4927308" y="3407822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/>
          <p:cNvSpPr/>
          <p:nvPr/>
        </p:nvSpPr>
        <p:spPr>
          <a:xfrm>
            <a:off x="5143691" y="3407212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/>
          <p:cNvSpPr/>
          <p:nvPr/>
        </p:nvSpPr>
        <p:spPr>
          <a:xfrm>
            <a:off x="4726306" y="3805504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/>
          <p:cNvSpPr/>
          <p:nvPr/>
        </p:nvSpPr>
        <p:spPr>
          <a:xfrm>
            <a:off x="4928493" y="3805504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/>
          <p:cNvSpPr/>
          <p:nvPr/>
        </p:nvSpPr>
        <p:spPr>
          <a:xfrm>
            <a:off x="5125626" y="3814519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/>
          <p:cNvSpPr/>
          <p:nvPr/>
        </p:nvSpPr>
        <p:spPr>
          <a:xfrm>
            <a:off x="4904858" y="418424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/>
          <p:cNvSpPr/>
          <p:nvPr/>
        </p:nvSpPr>
        <p:spPr>
          <a:xfrm>
            <a:off x="5130866" y="4193262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/>
          <p:cNvSpPr/>
          <p:nvPr/>
        </p:nvSpPr>
        <p:spPr>
          <a:xfrm>
            <a:off x="4720124" y="4174881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/>
          <p:cNvSpPr/>
          <p:nvPr/>
        </p:nvSpPr>
        <p:spPr>
          <a:xfrm>
            <a:off x="753196" y="266989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/>
          <p:cNvSpPr/>
          <p:nvPr/>
        </p:nvSpPr>
        <p:spPr>
          <a:xfrm>
            <a:off x="955383" y="266989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TextBox 51"/>
          <p:cNvSpPr txBox="1"/>
          <p:nvPr/>
        </p:nvSpPr>
        <p:spPr>
          <a:xfrm>
            <a:off x="698400" y="2641877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8000" y="2634376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3323" y="3394892"/>
            <a:ext cx="172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00B0F0"/>
                </a:solidFill>
              </a:rPr>
              <a:t>C</a:t>
            </a:r>
            <a:endParaRPr lang="en-IE" sz="800" b="1" dirty="0">
              <a:solidFill>
                <a:srgbClr val="00B0F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1331640" y="3414616"/>
            <a:ext cx="144000" cy="158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9" name="Oval 58"/>
          <p:cNvSpPr/>
          <p:nvPr/>
        </p:nvSpPr>
        <p:spPr>
          <a:xfrm>
            <a:off x="759621" y="378319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/>
          <p:cNvSpPr/>
          <p:nvPr/>
        </p:nvSpPr>
        <p:spPr>
          <a:xfrm>
            <a:off x="767646" y="412809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" name="Oval 60"/>
          <p:cNvSpPr/>
          <p:nvPr/>
        </p:nvSpPr>
        <p:spPr>
          <a:xfrm>
            <a:off x="4720124" y="2310747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/>
          <p:cNvSpPr/>
          <p:nvPr/>
        </p:nvSpPr>
        <p:spPr>
          <a:xfrm>
            <a:off x="4737774" y="2703772"/>
            <a:ext cx="144000" cy="1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3" name="Oval 62"/>
          <p:cNvSpPr/>
          <p:nvPr/>
        </p:nvSpPr>
        <p:spPr>
          <a:xfrm>
            <a:off x="4736174" y="3041472"/>
            <a:ext cx="144000" cy="15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/>
          <p:cNvSpPr/>
          <p:nvPr/>
        </p:nvSpPr>
        <p:spPr>
          <a:xfrm>
            <a:off x="955982" y="378559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/>
          <p:cNvSpPr/>
          <p:nvPr/>
        </p:nvSpPr>
        <p:spPr>
          <a:xfrm>
            <a:off x="964007" y="413049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Oval 66"/>
          <p:cNvSpPr/>
          <p:nvPr/>
        </p:nvSpPr>
        <p:spPr>
          <a:xfrm>
            <a:off x="1166415" y="3769141"/>
            <a:ext cx="144000" cy="158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TextBox 67"/>
          <p:cNvSpPr txBox="1"/>
          <p:nvPr/>
        </p:nvSpPr>
        <p:spPr>
          <a:xfrm>
            <a:off x="918541" y="3743685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6941" y="4088585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8400" y="3751892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9963" y="4097760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27723" y="3759042"/>
            <a:ext cx="172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00B0F0"/>
                </a:solidFill>
              </a:rPr>
              <a:t>C</a:t>
            </a:r>
            <a:endParaRPr lang="en-IE" sz="800" b="1" dirty="0">
              <a:solidFill>
                <a:srgbClr val="00B0F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916083" y="2308972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Oval 75"/>
          <p:cNvSpPr/>
          <p:nvPr/>
        </p:nvSpPr>
        <p:spPr>
          <a:xfrm>
            <a:off x="4944958" y="2703597"/>
            <a:ext cx="14400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7" name="Oval 76"/>
          <p:cNvSpPr/>
          <p:nvPr/>
        </p:nvSpPr>
        <p:spPr>
          <a:xfrm>
            <a:off x="5125626" y="2313172"/>
            <a:ext cx="144000" cy="144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Oval 77"/>
          <p:cNvSpPr/>
          <p:nvPr/>
        </p:nvSpPr>
        <p:spPr>
          <a:xfrm>
            <a:off x="5152944" y="2697932"/>
            <a:ext cx="144000" cy="144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Oval 78"/>
          <p:cNvSpPr/>
          <p:nvPr/>
        </p:nvSpPr>
        <p:spPr>
          <a:xfrm>
            <a:off x="4939966" y="3039862"/>
            <a:ext cx="144000" cy="144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Oval 79"/>
          <p:cNvSpPr/>
          <p:nvPr/>
        </p:nvSpPr>
        <p:spPr>
          <a:xfrm>
            <a:off x="5316526" y="3813072"/>
            <a:ext cx="144000" cy="144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TextBox 80"/>
          <p:cNvSpPr txBox="1"/>
          <p:nvPr/>
        </p:nvSpPr>
        <p:spPr>
          <a:xfrm>
            <a:off x="4642641" y="2288208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69916" y="2681233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660042" y="3028865"/>
            <a:ext cx="350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FF0000"/>
                </a:solidFill>
              </a:rPr>
              <a:t>TM</a:t>
            </a:r>
            <a:endParaRPr lang="en-IE" sz="700" b="1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2836" y="2289949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09736" y="2663724"/>
            <a:ext cx="29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FFC000"/>
                </a:solidFill>
              </a:rPr>
              <a:t>D</a:t>
            </a:r>
            <a:endParaRPr lang="en-IE" sz="800" b="1" dirty="0">
              <a:solidFill>
                <a:srgbClr val="FFC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4866" y="3767004"/>
            <a:ext cx="172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00B0F0"/>
                </a:solidFill>
              </a:rPr>
              <a:t>C</a:t>
            </a:r>
            <a:endParaRPr lang="en-IE" sz="800" b="1" dirty="0">
              <a:solidFill>
                <a:srgbClr val="00B0F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88937" y="2281818"/>
            <a:ext cx="172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00B0F0"/>
                </a:solidFill>
              </a:rPr>
              <a:t>C</a:t>
            </a:r>
            <a:endParaRPr lang="en-IE" sz="800" b="1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96962" y="2665219"/>
            <a:ext cx="3443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 smtClean="0">
                <a:solidFill>
                  <a:srgbClr val="00B050"/>
                </a:solidFill>
              </a:rPr>
              <a:t>GI</a:t>
            </a:r>
            <a:endParaRPr lang="en-IE" sz="700" b="1" dirty="0">
              <a:solidFill>
                <a:srgbClr val="00B05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16037" y="3015690"/>
            <a:ext cx="172875" cy="21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>
                <a:solidFill>
                  <a:srgbClr val="FF66FF"/>
                </a:solidFill>
              </a:rPr>
              <a:t>P</a:t>
            </a:r>
            <a:endParaRPr lang="en-IE" sz="800" b="1" dirty="0">
              <a:solidFill>
                <a:srgbClr val="FF66FF"/>
              </a:solidFill>
            </a:endParaRPr>
          </a:p>
        </p:txBody>
      </p:sp>
      <p:pic>
        <p:nvPicPr>
          <p:cNvPr id="86" name="Picture 3" descr="Z:\Carolina\thief 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71" y="973015"/>
            <a:ext cx="1265225" cy="73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4 CuadroTexto"/>
          <p:cNvSpPr txBox="1">
            <a:spLocks noChangeArrowheads="1"/>
          </p:cNvSpPr>
          <p:nvPr/>
        </p:nvSpPr>
        <p:spPr bwMode="auto">
          <a:xfrm>
            <a:off x="539552" y="858805"/>
            <a:ext cx="65162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económico de las vulneraciones de los DPI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03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45141" y="2636912"/>
            <a:ext cx="8280920" cy="12961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Transparencia: datos y metodología</a:t>
            </a:r>
          </a:p>
          <a:p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Datos públicos, reconocidos y accesibles  </a:t>
            </a:r>
          </a:p>
          <a:p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Coherencia y comparabilidad (temporal, entre países y sectores)</a:t>
            </a:r>
          </a:p>
        </p:txBody>
      </p:sp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749667" y="1070835"/>
            <a:ext cx="7776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Cuantificación de las pérdidas por falsificaciones y piratería en la UE</a:t>
            </a:r>
            <a:endParaRPr lang="es-ES_tradnl" altLang="es-ES_tradnl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3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47406" y="2348880"/>
            <a:ext cx="8280920" cy="244827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s-ES" sz="8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Pérdidas debido a las vulneraciones de los DPI (≠ valor de los productos falsos)</a:t>
            </a:r>
          </a:p>
          <a:p>
            <a:pPr>
              <a:lnSpc>
                <a:spcPct val="170000"/>
              </a:lnSpc>
            </a:pPr>
            <a:r>
              <a:rPr lang="es-ES" sz="8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Pérdidas por ventas en la UE (productos nacionales o importados)</a:t>
            </a:r>
          </a:p>
          <a:p>
            <a:pPr>
              <a:lnSpc>
                <a:spcPct val="170000"/>
              </a:lnSpc>
            </a:pPr>
            <a:r>
              <a:rPr lang="es-ES" sz="8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Pérdidas en ventas se traducen en pérdidas de empleos e impuestos</a:t>
            </a:r>
          </a:p>
          <a:p>
            <a:pPr marL="0" indent="0">
              <a:buNone/>
            </a:pPr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 marL="0" indent="0">
              <a:buNone/>
            </a:pPr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</p:txBody>
      </p:sp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749667" y="1070835"/>
            <a:ext cx="7776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Cuantificación de las pérdidas por falsificaciones y piratería en la UE</a:t>
            </a:r>
            <a:endParaRPr lang="es-ES_tradnl" altLang="es-ES_tradnl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00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99" y="1268759"/>
            <a:ext cx="7129957" cy="393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8" descr="music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65" y="5102853"/>
            <a:ext cx="3333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edicin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02" y="4553071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edici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42" y="4526237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medicin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54" y="4730950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658" y="4419291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113484" y="4659916"/>
            <a:ext cx="360040" cy="3223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/>
          <p:cNvSpPr/>
          <p:nvPr/>
        </p:nvSpPr>
        <p:spPr>
          <a:xfrm>
            <a:off x="7213119" y="4748613"/>
            <a:ext cx="180020" cy="147300"/>
          </a:xfrm>
          <a:prstGeom prst="ellipse">
            <a:avLst/>
          </a:prstGeom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2" name="Picture 4" descr="Cosmetics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49" y="4612755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lothes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80" y="4809061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Sports ic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28" y="4827128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Toys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90" y="5001947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Toys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14" y="4815850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Toys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94" y="4929603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music i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28" y="4365200"/>
            <a:ext cx="33337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1658850405"/>
              </p:ext>
            </p:extLst>
          </p:nvPr>
        </p:nvGraphicFramePr>
        <p:xfrm>
          <a:off x="35496" y="980728"/>
          <a:ext cx="85689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ángulo 28"/>
          <p:cNvSpPr/>
          <p:nvPr/>
        </p:nvSpPr>
        <p:spPr>
          <a:xfrm>
            <a:off x="683568" y="815041"/>
            <a:ext cx="7920880" cy="456051"/>
          </a:xfrm>
          <a:prstGeom prst="rect">
            <a:avLst/>
          </a:prstGeom>
          <a:solidFill>
            <a:srgbClr val="02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ES_tradnl" sz="2000" b="1" dirty="0" smtClean="0">
                <a:solidFill>
                  <a:schemeClr val="bg1"/>
                </a:solidFill>
                <a:latin typeface="Arial"/>
                <a:ea typeface="Open Sans" charset="0"/>
                <a:cs typeface="Arial"/>
              </a:rPr>
              <a:t>Teléfonos inteligentes: Perdidas de ventas por región in 2015</a:t>
            </a:r>
            <a:endParaRPr lang="en-US" sz="2000" b="1" dirty="0">
              <a:solidFill>
                <a:schemeClr val="bg1"/>
              </a:solidFill>
              <a:latin typeface="Arial"/>
              <a:ea typeface="Open Sans" charset="0"/>
              <a:cs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79447589"/>
              </p:ext>
            </p:extLst>
          </p:nvPr>
        </p:nvGraphicFramePr>
        <p:xfrm>
          <a:off x="3128921" y="3573016"/>
          <a:ext cx="3259462" cy="3136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Elbow Connector 5"/>
          <p:cNvCxnSpPr>
            <a:endCxn id="13" idx="1"/>
          </p:cNvCxnSpPr>
          <p:nvPr/>
        </p:nvCxnSpPr>
        <p:spPr>
          <a:xfrm>
            <a:off x="5220073" y="3789043"/>
            <a:ext cx="2304256" cy="23083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 84"/>
          <p:cNvSpPr/>
          <p:nvPr/>
        </p:nvSpPr>
        <p:spPr>
          <a:xfrm>
            <a:off x="7524329" y="3789041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IE" sz="1200" b="1" dirty="0">
                <a:solidFill>
                  <a:srgbClr val="0A4F9E"/>
                </a:solidFill>
                <a:latin typeface="Open Sans" charset="0"/>
                <a:ea typeface="Open Sans" charset="0"/>
                <a:cs typeface="Open Sans" charset="0"/>
              </a:rPr>
              <a:t>EU</a:t>
            </a:r>
          </a:p>
          <a:p>
            <a:pPr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€ 4,212 million</a:t>
            </a:r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6156176" y="4769160"/>
            <a:ext cx="1368152" cy="38537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84"/>
          <p:cNvSpPr/>
          <p:nvPr/>
        </p:nvSpPr>
        <p:spPr>
          <a:xfrm>
            <a:off x="7524329" y="4509121"/>
            <a:ext cx="125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China</a:t>
            </a:r>
          </a:p>
          <a:p>
            <a:pPr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€ 16,336 million</a:t>
            </a:r>
            <a:endParaRPr lang="en-IE" sz="1200" b="1" dirty="0">
              <a:solidFill>
                <a:srgbClr val="0A4F9E"/>
              </a:solidFill>
              <a:latin typeface="Arial"/>
              <a:ea typeface="Open Sans" charset="0"/>
              <a:cs typeface="Arial"/>
            </a:endParaRPr>
          </a:p>
        </p:txBody>
      </p:sp>
      <p:cxnSp>
        <p:nvCxnSpPr>
          <p:cNvPr id="20" name="Elbow Connector 19"/>
          <p:cNvCxnSpPr>
            <a:endCxn id="21" idx="1"/>
          </p:cNvCxnSpPr>
          <p:nvPr/>
        </p:nvCxnSpPr>
        <p:spPr>
          <a:xfrm flipV="1">
            <a:off x="4860032" y="5532042"/>
            <a:ext cx="2664296" cy="99330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 84"/>
          <p:cNvSpPr/>
          <p:nvPr/>
        </p:nvSpPr>
        <p:spPr>
          <a:xfrm>
            <a:off x="7524328" y="5301209"/>
            <a:ext cx="1236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North America</a:t>
            </a:r>
          </a:p>
          <a:p>
            <a:pPr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€ 4,927 million</a:t>
            </a:r>
          </a:p>
        </p:txBody>
      </p:sp>
      <p:cxnSp>
        <p:nvCxnSpPr>
          <p:cNvPr id="29" name="Elbow Connector 28"/>
          <p:cNvCxnSpPr>
            <a:endCxn id="34" idx="3"/>
          </p:cNvCxnSpPr>
          <p:nvPr/>
        </p:nvCxnSpPr>
        <p:spPr>
          <a:xfrm rot="10800000">
            <a:off x="1801360" y="3525606"/>
            <a:ext cx="2842656" cy="21683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ángulo 84"/>
          <p:cNvSpPr/>
          <p:nvPr/>
        </p:nvSpPr>
        <p:spPr>
          <a:xfrm>
            <a:off x="629244" y="3294772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Arab States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€ 1,976 million</a:t>
            </a:r>
            <a:endParaRPr lang="en-IE" sz="1200" b="1" dirty="0">
              <a:solidFill>
                <a:srgbClr val="0A4F9E"/>
              </a:solidFill>
              <a:latin typeface="Arial"/>
              <a:ea typeface="Open Sans" charset="0"/>
              <a:cs typeface="Arial"/>
            </a:endParaRPr>
          </a:p>
        </p:txBody>
      </p:sp>
      <p:cxnSp>
        <p:nvCxnSpPr>
          <p:cNvPr id="36" name="Elbow Connector 35"/>
          <p:cNvCxnSpPr>
            <a:endCxn id="37" idx="3"/>
          </p:cNvCxnSpPr>
          <p:nvPr/>
        </p:nvCxnSpPr>
        <p:spPr>
          <a:xfrm rot="10800000" flipV="1">
            <a:off x="1801360" y="3889752"/>
            <a:ext cx="2338598" cy="18837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ángulo 84"/>
          <p:cNvSpPr/>
          <p:nvPr/>
        </p:nvSpPr>
        <p:spPr>
          <a:xfrm>
            <a:off x="629244" y="3847289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ASEAN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€ 2,675 million</a:t>
            </a:r>
          </a:p>
        </p:txBody>
      </p:sp>
      <p:cxnSp>
        <p:nvCxnSpPr>
          <p:cNvPr id="39" name="Elbow Connector 38"/>
          <p:cNvCxnSpPr>
            <a:endCxn id="40" idx="3"/>
          </p:cNvCxnSpPr>
          <p:nvPr/>
        </p:nvCxnSpPr>
        <p:spPr>
          <a:xfrm rot="10800000" flipV="1">
            <a:off x="1989362" y="4509118"/>
            <a:ext cx="1502524" cy="15021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 84"/>
          <p:cNvSpPr/>
          <p:nvPr/>
        </p:nvSpPr>
        <p:spPr>
          <a:xfrm>
            <a:off x="624886" y="4428505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Asia and Pacific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€ 7,167 million</a:t>
            </a:r>
          </a:p>
        </p:txBody>
      </p:sp>
      <p:cxnSp>
        <p:nvCxnSpPr>
          <p:cNvPr id="45" name="Elbow Connector 44"/>
          <p:cNvCxnSpPr>
            <a:endCxn id="46" idx="3"/>
          </p:cNvCxnSpPr>
          <p:nvPr/>
        </p:nvCxnSpPr>
        <p:spPr>
          <a:xfrm rot="10800000">
            <a:off x="2458994" y="5244011"/>
            <a:ext cx="922789" cy="10063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ángulo 84"/>
          <p:cNvSpPr/>
          <p:nvPr/>
        </p:nvSpPr>
        <p:spPr>
          <a:xfrm>
            <a:off x="595342" y="5013177"/>
            <a:ext cx="186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spc="-8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Other European Countries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€ 1,123 million</a:t>
            </a:r>
          </a:p>
        </p:txBody>
      </p:sp>
      <p:cxnSp>
        <p:nvCxnSpPr>
          <p:cNvPr id="55" name="Elbow Connector 54"/>
          <p:cNvCxnSpPr/>
          <p:nvPr/>
        </p:nvCxnSpPr>
        <p:spPr>
          <a:xfrm>
            <a:off x="3851920" y="6186376"/>
            <a:ext cx="3672408" cy="194952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ángulo 84"/>
          <p:cNvSpPr/>
          <p:nvPr/>
        </p:nvSpPr>
        <p:spPr>
          <a:xfrm>
            <a:off x="7557976" y="6147921"/>
            <a:ext cx="1195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Latin America</a:t>
            </a:r>
          </a:p>
          <a:p>
            <a:pPr algn="ct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€ 4,707 million</a:t>
            </a:r>
          </a:p>
        </p:txBody>
      </p:sp>
      <p:cxnSp>
        <p:nvCxnSpPr>
          <p:cNvPr id="62" name="Elbow Connector 61"/>
          <p:cNvCxnSpPr>
            <a:endCxn id="63" idx="3"/>
          </p:cNvCxnSpPr>
          <p:nvPr/>
        </p:nvCxnSpPr>
        <p:spPr>
          <a:xfrm rot="10800000" flipV="1">
            <a:off x="1771355" y="5517230"/>
            <a:ext cx="1648525" cy="30284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ángulo 84"/>
          <p:cNvSpPr/>
          <p:nvPr/>
        </p:nvSpPr>
        <p:spPr>
          <a:xfrm>
            <a:off x="599238" y="5589241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CIS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€ 1,207 million</a:t>
            </a:r>
          </a:p>
        </p:txBody>
      </p:sp>
      <p:cxnSp>
        <p:nvCxnSpPr>
          <p:cNvPr id="66" name="Elbow Connector 65"/>
          <p:cNvCxnSpPr>
            <a:endCxn id="67" idx="3"/>
          </p:cNvCxnSpPr>
          <p:nvPr/>
        </p:nvCxnSpPr>
        <p:spPr>
          <a:xfrm rot="10800000" flipV="1">
            <a:off x="1771355" y="5733253"/>
            <a:ext cx="1720535" cy="66803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bg1">
                <a:lumMod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ángulo 84"/>
          <p:cNvSpPr/>
          <p:nvPr/>
        </p:nvSpPr>
        <p:spPr>
          <a:xfrm>
            <a:off x="599238" y="6170458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IE" sz="1200" b="1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Africa</a:t>
            </a:r>
          </a:p>
          <a:p>
            <a:pPr algn="r" fontAlgn="b"/>
            <a:r>
              <a:rPr lang="en-IE" sz="1200" dirty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€ 1,025 </a:t>
            </a:r>
            <a:r>
              <a:rPr lang="en-IE" sz="1200" dirty="0" smtClean="0">
                <a:solidFill>
                  <a:srgbClr val="0A4F9E"/>
                </a:solidFill>
                <a:latin typeface="Arial"/>
                <a:ea typeface="Open Sans" charset="0"/>
                <a:cs typeface="Arial"/>
              </a:rPr>
              <a:t>million</a:t>
            </a:r>
            <a:endParaRPr lang="en-IE" sz="1200" dirty="0">
              <a:solidFill>
                <a:srgbClr val="0A4F9E"/>
              </a:solidFill>
              <a:latin typeface="Arial"/>
              <a:ea typeface="Open Sans" charset="0"/>
              <a:cs typeface="Arial"/>
            </a:endParaRPr>
          </a:p>
        </p:txBody>
      </p:sp>
      <p:sp>
        <p:nvSpPr>
          <p:cNvPr id="70" name="Rectángulo 198"/>
          <p:cNvSpPr/>
          <p:nvPr/>
        </p:nvSpPr>
        <p:spPr>
          <a:xfrm>
            <a:off x="5508104" y="3140968"/>
            <a:ext cx="3230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IE" b="1" dirty="0" smtClean="0">
                <a:solidFill>
                  <a:srgbClr val="0A4F9E"/>
                </a:solidFill>
                <a:latin typeface="Arial "/>
                <a:ea typeface="Open Sans" charset="0"/>
                <a:cs typeface="Arial "/>
              </a:rPr>
              <a:t>TOTAL: €45,354 MILLION</a:t>
            </a:r>
            <a:endParaRPr lang="en-IE" b="1" dirty="0">
              <a:solidFill>
                <a:srgbClr val="0A4F9E"/>
              </a:solidFill>
              <a:latin typeface="Arial "/>
              <a:ea typeface="Open Sans" charset="0"/>
              <a:cs typeface="Arial 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802738" y="2022721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7,6%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624275" y="1980574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8,3%</a:t>
            </a:r>
            <a:endParaRPr lang="en-IE" sz="1200" b="1" dirty="0">
              <a:solidFill>
                <a:srgbClr val="024DA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326312" y="1808426"/>
            <a:ext cx="610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11,8%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3118844" y="1734353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12,9%</a:t>
            </a:r>
            <a:endParaRPr lang="en-IE" sz="1200" b="1" dirty="0">
              <a:solidFill>
                <a:srgbClr val="024DA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3933673" y="1627534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15,6%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4758652" y="1519135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16,9%</a:t>
            </a:r>
            <a:endParaRPr lang="en-IE" sz="1200" b="1" dirty="0">
              <a:solidFill>
                <a:srgbClr val="024DA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477648" y="1483893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17,4%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6341744" y="1363177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19,6%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7133832" y="1331767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20,3%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7925920" y="1296387"/>
            <a:ext cx="6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IE" sz="1200" b="1" dirty="0" smtClean="0">
                <a:solidFill>
                  <a:srgbClr val="024DA1"/>
                </a:solidFill>
                <a:latin typeface="Open Sans" charset="0"/>
                <a:ea typeface="Open Sans" charset="0"/>
                <a:cs typeface="Open Sans" charset="0"/>
              </a:rPr>
              <a:t>21,3%</a:t>
            </a:r>
          </a:p>
        </p:txBody>
      </p:sp>
    </p:spTree>
    <p:extLst>
      <p:ext uri="{BB962C8B-B14F-4D97-AF65-F5344CB8AC3E}">
        <p14:creationId xmlns:p14="http://schemas.microsoft.com/office/powerpoint/2010/main" val="41894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401763"/>
            <a:ext cx="734695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1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08674"/>
            <a:ext cx="8285936" cy="3139321"/>
          </a:xfrm>
          <a:prstGeom prst="rect">
            <a:avLst/>
          </a:prstGeom>
          <a:noFill/>
          <a:ln w="25400">
            <a:solidFill>
              <a:srgbClr val="1554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15548D"/>
                </a:solidFill>
              </a:rPr>
              <a:t>Pérdidas económicas en la UE: </a:t>
            </a:r>
          </a:p>
          <a:p>
            <a:pPr lvl="2"/>
            <a:r>
              <a:rPr lang="es-ES" dirty="0" smtClean="0">
                <a:solidFill>
                  <a:srgbClr val="15548D"/>
                </a:solidFill>
              </a:rPr>
              <a:t>Pérdidas directas de las industrias involucradas: €59 mil millones</a:t>
            </a:r>
          </a:p>
          <a:p>
            <a:pPr lvl="2"/>
            <a:r>
              <a:rPr lang="es-ES" dirty="0" smtClean="0">
                <a:solidFill>
                  <a:srgbClr val="15548D"/>
                </a:solidFill>
              </a:rPr>
              <a:t>Pérdidas indirectas de otros sectores: €41 mil millones</a:t>
            </a:r>
          </a:p>
          <a:p>
            <a:pPr lvl="2"/>
            <a:r>
              <a:rPr lang="es-ES" b="1" dirty="0" smtClean="0">
                <a:solidFill>
                  <a:srgbClr val="15548D"/>
                </a:solidFill>
              </a:rPr>
              <a:t>TOTAL = € 100 mil millones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solidFill>
                <a:srgbClr val="1554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15548D"/>
                </a:solidFill>
              </a:rPr>
              <a:t>Pérdidas de empleos en la UE:</a:t>
            </a:r>
          </a:p>
          <a:p>
            <a:pPr lvl="2"/>
            <a:r>
              <a:rPr lang="es-ES" dirty="0">
                <a:solidFill>
                  <a:srgbClr val="15548D"/>
                </a:solidFill>
              </a:rPr>
              <a:t>Pérdidas directas de las industrias involucradas: </a:t>
            </a:r>
            <a:r>
              <a:rPr lang="es-ES" dirty="0" smtClean="0">
                <a:solidFill>
                  <a:srgbClr val="15548D"/>
                </a:solidFill>
              </a:rPr>
              <a:t> 434 mil PT</a:t>
            </a:r>
            <a:endParaRPr lang="es-ES" dirty="0">
              <a:solidFill>
                <a:srgbClr val="15548D"/>
              </a:solidFill>
            </a:endParaRPr>
          </a:p>
          <a:p>
            <a:pPr lvl="2"/>
            <a:r>
              <a:rPr lang="es-ES" dirty="0">
                <a:solidFill>
                  <a:srgbClr val="15548D"/>
                </a:solidFill>
              </a:rPr>
              <a:t>Pérdidas indirectas de otros </a:t>
            </a:r>
            <a:r>
              <a:rPr lang="es-ES" dirty="0" smtClean="0">
                <a:solidFill>
                  <a:srgbClr val="15548D"/>
                </a:solidFill>
              </a:rPr>
              <a:t>sectores: 310 </a:t>
            </a:r>
            <a:r>
              <a:rPr lang="es-ES" dirty="0">
                <a:solidFill>
                  <a:srgbClr val="15548D"/>
                </a:solidFill>
              </a:rPr>
              <a:t>mil </a:t>
            </a:r>
            <a:r>
              <a:rPr lang="es-ES" dirty="0" smtClean="0">
                <a:solidFill>
                  <a:srgbClr val="15548D"/>
                </a:solidFill>
              </a:rPr>
              <a:t>PT</a:t>
            </a:r>
            <a:endParaRPr lang="es-ES" dirty="0">
              <a:solidFill>
                <a:srgbClr val="15548D"/>
              </a:solidFill>
            </a:endParaRPr>
          </a:p>
          <a:p>
            <a:pPr lvl="2"/>
            <a:r>
              <a:rPr lang="es-ES" b="1" dirty="0">
                <a:solidFill>
                  <a:srgbClr val="15548D"/>
                </a:solidFill>
              </a:rPr>
              <a:t>TOTAL = </a:t>
            </a:r>
            <a:r>
              <a:rPr lang="es-ES" b="1" dirty="0" smtClean="0">
                <a:solidFill>
                  <a:srgbClr val="15548D"/>
                </a:solidFill>
              </a:rPr>
              <a:t>744 </a:t>
            </a:r>
            <a:r>
              <a:rPr lang="es-ES" b="1" dirty="0">
                <a:solidFill>
                  <a:srgbClr val="15548D"/>
                </a:solidFill>
              </a:rPr>
              <a:t>mil </a:t>
            </a:r>
            <a:r>
              <a:rPr lang="es-ES" b="1" dirty="0" smtClean="0">
                <a:solidFill>
                  <a:srgbClr val="15548D"/>
                </a:solidFill>
              </a:rPr>
              <a:t>PT</a:t>
            </a:r>
            <a:endParaRPr lang="es-ES" b="1" dirty="0">
              <a:solidFill>
                <a:srgbClr val="1554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1554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15548D"/>
                </a:solidFill>
              </a:rPr>
              <a:t>Pérdidas de </a:t>
            </a:r>
            <a:r>
              <a:rPr lang="es-ES" b="1" dirty="0" smtClean="0">
                <a:solidFill>
                  <a:srgbClr val="15548D"/>
                </a:solidFill>
              </a:rPr>
              <a:t>impuestos y cotizaciones a </a:t>
            </a:r>
            <a:r>
              <a:rPr lang="es-ES" b="1" dirty="0">
                <a:solidFill>
                  <a:srgbClr val="15548D"/>
                </a:solidFill>
              </a:rPr>
              <a:t>la </a:t>
            </a:r>
            <a:r>
              <a:rPr lang="es-ES" b="1" dirty="0" smtClean="0">
                <a:solidFill>
                  <a:srgbClr val="15548D"/>
                </a:solidFill>
              </a:rPr>
              <a:t>SS: €15 mil millones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966621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109663"/>
            <a:ext cx="70008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33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322388"/>
            <a:ext cx="41052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8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10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67994" y="1685498"/>
            <a:ext cx="6309919" cy="2880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¿Qué sectores industriales utilizan DPI por encima de la media en Europa?</a:t>
            </a:r>
          </a:p>
          <a:p>
            <a:pPr marL="0" indent="0">
              <a:buNone/>
            </a:pPr>
            <a:endParaRPr lang="es-ES" sz="2000" dirty="0" smtClean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¿Cuánto contribuyen estos sectores a la economía de la Unión Europea?</a:t>
            </a:r>
            <a:endParaRPr lang="es-ES" sz="2000" dirty="0">
              <a:solidFill>
                <a:srgbClr val="034EA2"/>
              </a:solidFill>
              <a:latin typeface="Arial"/>
              <a:ea typeface="Open Sans" panose="020B0606030504020204" pitchFamily="34" charset="0"/>
              <a:cs typeface="Arial"/>
            </a:endParaRPr>
          </a:p>
        </p:txBody>
      </p:sp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755575" y="1223833"/>
            <a:ext cx="7776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DPI: su importancia económica en Europa</a:t>
            </a:r>
            <a:endParaRPr lang="es-ES_tradnl" altLang="es-ES_tradnl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351" y="2204864"/>
            <a:ext cx="1380614" cy="117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329" y="4723159"/>
            <a:ext cx="52297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¿Cuál es el impacto económico de las vulneraciones de los DPI</a:t>
            </a:r>
            <a:r>
              <a:rPr lang="es-ES" sz="2000" dirty="0" smtClean="0">
                <a:solidFill>
                  <a:srgbClr val="034EA2"/>
                </a:solidFill>
                <a:latin typeface="Arial"/>
                <a:ea typeface="Open Sans" panose="020B0606030504020204" pitchFamily="34" charset="0"/>
                <a:cs typeface="Arial"/>
              </a:rPr>
              <a:t>? 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endParaRPr lang="en-IE" dirty="0"/>
          </a:p>
        </p:txBody>
      </p:sp>
      <p:pic>
        <p:nvPicPr>
          <p:cNvPr id="9" name="Picture 3" descr="Z:\Carolina\thief 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42" y="4859652"/>
            <a:ext cx="1265225" cy="73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5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323528" y="1521653"/>
            <a:ext cx="453650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total hay 342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algún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 DPI. 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2/3 son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más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un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tipo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DPI</a:t>
            </a:r>
            <a:r>
              <a:rPr lang="en-US" altLang="es-ES_tradnl" sz="2000" b="1" dirty="0" smtClean="0">
                <a:solidFill>
                  <a:srgbClr val="7F7F7F"/>
                </a:solidFill>
                <a:ea typeface="Arial" charset="0"/>
                <a:cs typeface="Arial" charset="0"/>
              </a:rPr>
              <a:t>. </a:t>
            </a:r>
            <a:endParaRPr lang="en-US" altLang="es-ES_tradnl" sz="2000" b="1" dirty="0">
              <a:solidFill>
                <a:srgbClr val="7F7F7F"/>
              </a:solidFill>
              <a:ea typeface="Arial" charset="0"/>
              <a:cs typeface="Arial" charset="0"/>
            </a:endParaRPr>
          </a:p>
          <a:p>
            <a:pPr eaLnBrk="1" hangingPunct="1"/>
            <a:endParaRPr lang="en-US" altLang="es-ES_tradnl" sz="14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910" y="2106429"/>
            <a:ext cx="6081537" cy="3804598"/>
          </a:xfrm>
          <a:prstGeom prst="rect">
            <a:avLst/>
          </a:prstGeom>
        </p:spPr>
      </p:pic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650088" y="875679"/>
            <a:ext cx="62981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 intensivos en DPI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62" y="4514900"/>
            <a:ext cx="152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 CuadroTexto"/>
          <p:cNvSpPr txBox="1">
            <a:spLocks noChangeArrowheads="1"/>
          </p:cNvSpPr>
          <p:nvPr/>
        </p:nvSpPr>
        <p:spPr bwMode="auto">
          <a:xfrm>
            <a:off x="549999" y="4437112"/>
            <a:ext cx="2537867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Marcas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Dibujos</a:t>
            </a: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y 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modelos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Patentes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Derechos de </a:t>
            </a:r>
            <a:r>
              <a:rPr lang="en-US" altLang="es-ES_tradnl" sz="1200" dirty="0" err="1">
                <a:solidFill>
                  <a:srgbClr val="034EA2"/>
                </a:solidFill>
                <a:ea typeface="Arial" charset="0"/>
                <a:cs typeface="Arial" charset="0"/>
              </a:rPr>
              <a:t>a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utor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pPr>
              <a:lnSpc>
                <a:spcPts val="1500"/>
              </a:lnSpc>
            </a:pP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Indicaciones</a:t>
            </a: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Geográficas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Derechos 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sobre</a:t>
            </a: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Obtenciones</a:t>
            </a:r>
            <a:r>
              <a:rPr lang="en-US" altLang="es-ES_tradnl" sz="12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2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Vegetales</a:t>
            </a:r>
            <a:endParaRPr lang="en-US" altLang="es-ES_tradnl" sz="1200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5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633" y="2599856"/>
            <a:ext cx="4705350" cy="3855974"/>
          </a:xfrm>
          <a:prstGeom prst="rect">
            <a:avLst/>
          </a:prstGeom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179512" y="2083866"/>
            <a:ext cx="407800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El 28</a:t>
            </a:r>
            <a:r>
              <a:rPr lang="en-US" altLang="es-ES_tradnl" sz="1600" b="1" dirty="0">
                <a:solidFill>
                  <a:srgbClr val="034EA2"/>
                </a:solidFill>
                <a:ea typeface="Arial" charset="0"/>
                <a:cs typeface="Arial" charset="0"/>
              </a:rPr>
              <a:t>% 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de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todos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los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empleos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la  UE 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se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generaron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directamente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los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DPI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durante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el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período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2011-2013: 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60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millones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empleos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.</a:t>
            </a:r>
          </a:p>
          <a:p>
            <a:endParaRPr lang="en-US" altLang="es-ES_tradnl" sz="16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Un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10%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adicional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se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generó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indirectamente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otros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6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6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, hasta un total del 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38</a:t>
            </a:r>
            <a:r>
              <a:rPr lang="en-US" altLang="es-ES_tradnl" sz="1600" b="1" dirty="0">
                <a:solidFill>
                  <a:srgbClr val="034EA2"/>
                </a:solidFill>
                <a:ea typeface="Arial" charset="0"/>
                <a:cs typeface="Arial" charset="0"/>
              </a:rPr>
              <a:t>% 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= 82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millones</a:t>
            </a:r>
            <a:r>
              <a:rPr lang="en-US" altLang="es-ES_tradnl" sz="16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</a:t>
            </a:r>
            <a:r>
              <a:rPr lang="en-US" altLang="es-ES_tradnl" sz="16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empleos</a:t>
            </a:r>
            <a:endParaRPr lang="en-US" altLang="es-ES_tradnl" sz="1600" b="1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Imagen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1986085"/>
            <a:ext cx="2437892" cy="129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5724128" y="1477436"/>
            <a:ext cx="15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3200" b="1">
                <a:solidFill>
                  <a:srgbClr val="404041"/>
                </a:solidFill>
                <a:latin typeface="LubalGraph Bk BT" charset="0"/>
              </a:rPr>
              <a:t>38%</a:t>
            </a:r>
          </a:p>
        </p:txBody>
      </p:sp>
      <p:sp>
        <p:nvSpPr>
          <p:cNvPr id="18" name="4 CuadroTexto"/>
          <p:cNvSpPr txBox="1">
            <a:spLocks noChangeArrowheads="1"/>
          </p:cNvSpPr>
          <p:nvPr/>
        </p:nvSpPr>
        <p:spPr bwMode="auto">
          <a:xfrm>
            <a:off x="6804025" y="2492896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30.3%</a:t>
            </a:r>
          </a:p>
        </p:txBody>
      </p:sp>
      <p:sp>
        <p:nvSpPr>
          <p:cNvPr id="19" name="4 CuadroTexto"/>
          <p:cNvSpPr txBox="1">
            <a:spLocks noChangeArrowheads="1"/>
          </p:cNvSpPr>
          <p:nvPr/>
        </p:nvSpPr>
        <p:spPr bwMode="auto">
          <a:xfrm>
            <a:off x="6804025" y="3148534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17.9%</a:t>
            </a:r>
          </a:p>
        </p:txBody>
      </p:sp>
      <p:sp>
        <p:nvSpPr>
          <p:cNvPr id="20" name="4 CuadroTexto"/>
          <p:cNvSpPr txBox="1">
            <a:spLocks noChangeArrowheads="1"/>
          </p:cNvSpPr>
          <p:nvPr/>
        </p:nvSpPr>
        <p:spPr bwMode="auto">
          <a:xfrm>
            <a:off x="6804025" y="3802584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16.7%</a:t>
            </a:r>
          </a:p>
        </p:txBody>
      </p:sp>
      <p:sp>
        <p:nvSpPr>
          <p:cNvPr id="21" name="4 CuadroTexto"/>
          <p:cNvSpPr txBox="1">
            <a:spLocks noChangeArrowheads="1"/>
          </p:cNvSpPr>
          <p:nvPr/>
        </p:nvSpPr>
        <p:spPr bwMode="auto">
          <a:xfrm>
            <a:off x="6804025" y="4456634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7.1%</a:t>
            </a:r>
          </a:p>
        </p:txBody>
      </p:sp>
      <p:sp>
        <p:nvSpPr>
          <p:cNvPr id="22" name="4 CuadroTexto"/>
          <p:cNvSpPr txBox="1">
            <a:spLocks noChangeArrowheads="1"/>
          </p:cNvSpPr>
          <p:nvPr/>
        </p:nvSpPr>
        <p:spPr bwMode="auto">
          <a:xfrm>
            <a:off x="6804025" y="5137671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 dirty="0" smtClean="0">
                <a:solidFill>
                  <a:srgbClr val="404041"/>
                </a:solidFill>
                <a:latin typeface="LubalGraph Bk BT" charset="0"/>
              </a:rPr>
              <a:t>0.2%</a:t>
            </a:r>
            <a:endParaRPr lang="es-ES_tradnl" altLang="es-ES_tradnl" sz="2800" dirty="0">
              <a:solidFill>
                <a:srgbClr val="404041"/>
              </a:solidFill>
              <a:latin typeface="LubalGraph Bk BT" charset="0"/>
            </a:endParaRP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6804025" y="5793309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 dirty="0" smtClean="0">
                <a:solidFill>
                  <a:srgbClr val="404041"/>
                </a:solidFill>
                <a:latin typeface="LubalGraph Bk BT" charset="0"/>
              </a:rPr>
              <a:t>0.6%</a:t>
            </a:r>
            <a:endParaRPr lang="es-ES_tradnl" altLang="es-ES_tradnl" sz="2800" dirty="0">
              <a:solidFill>
                <a:srgbClr val="404041"/>
              </a:solidFill>
              <a:latin typeface="LubalGraph Bk BT" charset="0"/>
            </a:endParaRPr>
          </a:p>
        </p:txBody>
      </p: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6646875" y="2922376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s-I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65,486,334</a:t>
            </a:r>
          </a:p>
        </p:txBody>
      </p:sp>
      <p:sp>
        <p:nvSpPr>
          <p:cNvPr id="27" name="4 CuadroTexto"/>
          <p:cNvSpPr txBox="1">
            <a:spLocks noChangeArrowheads="1"/>
          </p:cNvSpPr>
          <p:nvPr/>
        </p:nvSpPr>
        <p:spPr bwMode="auto">
          <a:xfrm>
            <a:off x="6646875" y="3635277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s-I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38,673,508</a:t>
            </a:r>
          </a:p>
        </p:txBody>
      </p:sp>
      <p:sp>
        <p:nvSpPr>
          <p:cNvPr id="28" name="4 CuadroTexto"/>
          <p:cNvSpPr txBox="1">
            <a:spLocks noChangeArrowheads="1"/>
          </p:cNvSpPr>
          <p:nvPr/>
        </p:nvSpPr>
        <p:spPr bwMode="auto">
          <a:xfrm>
            <a:off x="6646875" y="4251201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is-I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36,021,154 </a:t>
            </a:r>
          </a:p>
        </p:txBody>
      </p:sp>
      <p:sp>
        <p:nvSpPr>
          <p:cNvPr id="29" name="4 CuadroTexto"/>
          <p:cNvSpPr txBox="1">
            <a:spLocks noChangeArrowheads="1"/>
          </p:cNvSpPr>
          <p:nvPr/>
        </p:nvSpPr>
        <p:spPr bwMode="auto">
          <a:xfrm>
            <a:off x="6646875" y="4920056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cs-CZ" altLang="es-ES_tradnl" sz="90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1</a:t>
            </a:r>
            <a:r>
              <a:rPr lang="es-E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5</a:t>
            </a:r>
            <a:r>
              <a:rPr lang="cs-CZ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,</a:t>
            </a:r>
            <a:r>
              <a:rPr lang="es-E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240</a:t>
            </a:r>
            <a:r>
              <a:rPr lang="cs-CZ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,</a:t>
            </a:r>
            <a:r>
              <a:rPr lang="es-ES" alt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509</a:t>
            </a:r>
            <a:endParaRPr lang="cs-CZ" altLang="es-ES_tradnl" sz="9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0" name="4 CuadroTexto"/>
          <p:cNvSpPr txBox="1">
            <a:spLocks noChangeArrowheads="1"/>
          </p:cNvSpPr>
          <p:nvPr/>
        </p:nvSpPr>
        <p:spPr bwMode="auto">
          <a:xfrm>
            <a:off x="6646875" y="5583810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i-FI" altLang="es-ES_tradnl" sz="9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399,815</a:t>
            </a:r>
            <a:endParaRPr lang="fi-FI" altLang="es-ES_tradnl" sz="9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1" name="4 CuadroTexto"/>
          <p:cNvSpPr txBox="1">
            <a:spLocks noChangeArrowheads="1"/>
          </p:cNvSpPr>
          <p:nvPr/>
        </p:nvSpPr>
        <p:spPr bwMode="auto">
          <a:xfrm>
            <a:off x="6646875" y="6257547"/>
            <a:ext cx="15843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i-FI" altLang="es-ES_tradnl" sz="9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1,220,410</a:t>
            </a:r>
            <a:endParaRPr lang="fi-FI" altLang="es-ES_tradnl" sz="9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3" name="4 CuadroTexto"/>
          <p:cNvSpPr txBox="1">
            <a:spLocks noChangeArrowheads="1"/>
          </p:cNvSpPr>
          <p:nvPr/>
        </p:nvSpPr>
        <p:spPr bwMode="auto">
          <a:xfrm>
            <a:off x="1116086" y="980728"/>
            <a:ext cx="51120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Contribución de los sectores intensivos en DPI al empleo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17" y="1035522"/>
            <a:ext cx="4159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58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323528" y="1681113"/>
            <a:ext cx="36004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El 42</a:t>
            </a:r>
            <a:r>
              <a:rPr lang="en-US" altLang="es-ES_tradnl" sz="1900" b="1" dirty="0">
                <a:solidFill>
                  <a:srgbClr val="034EA2"/>
                </a:solidFill>
                <a:ea typeface="Arial" charset="0"/>
                <a:cs typeface="Arial" charset="0"/>
              </a:rPr>
              <a:t>% </a:t>
            </a:r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de la </a:t>
            </a:r>
            <a:r>
              <a:rPr lang="en-US" altLang="es-ES_tradnl" sz="19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actividad</a:t>
            </a:r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económica</a:t>
            </a:r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(PIB) 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de la Unión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Europea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fue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generada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por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los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DPI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durante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el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período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2011-2013</a:t>
            </a:r>
            <a:r>
              <a:rPr lang="en-US" altLang="es-ES_tradnl" sz="1900" dirty="0">
                <a:solidFill>
                  <a:srgbClr val="034EA2"/>
                </a:solidFill>
                <a:ea typeface="Arial" charset="0"/>
                <a:cs typeface="Arial" charset="0"/>
              </a:rPr>
              <a:t>. </a:t>
            </a:r>
          </a:p>
          <a:p>
            <a:endParaRPr lang="en-US" altLang="es-ES_tradnl" sz="19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Esto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supone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más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</a:t>
            </a:r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€ 5,7 </a:t>
            </a:r>
            <a:r>
              <a:rPr lang="en-US" altLang="es-ES_tradnl" sz="19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billones</a:t>
            </a:r>
            <a:r>
              <a:rPr lang="en-US" altLang="es-ES_tradnl" sz="19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9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anuales</a:t>
            </a:r>
            <a:r>
              <a:rPr lang="en-US" altLang="es-ES_tradnl" sz="19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.</a:t>
            </a:r>
            <a:endParaRPr lang="en-US" altLang="es-ES_tradnl" sz="1900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970728"/>
            <a:ext cx="2482230" cy="13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759150"/>
            <a:ext cx="4592638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 CuadroTexto"/>
          <p:cNvSpPr txBox="1">
            <a:spLocks noChangeArrowheads="1"/>
          </p:cNvSpPr>
          <p:nvPr/>
        </p:nvSpPr>
        <p:spPr bwMode="auto">
          <a:xfrm>
            <a:off x="6046117" y="1578990"/>
            <a:ext cx="1584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3600" b="1">
                <a:solidFill>
                  <a:srgbClr val="404041"/>
                </a:solidFill>
                <a:latin typeface="LubalGraph Bk BT" charset="0"/>
              </a:rPr>
              <a:t>42%</a:t>
            </a:r>
          </a:p>
        </p:txBody>
      </p:sp>
      <p:sp>
        <p:nvSpPr>
          <p:cNvPr id="14" name="4 CuadroTexto"/>
          <p:cNvSpPr txBox="1">
            <a:spLocks noChangeArrowheads="1"/>
          </p:cNvSpPr>
          <p:nvPr/>
        </p:nvSpPr>
        <p:spPr bwMode="auto">
          <a:xfrm>
            <a:off x="6329426" y="2171488"/>
            <a:ext cx="15843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600" dirty="0" smtClean="0">
                <a:solidFill>
                  <a:srgbClr val="404041"/>
                </a:solidFill>
                <a:ea typeface="Arial" charset="0"/>
                <a:cs typeface="Arial" charset="0"/>
              </a:rPr>
              <a:t>Todos los sectores intensivos en DPI</a:t>
            </a:r>
            <a:endParaRPr lang="es-ES_tradnl" altLang="es-ES_tradnl" sz="600" dirty="0">
              <a:solidFill>
                <a:srgbClr val="40404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4 CuadroTexto"/>
          <p:cNvSpPr txBox="1">
            <a:spLocks noChangeArrowheads="1"/>
          </p:cNvSpPr>
          <p:nvPr/>
        </p:nvSpPr>
        <p:spPr bwMode="auto">
          <a:xfrm>
            <a:off x="6788919" y="2636912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35.9%</a:t>
            </a:r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6788919" y="3335412"/>
            <a:ext cx="1584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13.4%</a:t>
            </a: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6788919" y="3946600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15.2%</a:t>
            </a:r>
          </a:p>
        </p:txBody>
      </p:sp>
      <p:sp>
        <p:nvSpPr>
          <p:cNvPr id="18" name="4 CuadroTexto"/>
          <p:cNvSpPr txBox="1">
            <a:spLocks noChangeArrowheads="1"/>
          </p:cNvSpPr>
          <p:nvPr/>
        </p:nvSpPr>
        <p:spPr bwMode="auto">
          <a:xfrm>
            <a:off x="6788919" y="4559375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6.8%</a:t>
            </a:r>
          </a:p>
        </p:txBody>
      </p:sp>
      <p:sp>
        <p:nvSpPr>
          <p:cNvPr id="19" name="4 CuadroTexto"/>
          <p:cNvSpPr txBox="1">
            <a:spLocks noChangeArrowheads="1"/>
          </p:cNvSpPr>
          <p:nvPr/>
        </p:nvSpPr>
        <p:spPr bwMode="auto">
          <a:xfrm>
            <a:off x="6788919" y="5259462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0.1%</a:t>
            </a:r>
          </a:p>
        </p:txBody>
      </p:sp>
      <p:sp>
        <p:nvSpPr>
          <p:cNvPr id="20" name="4 CuadroTexto"/>
          <p:cNvSpPr txBox="1">
            <a:spLocks noChangeArrowheads="1"/>
          </p:cNvSpPr>
          <p:nvPr/>
        </p:nvSpPr>
        <p:spPr bwMode="auto">
          <a:xfrm>
            <a:off x="6788919" y="5908750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_tradnl" altLang="es-ES_tradnl" sz="2800">
                <a:solidFill>
                  <a:srgbClr val="404041"/>
                </a:solidFill>
                <a:latin typeface="LubalGraph Bk BT" charset="0"/>
              </a:rPr>
              <a:t>0.4%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60" y="981546"/>
            <a:ext cx="431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4 CuadroTexto"/>
          <p:cNvSpPr txBox="1">
            <a:spLocks noChangeArrowheads="1"/>
          </p:cNvSpPr>
          <p:nvPr/>
        </p:nvSpPr>
        <p:spPr bwMode="auto">
          <a:xfrm>
            <a:off x="1116086" y="840004"/>
            <a:ext cx="77043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Contribución </a:t>
            </a:r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altLang="es-ES_tradnl" sz="2200" b="1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sectores intensivos en </a:t>
            </a:r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DPI al PIB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854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002917"/>
            <a:ext cx="6094856" cy="3815101"/>
          </a:xfrm>
          <a:prstGeom prst="rect">
            <a:avLst/>
          </a:prstGeom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231210" y="2060848"/>
            <a:ext cx="23471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Los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DPI 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pagan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salarios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significativamente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superiores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a los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demás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, con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una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prima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salarial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más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del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b="1" dirty="0">
                <a:solidFill>
                  <a:srgbClr val="034EA2"/>
                </a:solidFill>
                <a:ea typeface="Arial" charset="0"/>
                <a:cs typeface="Arial" charset="0"/>
              </a:rPr>
              <a:t>46%</a:t>
            </a:r>
            <a:r>
              <a:rPr lang="en-US" altLang="es-ES_tradnl" sz="1800" dirty="0">
                <a:solidFill>
                  <a:srgbClr val="034EA2"/>
                </a:solidFill>
                <a:ea typeface="Arial" charset="0"/>
                <a:cs typeface="Arial" charset="0"/>
              </a:rPr>
              <a:t>.</a:t>
            </a:r>
            <a:r>
              <a:rPr lang="en-US" altLang="es-ES_tradnl" sz="1800" b="1" dirty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endParaRPr lang="es-ES" altLang="es-ES_tradnl" sz="1800" b="1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1619672" y="980728"/>
            <a:ext cx="54360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Contribución de los sectores intensivos en DPI </a:t>
            </a:r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los salarios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11" y="1098767"/>
            <a:ext cx="42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4 CuadroTexto"/>
          <p:cNvSpPr txBox="1">
            <a:spLocks noChangeArrowheads="1"/>
          </p:cNvSpPr>
          <p:nvPr/>
        </p:nvSpPr>
        <p:spPr bwMode="auto">
          <a:xfrm>
            <a:off x="2611283" y="2885624"/>
            <a:ext cx="1152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s-ES_tradnl" sz="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Todos los sectores intensivos en DPI</a:t>
            </a:r>
            <a:endParaRPr lang="es-ES_tradnl" altLang="es-ES_tradnl" sz="8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2602845" y="3850346"/>
            <a:ext cx="1152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s-ES_tradnl" sz="8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Sectores no intensivos en DPI</a:t>
            </a:r>
            <a:endParaRPr lang="es-ES_tradnl" altLang="es-ES_tradnl" sz="8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7" name="4 CuadroTexto"/>
          <p:cNvSpPr txBox="1">
            <a:spLocks noChangeArrowheads="1"/>
          </p:cNvSpPr>
          <p:nvPr/>
        </p:nvSpPr>
        <p:spPr bwMode="auto">
          <a:xfrm rot="16200000">
            <a:off x="3073034" y="5664178"/>
            <a:ext cx="11521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s-ES_tradnl" sz="7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Coste salarial medio</a:t>
            </a:r>
          </a:p>
          <a:p>
            <a:pPr eaLnBrk="1" hangingPunct="1"/>
            <a:r>
              <a:rPr lang="es-ES_tradnl" altLang="es-ES_tradnl" sz="7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(€ por semana)</a:t>
            </a:r>
            <a:endParaRPr lang="es-ES_tradnl" altLang="es-ES_tradnl" sz="700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41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86" y="1036855"/>
            <a:ext cx="43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318621" y="1900256"/>
            <a:ext cx="25922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s-ES_tradnl" sz="1800" dirty="0">
              <a:solidFill>
                <a:srgbClr val="034EA2"/>
              </a:solidFill>
              <a:ea typeface="Arial" charset="0"/>
              <a:cs typeface="Arial" charset="0"/>
            </a:endParaRPr>
          </a:p>
          <a:p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La UE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tuvo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un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déficit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comercial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total de €</a:t>
            </a:r>
            <a:r>
              <a:rPr lang="en-US" altLang="es-ES_tradnl" sz="1800" dirty="0">
                <a:solidFill>
                  <a:srgbClr val="034EA2"/>
                </a:solidFill>
                <a:ea typeface="Arial" charset="0"/>
                <a:cs typeface="Arial" charset="0"/>
              </a:rPr>
              <a:t>42 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mil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millones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.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Por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el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contrario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,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tuvo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un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superávit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comercial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</a:t>
            </a:r>
            <a:r>
              <a:rPr lang="en-US" altLang="es-ES_tradnl" sz="1800" b="1" dirty="0">
                <a:solidFill>
                  <a:srgbClr val="034EA2"/>
                </a:solidFill>
                <a:ea typeface="Arial" charset="0"/>
                <a:cs typeface="Arial" charset="0"/>
              </a:rPr>
              <a:t>€96 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mil </a:t>
            </a:r>
            <a:r>
              <a:rPr lang="en-US" altLang="es-ES_tradnl" sz="18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millones</a:t>
            </a:r>
            <a:r>
              <a:rPr lang="en-US" altLang="es-ES_tradnl" sz="18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los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18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18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DPI.</a:t>
            </a:r>
            <a:endParaRPr lang="es-ES" altLang="es-ES_tradnl" sz="1800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1295598" y="840004"/>
            <a:ext cx="78484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Contribución de los sectores intensivos en DPI </a:t>
            </a:r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comercio internacional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2"/>
          <p:cNvGrpSpPr>
            <a:grpSpLocks/>
          </p:cNvGrpSpPr>
          <p:nvPr/>
        </p:nvGrpSpPr>
        <p:grpSpPr bwMode="auto">
          <a:xfrm>
            <a:off x="3420469" y="1950775"/>
            <a:ext cx="2735707" cy="1990870"/>
            <a:chOff x="4932040" y="3114061"/>
            <a:chExt cx="3606337" cy="2711075"/>
          </a:xfrm>
        </p:grpSpPr>
        <p:pic>
          <p:nvPicPr>
            <p:cNvPr id="13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935383"/>
              <a:ext cx="2880320" cy="188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4 CuadroTexto"/>
            <p:cNvSpPr txBox="1">
              <a:spLocks noChangeArrowheads="1"/>
            </p:cNvSpPr>
            <p:nvPr/>
          </p:nvSpPr>
          <p:spPr bwMode="auto">
            <a:xfrm>
              <a:off x="6276210" y="3114061"/>
              <a:ext cx="2262167" cy="1047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s-ES_tradnl" altLang="es-ES_tradnl" sz="4400" b="1" dirty="0">
                  <a:solidFill>
                    <a:srgbClr val="404041"/>
                  </a:solidFill>
                  <a:latin typeface="LubalGraph Bk BT" charset="0"/>
                </a:rPr>
                <a:t>86%</a:t>
              </a:r>
            </a:p>
          </p:txBody>
        </p:sp>
        <p:sp>
          <p:nvSpPr>
            <p:cNvPr id="15" name="4 CuadroTexto"/>
            <p:cNvSpPr txBox="1">
              <a:spLocks noChangeArrowheads="1"/>
            </p:cNvSpPr>
            <p:nvPr/>
          </p:nvSpPr>
          <p:spPr bwMode="auto">
            <a:xfrm>
              <a:off x="6588224" y="3910901"/>
              <a:ext cx="15841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s-ES_tradnl" altLang="es-ES_tradnl" sz="1200" dirty="0" smtClean="0">
                  <a:solidFill>
                    <a:srgbClr val="404041"/>
                  </a:solidFill>
                  <a:latin typeface="Arial Narrow" charset="0"/>
                </a:rPr>
                <a:t>Importaciones UE</a:t>
              </a:r>
              <a:endParaRPr lang="es-ES_tradnl" altLang="es-ES_tradnl" sz="1200" dirty="0">
                <a:solidFill>
                  <a:srgbClr val="404041"/>
                </a:solidFill>
                <a:latin typeface="Arial Narrow" charset="0"/>
              </a:endParaRPr>
            </a:p>
          </p:txBody>
        </p:sp>
      </p:grpSp>
      <p:grpSp>
        <p:nvGrpSpPr>
          <p:cNvPr id="16" name="Agrupar 6"/>
          <p:cNvGrpSpPr>
            <a:grpSpLocks/>
          </p:cNvGrpSpPr>
          <p:nvPr/>
        </p:nvGrpSpPr>
        <p:grpSpPr bwMode="auto">
          <a:xfrm>
            <a:off x="5978434" y="1900256"/>
            <a:ext cx="2777203" cy="2228389"/>
            <a:chOff x="4932040" y="1192238"/>
            <a:chExt cx="3240360" cy="2623120"/>
          </a:xfrm>
        </p:grpSpPr>
        <p:pic>
          <p:nvPicPr>
            <p:cNvPr id="17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925605"/>
              <a:ext cx="2946114" cy="188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4 CuadroTexto"/>
            <p:cNvSpPr txBox="1">
              <a:spLocks noChangeArrowheads="1"/>
            </p:cNvSpPr>
            <p:nvPr/>
          </p:nvSpPr>
          <p:spPr bwMode="auto">
            <a:xfrm>
              <a:off x="6441989" y="1192238"/>
              <a:ext cx="15841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s-ES_tradnl" altLang="es-ES_tradnl" sz="4400" b="1" dirty="0">
                  <a:solidFill>
                    <a:srgbClr val="404041"/>
                  </a:solidFill>
                  <a:latin typeface="LubalGraph Bk BT" charset="0"/>
                </a:rPr>
                <a:t>93%</a:t>
              </a:r>
            </a:p>
          </p:txBody>
        </p:sp>
        <p:sp>
          <p:nvSpPr>
            <p:cNvPr id="19" name="4 CuadroTexto"/>
            <p:cNvSpPr txBox="1">
              <a:spLocks noChangeArrowheads="1"/>
            </p:cNvSpPr>
            <p:nvPr/>
          </p:nvSpPr>
          <p:spPr bwMode="auto">
            <a:xfrm>
              <a:off x="6588224" y="1916832"/>
              <a:ext cx="15841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s-ES_tradnl" altLang="es-ES_tradnl" sz="1200" dirty="0" smtClean="0">
                  <a:solidFill>
                    <a:srgbClr val="404041"/>
                  </a:solidFill>
                  <a:latin typeface="Arial Narrow" charset="0"/>
                </a:rPr>
                <a:t>Exportaciones UE</a:t>
              </a:r>
              <a:endParaRPr lang="es-ES_tradnl" altLang="es-ES_tradnl" sz="1200" dirty="0">
                <a:solidFill>
                  <a:srgbClr val="404041"/>
                </a:solidFill>
                <a:latin typeface="Arial Narrow" charset="0"/>
              </a:endParaRPr>
            </a:p>
          </p:txBody>
        </p:sp>
      </p:grpSp>
      <p:sp>
        <p:nvSpPr>
          <p:cNvPr id="21" name="Rectangle 20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1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ipse 28"/>
          <p:cNvSpPr/>
          <p:nvPr/>
        </p:nvSpPr>
        <p:spPr>
          <a:xfrm>
            <a:off x="709985" y="5865113"/>
            <a:ext cx="138113" cy="138112"/>
          </a:xfrm>
          <a:prstGeom prst="ellipse">
            <a:avLst/>
          </a:prstGeom>
          <a:solidFill>
            <a:srgbClr val="164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_tradnl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709985" y="6063550"/>
            <a:ext cx="138113" cy="139700"/>
          </a:xfrm>
          <a:prstGeom prst="ellipse">
            <a:avLst/>
          </a:prstGeom>
          <a:solidFill>
            <a:srgbClr val="E03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_tradnl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580680" y="1700808"/>
            <a:ext cx="334324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La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comparativa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los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resultados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la UE son los del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estudio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b="1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actualizado</a:t>
            </a:r>
            <a:r>
              <a:rPr lang="en-US" altLang="es-ES_tradnl" sz="2000" b="1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EEUU*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revela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contribuciones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similares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de los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sectores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intensivos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</a:t>
            </a:r>
            <a:r>
              <a:rPr lang="en-US" altLang="es-ES_tradnl" sz="2000" dirty="0" err="1" smtClean="0">
                <a:solidFill>
                  <a:srgbClr val="034EA2"/>
                </a:solidFill>
                <a:ea typeface="Arial" charset="0"/>
                <a:cs typeface="Arial" charset="0"/>
              </a:rPr>
              <a:t>en</a:t>
            </a:r>
            <a:r>
              <a:rPr lang="en-US" altLang="es-ES_tradnl" sz="2000" dirty="0" smtClean="0">
                <a:solidFill>
                  <a:srgbClr val="034EA2"/>
                </a:solidFill>
                <a:ea typeface="Arial" charset="0"/>
                <a:cs typeface="Arial" charset="0"/>
              </a:rPr>
              <a:t> DPI. </a:t>
            </a:r>
            <a:endParaRPr lang="es-ES" altLang="es-ES_tradnl" sz="2000" dirty="0">
              <a:solidFill>
                <a:srgbClr val="034EA2"/>
              </a:solidFill>
              <a:ea typeface="Arial" charset="0"/>
              <a:cs typeface="Arial" charset="0"/>
            </a:endParaRP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1116086" y="840004"/>
            <a:ext cx="41039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2200" b="1" dirty="0" smtClean="0">
                <a:solidFill>
                  <a:srgbClr val="034EA2"/>
                </a:solidFill>
                <a:latin typeface="LubalGraph Bk BT" charset="0"/>
              </a:rPr>
              <a:t>Comparación con los EEUU</a:t>
            </a:r>
            <a:endParaRPr lang="es-ES" altLang="es-ES_tradnl" sz="2200" b="1" dirty="0">
              <a:solidFill>
                <a:srgbClr val="034EA2"/>
              </a:solidFill>
              <a:latin typeface="LubalGraph Bk BT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808163"/>
            <a:ext cx="36576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4 CuadroTexto"/>
          <p:cNvSpPr txBox="1">
            <a:spLocks noChangeArrowheads="1"/>
          </p:cNvSpPr>
          <p:nvPr/>
        </p:nvSpPr>
        <p:spPr bwMode="auto">
          <a:xfrm>
            <a:off x="4356100" y="32131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164194"/>
                </a:solidFill>
                <a:latin typeface="LubalGraph Bk BT" charset="0"/>
              </a:rPr>
              <a:t>28%</a:t>
            </a:r>
          </a:p>
        </p:txBody>
      </p:sp>
      <p:sp>
        <p:nvSpPr>
          <p:cNvPr id="19" name="4 CuadroTexto"/>
          <p:cNvSpPr txBox="1">
            <a:spLocks noChangeArrowheads="1"/>
          </p:cNvSpPr>
          <p:nvPr/>
        </p:nvSpPr>
        <p:spPr bwMode="auto">
          <a:xfrm>
            <a:off x="4356100" y="3870325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164194"/>
                </a:solidFill>
                <a:latin typeface="LubalGraph Bk BT" charset="0"/>
              </a:rPr>
              <a:t>42%</a:t>
            </a:r>
          </a:p>
        </p:txBody>
      </p:sp>
      <p:sp>
        <p:nvSpPr>
          <p:cNvPr id="20" name="4 CuadroTexto"/>
          <p:cNvSpPr txBox="1">
            <a:spLocks noChangeArrowheads="1"/>
          </p:cNvSpPr>
          <p:nvPr/>
        </p:nvSpPr>
        <p:spPr bwMode="auto">
          <a:xfrm>
            <a:off x="4356100" y="452755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164194"/>
                </a:solidFill>
                <a:latin typeface="LubalGraph Bk BT" charset="0"/>
              </a:rPr>
              <a:t>46%</a:t>
            </a:r>
          </a:p>
        </p:txBody>
      </p:sp>
      <p:sp>
        <p:nvSpPr>
          <p:cNvPr id="21" name="4 CuadroTexto"/>
          <p:cNvSpPr txBox="1">
            <a:spLocks noChangeArrowheads="1"/>
          </p:cNvSpPr>
          <p:nvPr/>
        </p:nvSpPr>
        <p:spPr bwMode="auto">
          <a:xfrm>
            <a:off x="6011863" y="3195638"/>
            <a:ext cx="1296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E03A3E"/>
                </a:solidFill>
                <a:latin typeface="LubalGraph Bk BT" charset="0"/>
              </a:rPr>
              <a:t>18%</a:t>
            </a:r>
          </a:p>
        </p:txBody>
      </p:sp>
      <p:sp>
        <p:nvSpPr>
          <p:cNvPr id="22" name="4 CuadroTexto"/>
          <p:cNvSpPr txBox="1">
            <a:spLocks noChangeArrowheads="1"/>
          </p:cNvSpPr>
          <p:nvPr/>
        </p:nvSpPr>
        <p:spPr bwMode="auto">
          <a:xfrm>
            <a:off x="6011863" y="3852863"/>
            <a:ext cx="1296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E03A3E"/>
                </a:solidFill>
                <a:latin typeface="LubalGraph Bk BT" charset="0"/>
              </a:rPr>
              <a:t>38%</a:t>
            </a:r>
          </a:p>
        </p:txBody>
      </p:sp>
      <p:sp>
        <p:nvSpPr>
          <p:cNvPr id="24" name="4 CuadroTexto"/>
          <p:cNvSpPr txBox="1">
            <a:spLocks noChangeArrowheads="1"/>
          </p:cNvSpPr>
          <p:nvPr/>
        </p:nvSpPr>
        <p:spPr bwMode="auto">
          <a:xfrm>
            <a:off x="6011863" y="4510088"/>
            <a:ext cx="1296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s-ES_tradnl" sz="3600">
                <a:solidFill>
                  <a:srgbClr val="E03A3E"/>
                </a:solidFill>
                <a:latin typeface="LubalGraph Bk BT" charset="0"/>
              </a:rPr>
              <a:t>46%</a:t>
            </a:r>
          </a:p>
        </p:txBody>
      </p:sp>
      <p:sp>
        <p:nvSpPr>
          <p:cNvPr id="25" name="3 CuadroTexto"/>
          <p:cNvSpPr txBox="1">
            <a:spLocks noChangeArrowheads="1"/>
          </p:cNvSpPr>
          <p:nvPr/>
        </p:nvSpPr>
        <p:spPr bwMode="auto">
          <a:xfrm>
            <a:off x="625540" y="4193381"/>
            <a:ext cx="30103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s-ES_tradn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*</a:t>
            </a:r>
            <a:r>
              <a:rPr lang="en-GB" altLang="es-ES_trad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realizado</a:t>
            </a:r>
            <a:r>
              <a:rPr lang="en-GB" altLang="es-ES_tradn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altLang="es-ES_trad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por</a:t>
            </a:r>
            <a:r>
              <a:rPr lang="en-GB" altLang="es-ES_tradn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 US </a:t>
            </a:r>
            <a:r>
              <a:rPr lang="en-GB" altLang="es-ES_tradnl" sz="1200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Patent and Trademark Office and Economics and Statistics Administration (Sept 2016)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10" y="4911725"/>
            <a:ext cx="161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4 CuadroTexto"/>
          <p:cNvSpPr txBox="1">
            <a:spLocks noChangeArrowheads="1"/>
          </p:cNvSpPr>
          <p:nvPr/>
        </p:nvSpPr>
        <p:spPr bwMode="auto">
          <a:xfrm>
            <a:off x="868735" y="4803775"/>
            <a:ext cx="11699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s-ES_tradnl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empleo</a:t>
            </a:r>
            <a:endParaRPr lang="en-US" altLang="es-ES_tradnl" sz="1000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s-ES_tradnl" sz="1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PIB</a:t>
            </a:r>
            <a:endParaRPr lang="en-US" altLang="es-ES_tradnl" sz="1000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s-ES_tradnl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salarios</a:t>
            </a:r>
            <a:endParaRPr lang="en-US" altLang="es-ES_tradnl" sz="1000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8" name="4 CuadroTexto"/>
          <p:cNvSpPr txBox="1">
            <a:spLocks noChangeArrowheads="1"/>
          </p:cNvSpPr>
          <p:nvPr/>
        </p:nvSpPr>
        <p:spPr bwMode="auto">
          <a:xfrm>
            <a:off x="779041" y="5787325"/>
            <a:ext cx="11699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en-US" altLang="es-ES_tradnl" sz="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UE</a:t>
            </a:r>
          </a:p>
          <a:p>
            <a:pPr eaLnBrk="1" hangingPunct="1">
              <a:lnSpc>
                <a:spcPts val="1500"/>
              </a:lnSpc>
            </a:pPr>
            <a:r>
              <a:rPr lang="en-US" altLang="es-ES_tradnl" sz="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EEUU</a:t>
            </a:r>
            <a:endParaRPr lang="en-US" altLang="es-ES_tradnl" sz="800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 bwMode="auto">
          <a:xfrm>
            <a:off x="4643772" y="318747"/>
            <a:ext cx="4111865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IE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Open Sans Light" panose="020B0306030504020204" pitchFamily="34" charset="0"/>
                <a:cs typeface="Arial"/>
              </a:rPr>
              <a:t>LOS SECTORES INTENSIVOS EN DERECHOS DE PROPIEDAD INTELECTUAL Y EL RENDIMENTO ECONÓMICO EN LA UNIÓN EUROPEA</a:t>
            </a:r>
            <a:endParaRPr lang="en-IE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Open Sans Light" panose="020B03060305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3" y="1931090"/>
            <a:ext cx="8210947" cy="286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Z:\Carolina\thief 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71" y="973015"/>
            <a:ext cx="1265225" cy="73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539552" y="858805"/>
            <a:ext cx="65162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_tradnl" altLang="es-ES_tradnl" sz="2200" b="1" dirty="0" smtClean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económico de las vulneraciones de los DPI</a:t>
            </a:r>
            <a:endParaRPr lang="es-ES_tradnl" altLang="es-ES_tradnl" sz="2200" b="1" dirty="0">
              <a:solidFill>
                <a:srgbClr val="034E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5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IPO-PPT-4 3-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EUIPO-PPT-4 3-EN</Template>
  <TotalTime>2043</TotalTime>
  <Words>950</Words>
  <Application>Microsoft Office PowerPoint</Application>
  <PresentationFormat>Presentación en pantalla (4:3)</PresentationFormat>
  <Paragraphs>196</Paragraphs>
  <Slides>19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Arial</vt:lpstr>
      <vt:lpstr>Open Sans</vt:lpstr>
      <vt:lpstr>Open Sans Light</vt:lpstr>
      <vt:lpstr>Arial </vt:lpstr>
      <vt:lpstr>Arial Narrow</vt:lpstr>
      <vt:lpstr>Calibri</vt:lpstr>
      <vt:lpstr>ＭＳ Ｐゴシック</vt:lpstr>
      <vt:lpstr>LubalGraph Bk BT</vt:lpstr>
      <vt:lpstr>EUIPO-PPT-4 3-EN</vt:lpstr>
      <vt:lpstr>2_Office Theme</vt:lpstr>
      <vt:lpstr>Importancia económica de los DPI y consecuencias económicas de las infracciones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EUIPO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OLIVA RODENAS Silvia</dc:creator>
  <cp:lastModifiedBy>Pilar</cp:lastModifiedBy>
  <cp:revision>149</cp:revision>
  <dcterms:created xsi:type="dcterms:W3CDTF">2016-05-02T09:25:39Z</dcterms:created>
  <dcterms:modified xsi:type="dcterms:W3CDTF">2018-11-13T20:34:12Z</dcterms:modified>
</cp:coreProperties>
</file>