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64" r:id="rId2"/>
    <p:sldId id="402" r:id="rId3"/>
    <p:sldId id="433" r:id="rId4"/>
    <p:sldId id="404" r:id="rId5"/>
    <p:sldId id="406" r:id="rId6"/>
    <p:sldId id="424" r:id="rId7"/>
    <p:sldId id="431" r:id="rId8"/>
    <p:sldId id="430" r:id="rId9"/>
    <p:sldId id="434" r:id="rId10"/>
    <p:sldId id="426" r:id="rId11"/>
    <p:sldId id="425" r:id="rId12"/>
    <p:sldId id="427" r:id="rId13"/>
    <p:sldId id="429" r:id="rId14"/>
    <p:sldId id="428" r:id="rId15"/>
    <p:sldId id="432" r:id="rId16"/>
    <p:sldId id="403" r:id="rId17"/>
  </p:sldIdLst>
  <p:sldSz cx="9144000" cy="6858000" type="screen4x3"/>
  <p:notesSz cx="6797675" cy="9856788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0000"/>
    <a:srgbClr val="800080"/>
    <a:srgbClr val="FF781D"/>
    <a:srgbClr val="66FFFF"/>
    <a:srgbClr val="FF0066"/>
    <a:srgbClr val="00FF00"/>
    <a:srgbClr val="FFFF00"/>
    <a:srgbClr val="BABE0A"/>
    <a:srgbClr val="106432"/>
    <a:srgbClr val="199B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 showGuides="1">
      <p:cViewPr>
        <p:scale>
          <a:sx n="71" d="100"/>
          <a:sy n="71" d="100"/>
        </p:scale>
        <p:origin x="-13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40"/>
      <c:rotY val="9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841797939763804E-2"/>
          <c:y val="1.3401462337518053E-2"/>
          <c:w val="0.54287142083265516"/>
          <c:h val="0.61938708199088988"/>
        </c:manualLayout>
      </c:layout>
      <c:pie3DChart>
        <c:varyColors val="1"/>
        <c:ser>
          <c:idx val="0"/>
          <c:order val="0"/>
          <c:explosion val="8"/>
          <c:dPt>
            <c:idx val="2"/>
            <c:bubble3D val="0"/>
            <c:spPr>
              <a:solidFill>
                <a:srgbClr val="660033"/>
              </a:solidFill>
            </c:spPr>
          </c:dPt>
          <c:dPt>
            <c:idx val="6"/>
            <c:bubble3D val="0"/>
            <c:spPr>
              <a:solidFill>
                <a:srgbClr val="FF3300"/>
              </a:solidFill>
            </c:spPr>
          </c:dPt>
          <c:dPt>
            <c:idx val="7"/>
            <c:bubble3D val="0"/>
          </c:dPt>
          <c:dPt>
            <c:idx val="9"/>
            <c:bubble3D val="0"/>
            <c:spPr>
              <a:solidFill>
                <a:srgbClr val="FF0000"/>
              </a:solidFill>
            </c:spPr>
          </c:dPt>
          <c:dPt>
            <c:idx val="10"/>
            <c:bubble3D val="0"/>
            <c:spPr>
              <a:solidFill>
                <a:srgbClr val="00FF00"/>
              </a:solidFill>
            </c:spPr>
          </c:dPt>
          <c:dPt>
            <c:idx val="12"/>
            <c:bubble3D val="0"/>
          </c:dPt>
          <c:dPt>
            <c:idx val="13"/>
            <c:bubble3D val="0"/>
            <c:spPr>
              <a:solidFill>
                <a:srgbClr val="FF0066"/>
              </a:solidFill>
            </c:spPr>
          </c:dPt>
          <c:dPt>
            <c:idx val="14"/>
            <c:bubble3D val="0"/>
            <c:spPr>
              <a:solidFill>
                <a:srgbClr val="002060"/>
              </a:solidFill>
              <a:ln w="15875"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 w="19050" h="82550"/>
                <a:bevelB w="19050" h="82550"/>
                <a:contourClr>
                  <a:srgbClr val="000000"/>
                </a:contourClr>
              </a:sp3d>
            </c:spPr>
          </c:dPt>
          <c:dPt>
            <c:idx val="15"/>
            <c:bubble3D val="0"/>
            <c:spPr>
              <a:solidFill>
                <a:srgbClr val="FFC000"/>
              </a:solidFill>
            </c:spPr>
          </c:dPt>
          <c:dPt>
            <c:idx val="16"/>
            <c:bubble3D val="0"/>
          </c:dPt>
          <c:dPt>
            <c:idx val="18"/>
            <c:bubble3D val="0"/>
            <c:spPr>
              <a:solidFill>
                <a:srgbClr val="00FFFF"/>
              </a:solidFill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0.13895495246436873"/>
                  <c:y val="-0.11870990028885683"/>
                </c:manualLayout>
              </c:layout>
              <c:tx>
                <c:rich>
                  <a:bodyPr/>
                  <a:lstStyle/>
                  <a:p>
                    <a:pPr>
                      <a:defRPr sz="2800" b="1" i="1">
                        <a:solidFill>
                          <a:schemeClr val="bg1"/>
                        </a:solidFill>
                      </a:defRPr>
                    </a:pPr>
                    <a:r>
                      <a:rPr lang="en-US" sz="1800" dirty="0" smtClean="0"/>
                      <a:t>ALTAMIRA</a:t>
                    </a:r>
                  </a:p>
                  <a:p>
                    <a:pPr>
                      <a:defRPr sz="2800" b="1" i="1">
                        <a:solidFill>
                          <a:schemeClr val="bg1"/>
                        </a:solidFill>
                      </a:defRPr>
                    </a:pPr>
                    <a:r>
                      <a:rPr lang="en-US" sz="1800" dirty="0" smtClean="0"/>
                      <a:t>13</a:t>
                    </a:r>
                    <a:r>
                      <a:rPr lang="en-US" sz="1800" dirty="0"/>
                      <a:t>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8.0471463549700334E-2"/>
                  <c:y val="-0.23602082407510278"/>
                </c:manualLayout>
              </c:layout>
              <c:tx>
                <c:rich>
                  <a:bodyPr/>
                  <a:lstStyle/>
                  <a:p>
                    <a:pPr>
                      <a:defRPr sz="2800" b="1" i="1">
                        <a:solidFill>
                          <a:schemeClr val="tx1"/>
                        </a:solidFill>
                      </a:defRPr>
                    </a:pPr>
                    <a:r>
                      <a:rPr lang="en-US" sz="1800" dirty="0" smtClean="0">
                        <a:solidFill>
                          <a:schemeClr val="tx1"/>
                        </a:solidFill>
                      </a:rPr>
                      <a:t>COLOMBIA</a:t>
                    </a:r>
                  </a:p>
                  <a:p>
                    <a:pPr>
                      <a:defRPr sz="2800" b="1" i="1">
                        <a:solidFill>
                          <a:schemeClr val="tx1"/>
                        </a:solidFill>
                      </a:defRPr>
                    </a:pPr>
                    <a:r>
                      <a:rPr lang="en-US" sz="1800" dirty="0" smtClean="0">
                        <a:solidFill>
                          <a:schemeClr val="tx1"/>
                        </a:solidFill>
                      </a:rPr>
                      <a:t>16</a:t>
                    </a:r>
                    <a:r>
                      <a:rPr lang="en-US" sz="1800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9.0311886103955713E-2"/>
                  <c:y val="-0.18386967420286632"/>
                </c:manualLayout>
              </c:layout>
              <c:tx>
                <c:rich>
                  <a:bodyPr/>
                  <a:lstStyle/>
                  <a:p>
                    <a:pPr>
                      <a:defRPr sz="2800" b="1" i="1">
                        <a:solidFill>
                          <a:schemeClr val="tx1"/>
                        </a:solidFill>
                      </a:defRPr>
                    </a:pPr>
                    <a:r>
                      <a:rPr lang="en-US" sz="1800" dirty="0" smtClean="0">
                        <a:solidFill>
                          <a:schemeClr val="tx1"/>
                        </a:solidFill>
                      </a:rPr>
                      <a:t>MANZANILLO</a:t>
                    </a:r>
                  </a:p>
                  <a:p>
                    <a:pPr>
                      <a:defRPr sz="2800" b="1" i="1">
                        <a:solidFill>
                          <a:schemeClr val="tx1"/>
                        </a:solidFill>
                      </a:defRPr>
                    </a:pPr>
                    <a:r>
                      <a:rPr lang="en-US" sz="1800" dirty="0" smtClean="0">
                        <a:solidFill>
                          <a:schemeClr val="tx1"/>
                        </a:solidFill>
                      </a:rPr>
                      <a:t>13</a:t>
                    </a:r>
                    <a:r>
                      <a:rPr lang="en-US" sz="1800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layout>
                <c:manualLayout>
                  <c:x val="0.11905029501459355"/>
                  <c:y val="0.10400198589045662"/>
                </c:manualLayout>
              </c:layout>
              <c:tx>
                <c:rich>
                  <a:bodyPr/>
                  <a:lstStyle/>
                  <a:p>
                    <a:pPr>
                      <a:defRPr sz="2800" b="1" i="1">
                        <a:solidFill>
                          <a:schemeClr val="bg1"/>
                        </a:solidFill>
                      </a:defRPr>
                    </a:pPr>
                    <a:r>
                      <a:rPr lang="en-US" sz="1800" dirty="0" smtClean="0"/>
                      <a:t>NUEVO LAREDO</a:t>
                    </a:r>
                  </a:p>
                  <a:p>
                    <a:pPr>
                      <a:defRPr sz="2800" b="1" i="1">
                        <a:solidFill>
                          <a:schemeClr val="bg1"/>
                        </a:solidFill>
                      </a:defRPr>
                    </a:pPr>
                    <a:r>
                      <a:rPr lang="en-US" sz="1800" dirty="0" smtClean="0"/>
                      <a:t>38</a:t>
                    </a:r>
                    <a:r>
                      <a:rPr lang="en-US" sz="1800" dirty="0"/>
                      <a:t>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5"/>
              <c:layout>
                <c:manualLayout>
                  <c:x val="-0.15125117450343589"/>
                  <c:y val="0.10125194422841906"/>
                </c:manualLayout>
              </c:layout>
              <c:tx>
                <c:rich>
                  <a:bodyPr/>
                  <a:lstStyle/>
                  <a:p>
                    <a:pPr>
                      <a:defRPr sz="1800" b="1" i="1">
                        <a:solidFill>
                          <a:schemeClr val="tx1"/>
                        </a:solidFill>
                      </a:defRPr>
                    </a:pPr>
                    <a:r>
                      <a:rPr lang="en-US" sz="1750" dirty="0" smtClean="0">
                        <a:solidFill>
                          <a:schemeClr val="tx1"/>
                        </a:solidFill>
                      </a:rPr>
                      <a:t>PIEDRAS NEGRAS</a:t>
                    </a:r>
                  </a:p>
                  <a:p>
                    <a:pPr>
                      <a:defRPr sz="1800" b="1" i="1">
                        <a:solidFill>
                          <a:schemeClr val="tx1"/>
                        </a:solidFill>
                      </a:defRPr>
                    </a:pPr>
                    <a:r>
                      <a:rPr lang="en-US" sz="1750" dirty="0" smtClean="0">
                        <a:solidFill>
                          <a:schemeClr val="tx1"/>
                        </a:solidFill>
                      </a:rPr>
                      <a:t>17</a:t>
                    </a:r>
                    <a:r>
                      <a:rPr lang="en-US" sz="1750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layout>
                <c:manualLayout>
                  <c:x val="-5.610358538973706E-2"/>
                  <c:y val="-1.0342600822130874E-3"/>
                </c:manualLayout>
              </c:layout>
              <c:spPr/>
              <c:txPr>
                <a:bodyPr/>
                <a:lstStyle/>
                <a:p>
                  <a:pPr>
                    <a:defRPr sz="1800" b="1" i="1">
                      <a:solidFill>
                        <a:schemeClr val="bg1"/>
                      </a:solidFill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9"/>
              <c:delete val="1"/>
            </c:dLbl>
            <c:txPr>
              <a:bodyPr/>
              <a:lstStyle/>
              <a:p>
                <a:pPr>
                  <a:defRPr sz="1000" b="1" i="1"/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'DATOS PAR CUADRAR CON ZENY'!$B$47:$U$47</c:f>
              <c:strCache>
                <c:ptCount val="20"/>
                <c:pt idx="0">
                  <c:v>Aeropuerto Internacional de la Cd. De México</c:v>
                </c:pt>
                <c:pt idx="1">
                  <c:v>Aguascalientes</c:v>
                </c:pt>
                <c:pt idx="2">
                  <c:v>Altamira</c:v>
                </c:pt>
                <c:pt idx="3">
                  <c:v>Cancún</c:v>
                </c:pt>
                <c:pt idx="4">
                  <c:v>Cd. Hidalgo</c:v>
                </c:pt>
                <c:pt idx="5">
                  <c:v>Ciudad Juárez</c:v>
                </c:pt>
                <c:pt idx="6">
                  <c:v>Colombia</c:v>
                </c:pt>
                <c:pt idx="7">
                  <c:v>Guadalajara</c:v>
                </c:pt>
                <c:pt idx="8">
                  <c:v>Guanajuato</c:v>
                </c:pt>
                <c:pt idx="9">
                  <c:v>Lazaro Cardenas</c:v>
                </c:pt>
                <c:pt idx="10">
                  <c:v>Manzanillo</c:v>
                </c:pt>
                <c:pt idx="11">
                  <c:v>Mexico</c:v>
                </c:pt>
                <c:pt idx="12">
                  <c:v>Mexicali</c:v>
                </c:pt>
                <c:pt idx="13">
                  <c:v>Nogales</c:v>
                </c:pt>
                <c:pt idx="14">
                  <c:v>Nuevo Laredo</c:v>
                </c:pt>
                <c:pt idx="15">
                  <c:v>Piedras Negras</c:v>
                </c:pt>
                <c:pt idx="16">
                  <c:v>Puerto Progreso</c:v>
                </c:pt>
                <c:pt idx="17">
                  <c:v>Tampico</c:v>
                </c:pt>
                <c:pt idx="18">
                  <c:v>Tijuana</c:v>
                </c:pt>
                <c:pt idx="19">
                  <c:v>Veracruz</c:v>
                </c:pt>
              </c:strCache>
            </c:strRef>
          </c:cat>
          <c:val>
            <c:numRef>
              <c:f>'DATOS PAR CUADRAR CON ZENY'!$B$60:$U$60</c:f>
              <c:numCache>
                <c:formatCode>#,##0</c:formatCode>
                <c:ptCount val="20"/>
                <c:pt idx="0">
                  <c:v>618845.45086894603</c:v>
                </c:pt>
                <c:pt idx="1">
                  <c:v>81966.427237669326</c:v>
                </c:pt>
                <c:pt idx="2">
                  <c:v>28515831.63728562</c:v>
                </c:pt>
                <c:pt idx="3">
                  <c:v>364944.63753561262</c:v>
                </c:pt>
                <c:pt idx="4">
                  <c:v>329867.63753561268</c:v>
                </c:pt>
                <c:pt idx="5">
                  <c:v>1085.6259876693289</c:v>
                </c:pt>
                <c:pt idx="6">
                  <c:v>33406246.63728562</c:v>
                </c:pt>
                <c:pt idx="7">
                  <c:v>257632.63753561265</c:v>
                </c:pt>
                <c:pt idx="8">
                  <c:v>0</c:v>
                </c:pt>
                <c:pt idx="9">
                  <c:v>9959</c:v>
                </c:pt>
                <c:pt idx="10">
                  <c:v>28085280.63728562</c:v>
                </c:pt>
                <c:pt idx="11">
                  <c:v>15721.100297943354</c:v>
                </c:pt>
                <c:pt idx="12">
                  <c:v>356159.12848487467</c:v>
                </c:pt>
                <c:pt idx="13">
                  <c:v>373983.85780073801</c:v>
                </c:pt>
                <c:pt idx="14">
                  <c:v>79896827.63728562</c:v>
                </c:pt>
                <c:pt idx="15">
                  <c:v>35329334.63728562</c:v>
                </c:pt>
                <c:pt idx="16">
                  <c:v>0</c:v>
                </c:pt>
                <c:pt idx="17">
                  <c:v>22837.05598766933</c:v>
                </c:pt>
                <c:pt idx="18">
                  <c:v>4549305.6375856129</c:v>
                </c:pt>
                <c:pt idx="19">
                  <c:v>565999.6375356128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scene3d>
          <a:camera prst="orthographicFront"/>
          <a:lightRig rig="threePt" dir="t"/>
        </a:scene3d>
      </c:spPr>
    </c:plotArea>
    <c:legend>
      <c:legendPos val="r"/>
      <c:layout>
        <c:manualLayout>
          <c:xMode val="edge"/>
          <c:yMode val="edge"/>
          <c:x val="4.8977762160793505E-2"/>
          <c:y val="0.68593697922453056"/>
          <c:w val="0.92181327397731005"/>
          <c:h val="0.27474829185646038"/>
        </c:manualLayout>
      </c:layout>
      <c:overlay val="0"/>
      <c:txPr>
        <a:bodyPr/>
        <a:lstStyle/>
        <a:p>
          <a:pPr>
            <a:defRPr sz="1100"/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43"/>
      <c:depthPercent val="1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0630916447944008"/>
          <c:y val="0.61999703475826629"/>
          <c:w val="6.4459426946631662E-2"/>
          <c:h val="7.3395014012527571E-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  <a:scene3d>
          <a:camera prst="orthographicFront"/>
          <a:lightRig rig="threePt" dir="t"/>
        </a:scene3d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887F1F-66A9-4DBA-BADC-DC128CE54B1A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46F0B79-94BF-4383-BE29-B90B5A03CFB3}">
      <dgm:prSet phldrT="[Texto]" custT="1"/>
      <dgm:spPr>
        <a:solidFill>
          <a:srgbClr val="2E1692"/>
        </a:solidFill>
      </dgm:spPr>
      <dgm:t>
        <a:bodyPr/>
        <a:lstStyle/>
        <a:p>
          <a:r>
            <a:rPr lang="es-MX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Detecta en Aduana Mexicana </a:t>
          </a:r>
          <a:endParaRPr lang="es-MX" sz="105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78633D-2364-49DA-B7C6-0119FEDE500C}" type="parTrans" cxnId="{78DDB198-5F25-44F8-810B-561BA581EEE5}">
      <dgm:prSet/>
      <dgm:spPr/>
      <dgm:t>
        <a:bodyPr/>
        <a:lstStyle/>
        <a:p>
          <a:endParaRPr lang="es-MX"/>
        </a:p>
      </dgm:t>
    </dgm:pt>
    <dgm:pt modelId="{9A5FCF90-42C7-4F21-9A55-D936B0B1FB6C}" type="sibTrans" cxnId="{78DDB198-5F25-44F8-810B-561BA581EEE5}">
      <dgm:prSet/>
      <dgm:spPr>
        <a:solidFill>
          <a:srgbClr val="C00000"/>
        </a:solidFill>
      </dgm:spPr>
      <dgm:t>
        <a:bodyPr/>
        <a:lstStyle/>
        <a:p>
          <a:endParaRPr lang="es-MX"/>
        </a:p>
      </dgm:t>
    </dgm:pt>
    <dgm:pt modelId="{C4990872-72ED-4444-B627-88A1DC1F32B7}">
      <dgm:prSet/>
      <dgm:spPr>
        <a:solidFill>
          <a:srgbClr val="2E1692"/>
        </a:solidFill>
      </dgm:spPr>
      <dgm:t>
        <a:bodyPr/>
        <a:lstStyle/>
        <a:p>
          <a:r>
            <a:rPr lang="es-MX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Llega a país destino el embarque</a:t>
          </a:r>
          <a:endParaRPr lang="es-MX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70A0AF-8BEC-4A7A-A187-00790EE79B18}" type="parTrans" cxnId="{099F93F6-7CD7-4066-A9C7-D17F546C1F9C}">
      <dgm:prSet/>
      <dgm:spPr/>
      <dgm:t>
        <a:bodyPr/>
        <a:lstStyle/>
        <a:p>
          <a:endParaRPr lang="es-MX"/>
        </a:p>
      </dgm:t>
    </dgm:pt>
    <dgm:pt modelId="{FBD888AA-3F53-4587-AF83-C7737EB32322}" type="sibTrans" cxnId="{099F93F6-7CD7-4066-A9C7-D17F546C1F9C}">
      <dgm:prSet/>
      <dgm:spPr>
        <a:solidFill>
          <a:srgbClr val="C00000"/>
        </a:solidFill>
      </dgm:spPr>
      <dgm:t>
        <a:bodyPr/>
        <a:lstStyle/>
        <a:p>
          <a:endParaRPr lang="es-MX"/>
        </a:p>
      </dgm:t>
    </dgm:pt>
    <dgm:pt modelId="{C0E16093-7D35-4CD2-ABF2-1EC11856C95F}">
      <dgm:prSet/>
      <dgm:spPr>
        <a:solidFill>
          <a:srgbClr val="2E1692"/>
        </a:solidFill>
      </dgm:spPr>
      <dgm:t>
        <a:bodyPr/>
        <a:lstStyle/>
        <a:p>
          <a:r>
            <a:rPr lang="es-MX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Enviamos alerta a la Aduana Internacional</a:t>
          </a:r>
          <a:endParaRPr lang="es-MX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8B20BF-BA20-4EAA-AE75-BDA808E72CB7}" type="parTrans" cxnId="{8D2532A3-674D-42E6-BDC8-8985CC2B34CF}">
      <dgm:prSet/>
      <dgm:spPr/>
      <dgm:t>
        <a:bodyPr/>
        <a:lstStyle/>
        <a:p>
          <a:endParaRPr lang="es-MX"/>
        </a:p>
      </dgm:t>
    </dgm:pt>
    <dgm:pt modelId="{846B3856-1AC5-463B-967F-2614306113B0}" type="sibTrans" cxnId="{8D2532A3-674D-42E6-BDC8-8985CC2B34CF}">
      <dgm:prSet/>
      <dgm:spPr>
        <a:solidFill>
          <a:srgbClr val="C00000"/>
        </a:solidFill>
      </dgm:spPr>
      <dgm:t>
        <a:bodyPr/>
        <a:lstStyle/>
        <a:p>
          <a:endParaRPr lang="es-MX"/>
        </a:p>
      </dgm:t>
    </dgm:pt>
    <dgm:pt modelId="{1182CF41-3655-418C-A422-0C0B7DF88ACB}">
      <dgm:prSet/>
      <dgm:spPr>
        <a:solidFill>
          <a:srgbClr val="2E1692"/>
        </a:solidFill>
      </dgm:spPr>
      <dgm:t>
        <a:bodyPr/>
        <a:lstStyle/>
        <a:p>
          <a:r>
            <a:rPr lang="es-MX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Si es importado como Tequila notifican al CRT</a:t>
          </a:r>
          <a:endParaRPr lang="es-MX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BA8F42-04B8-4B4D-8AC9-C0411EEF837D}" type="parTrans" cxnId="{0DD5D6D1-6293-4F7A-884D-0518850D79D9}">
      <dgm:prSet/>
      <dgm:spPr/>
      <dgm:t>
        <a:bodyPr/>
        <a:lstStyle/>
        <a:p>
          <a:endParaRPr lang="es-MX"/>
        </a:p>
      </dgm:t>
    </dgm:pt>
    <dgm:pt modelId="{F8D6D7B4-352A-436B-A5EE-DCCC94246506}" type="sibTrans" cxnId="{0DD5D6D1-6293-4F7A-884D-0518850D79D9}">
      <dgm:prSet/>
      <dgm:spPr>
        <a:solidFill>
          <a:srgbClr val="C00000"/>
        </a:solidFill>
      </dgm:spPr>
      <dgm:t>
        <a:bodyPr/>
        <a:lstStyle/>
        <a:p>
          <a:endParaRPr lang="es-MX"/>
        </a:p>
      </dgm:t>
    </dgm:pt>
    <dgm:pt modelId="{1206E867-B253-40D7-9F94-6DC3BA753B9C}">
      <dgm:prSet/>
      <dgm:spPr>
        <a:solidFill>
          <a:srgbClr val="2E1692"/>
        </a:solidFill>
      </dgm:spPr>
      <dgm:t>
        <a:bodyPr/>
        <a:lstStyle/>
        <a:p>
          <a:r>
            <a:rPr lang="es-MX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Las Aduanas verifican como va a ser importado.  </a:t>
          </a:r>
          <a:endParaRPr lang="es-MX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6AC3EE-0C6C-4FCC-AB0E-505E896438CB}" type="parTrans" cxnId="{3E61B529-EF52-45E9-A018-A159FA240A58}">
      <dgm:prSet/>
      <dgm:spPr/>
      <dgm:t>
        <a:bodyPr/>
        <a:lstStyle/>
        <a:p>
          <a:endParaRPr lang="es-MX"/>
        </a:p>
      </dgm:t>
    </dgm:pt>
    <dgm:pt modelId="{4FD2DEF1-E62D-46B8-B801-4E4563DF7770}" type="sibTrans" cxnId="{3E61B529-EF52-45E9-A018-A159FA240A58}">
      <dgm:prSet/>
      <dgm:spPr>
        <a:solidFill>
          <a:srgbClr val="C00000"/>
        </a:solidFill>
      </dgm:spPr>
      <dgm:t>
        <a:bodyPr/>
        <a:lstStyle/>
        <a:p>
          <a:endParaRPr lang="es-MX"/>
        </a:p>
      </dgm:t>
    </dgm:pt>
    <dgm:pt modelId="{F211B065-3F0C-47AA-9F83-F654A46A28CB}">
      <dgm:prSet/>
      <dgm:spPr>
        <a:solidFill>
          <a:srgbClr val="2E1692"/>
        </a:solidFill>
      </dgm:spPr>
      <dgm:t>
        <a:bodyPr/>
        <a:lstStyle/>
        <a:p>
          <a:pPr algn="ctr"/>
          <a:r>
            <a:rPr lang="es-MX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El CRT presenta denuncias</a:t>
          </a:r>
          <a:endParaRPr lang="es-MX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659D18-E226-48F9-99A9-CF382C99AC98}" type="parTrans" cxnId="{5B5B8B0E-59F6-49C0-9986-12370B404AB8}">
      <dgm:prSet/>
      <dgm:spPr/>
      <dgm:t>
        <a:bodyPr/>
        <a:lstStyle/>
        <a:p>
          <a:endParaRPr lang="es-MX"/>
        </a:p>
      </dgm:t>
    </dgm:pt>
    <dgm:pt modelId="{4118B74A-1965-49A0-BCA1-FC61E15CA761}" type="sibTrans" cxnId="{5B5B8B0E-59F6-49C0-9986-12370B404AB8}">
      <dgm:prSet/>
      <dgm:spPr>
        <a:solidFill>
          <a:srgbClr val="C00000"/>
        </a:solidFill>
      </dgm:spPr>
      <dgm:t>
        <a:bodyPr/>
        <a:lstStyle/>
        <a:p>
          <a:endParaRPr lang="es-MX"/>
        </a:p>
      </dgm:t>
    </dgm:pt>
    <dgm:pt modelId="{74586072-8D4F-445D-B787-A618E5B9B843}">
      <dgm:prSet/>
      <dgm:spPr>
        <a:solidFill>
          <a:srgbClr val="2E1692"/>
        </a:solidFill>
      </dgm:spPr>
      <dgm:t>
        <a:bodyPr/>
        <a:lstStyle/>
        <a:p>
          <a:r>
            <a:rPr lang="es-MX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El embarque es</a:t>
          </a:r>
        </a:p>
        <a:p>
          <a:r>
            <a:rPr lang="es-MX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retenido</a:t>
          </a:r>
          <a:endParaRPr lang="es-MX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3D668A-CE26-46EF-B571-14DB2B6B4C45}" type="parTrans" cxnId="{8E3C0D87-3DDB-4441-A1AB-6FD9D54811C9}">
      <dgm:prSet/>
      <dgm:spPr/>
      <dgm:t>
        <a:bodyPr/>
        <a:lstStyle/>
        <a:p>
          <a:endParaRPr lang="es-MX"/>
        </a:p>
      </dgm:t>
    </dgm:pt>
    <dgm:pt modelId="{627B51EB-C8BD-46F3-8CAC-C2509171C26C}" type="sibTrans" cxnId="{8E3C0D87-3DDB-4441-A1AB-6FD9D54811C9}">
      <dgm:prSet/>
      <dgm:spPr>
        <a:solidFill>
          <a:srgbClr val="C00000"/>
        </a:solidFill>
      </dgm:spPr>
      <dgm:t>
        <a:bodyPr/>
        <a:lstStyle/>
        <a:p>
          <a:endParaRPr lang="es-MX"/>
        </a:p>
      </dgm:t>
    </dgm:pt>
    <dgm:pt modelId="{A5E2EFB7-2CDB-4885-8834-D169781E5680}">
      <dgm:prSet/>
      <dgm:spPr>
        <a:solidFill>
          <a:srgbClr val="2E1692"/>
        </a:solidFill>
      </dgm:spPr>
      <dgm:t>
        <a:bodyPr/>
        <a:lstStyle/>
        <a:p>
          <a:r>
            <a:rPr lang="es-MX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Y destruido.</a:t>
          </a:r>
          <a:endParaRPr lang="es-MX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78A4CB-8AE6-470C-81AB-9F1789987DBB}" type="parTrans" cxnId="{6E82E967-1E34-4337-A01E-CD6DBE6CC5D6}">
      <dgm:prSet/>
      <dgm:spPr/>
      <dgm:t>
        <a:bodyPr/>
        <a:lstStyle/>
        <a:p>
          <a:endParaRPr lang="es-MX"/>
        </a:p>
      </dgm:t>
    </dgm:pt>
    <dgm:pt modelId="{1DEC1F03-01A2-4D37-8936-4253C4CF609F}" type="sibTrans" cxnId="{6E82E967-1E34-4337-A01E-CD6DBE6CC5D6}">
      <dgm:prSet/>
      <dgm:spPr/>
      <dgm:t>
        <a:bodyPr/>
        <a:lstStyle/>
        <a:p>
          <a:endParaRPr lang="es-MX"/>
        </a:p>
      </dgm:t>
    </dgm:pt>
    <dgm:pt modelId="{F9EF50CB-2766-42E2-BA1E-26B73D4686A5}" type="pres">
      <dgm:prSet presAssocID="{40887F1F-66A9-4DBA-BADC-DC128CE54B1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9A3A74B-0AC0-4E24-9A11-2565E3AF8491}" type="pres">
      <dgm:prSet presAssocID="{546F0B79-94BF-4383-BE29-B90B5A03CFB3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A37060C-0928-47D7-ABC0-BFFB8C81DB76}" type="pres">
      <dgm:prSet presAssocID="{9A5FCF90-42C7-4F21-9A55-D936B0B1FB6C}" presName="sibTrans" presStyleLbl="sibTrans2D1" presStyleIdx="0" presStyleCnt="7"/>
      <dgm:spPr/>
      <dgm:t>
        <a:bodyPr/>
        <a:lstStyle/>
        <a:p>
          <a:endParaRPr lang="es-MX"/>
        </a:p>
      </dgm:t>
    </dgm:pt>
    <dgm:pt modelId="{FD04F5D9-53DA-4C23-BD79-987D4AA034EF}" type="pres">
      <dgm:prSet presAssocID="{9A5FCF90-42C7-4F21-9A55-D936B0B1FB6C}" presName="connectorText" presStyleLbl="sibTrans2D1" presStyleIdx="0" presStyleCnt="7"/>
      <dgm:spPr/>
      <dgm:t>
        <a:bodyPr/>
        <a:lstStyle/>
        <a:p>
          <a:endParaRPr lang="es-MX"/>
        </a:p>
      </dgm:t>
    </dgm:pt>
    <dgm:pt modelId="{DDD56193-9A6B-4A5E-803C-A060C56BA8D7}" type="pres">
      <dgm:prSet presAssocID="{C0E16093-7D35-4CD2-ABF2-1EC11856C95F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B71D4FC-4A36-4655-9F58-2FEEF872B037}" type="pres">
      <dgm:prSet presAssocID="{846B3856-1AC5-463B-967F-2614306113B0}" presName="sibTrans" presStyleLbl="sibTrans2D1" presStyleIdx="1" presStyleCnt="7"/>
      <dgm:spPr/>
      <dgm:t>
        <a:bodyPr/>
        <a:lstStyle/>
        <a:p>
          <a:endParaRPr lang="es-MX"/>
        </a:p>
      </dgm:t>
    </dgm:pt>
    <dgm:pt modelId="{D61DFB09-673C-4F0B-996B-2DDE7CB7E9EA}" type="pres">
      <dgm:prSet presAssocID="{846B3856-1AC5-463B-967F-2614306113B0}" presName="connectorText" presStyleLbl="sibTrans2D1" presStyleIdx="1" presStyleCnt="7"/>
      <dgm:spPr/>
      <dgm:t>
        <a:bodyPr/>
        <a:lstStyle/>
        <a:p>
          <a:endParaRPr lang="es-MX"/>
        </a:p>
      </dgm:t>
    </dgm:pt>
    <dgm:pt modelId="{8A307857-A95F-4D23-8E9E-1E1B813F99C9}" type="pres">
      <dgm:prSet presAssocID="{C4990872-72ED-4444-B627-88A1DC1F32B7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6C851E1-5BF4-4B3D-BB1D-E780E6B08F00}" type="pres">
      <dgm:prSet presAssocID="{FBD888AA-3F53-4587-AF83-C7737EB32322}" presName="sibTrans" presStyleLbl="sibTrans2D1" presStyleIdx="2" presStyleCnt="7"/>
      <dgm:spPr/>
      <dgm:t>
        <a:bodyPr/>
        <a:lstStyle/>
        <a:p>
          <a:endParaRPr lang="es-MX"/>
        </a:p>
      </dgm:t>
    </dgm:pt>
    <dgm:pt modelId="{B5BCF16E-11C0-4976-AC46-1B3F2FA19FCE}" type="pres">
      <dgm:prSet presAssocID="{FBD888AA-3F53-4587-AF83-C7737EB32322}" presName="connectorText" presStyleLbl="sibTrans2D1" presStyleIdx="2" presStyleCnt="7"/>
      <dgm:spPr/>
      <dgm:t>
        <a:bodyPr/>
        <a:lstStyle/>
        <a:p>
          <a:endParaRPr lang="es-MX"/>
        </a:p>
      </dgm:t>
    </dgm:pt>
    <dgm:pt modelId="{1B93F249-24A0-4146-98CA-04377490ACF4}" type="pres">
      <dgm:prSet presAssocID="{1182CF41-3655-418C-A422-0C0B7DF88AC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04E5DEF-A936-4D28-9076-5ACE8EC3F27C}" type="pres">
      <dgm:prSet presAssocID="{F8D6D7B4-352A-436B-A5EE-DCCC94246506}" presName="sibTrans" presStyleLbl="sibTrans2D1" presStyleIdx="3" presStyleCnt="7"/>
      <dgm:spPr/>
      <dgm:t>
        <a:bodyPr/>
        <a:lstStyle/>
        <a:p>
          <a:endParaRPr lang="es-MX"/>
        </a:p>
      </dgm:t>
    </dgm:pt>
    <dgm:pt modelId="{3F96449F-1647-4FD0-B486-9CBECE5F4924}" type="pres">
      <dgm:prSet presAssocID="{F8D6D7B4-352A-436B-A5EE-DCCC94246506}" presName="connectorText" presStyleLbl="sibTrans2D1" presStyleIdx="3" presStyleCnt="7"/>
      <dgm:spPr/>
      <dgm:t>
        <a:bodyPr/>
        <a:lstStyle/>
        <a:p>
          <a:endParaRPr lang="es-MX"/>
        </a:p>
      </dgm:t>
    </dgm:pt>
    <dgm:pt modelId="{51A40CE1-8F0F-42FE-9BC4-E1643004DC5C}" type="pres">
      <dgm:prSet presAssocID="{1206E867-B253-40D7-9F94-6DC3BA753B9C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64D39CA-AE6C-4859-AB6C-800C66262288}" type="pres">
      <dgm:prSet presAssocID="{4FD2DEF1-E62D-46B8-B801-4E4563DF7770}" presName="sibTrans" presStyleLbl="sibTrans2D1" presStyleIdx="4" presStyleCnt="7"/>
      <dgm:spPr/>
      <dgm:t>
        <a:bodyPr/>
        <a:lstStyle/>
        <a:p>
          <a:endParaRPr lang="es-MX"/>
        </a:p>
      </dgm:t>
    </dgm:pt>
    <dgm:pt modelId="{0A065B09-4573-4AAA-88A2-CCE84D31FAA9}" type="pres">
      <dgm:prSet presAssocID="{4FD2DEF1-E62D-46B8-B801-4E4563DF7770}" presName="connectorText" presStyleLbl="sibTrans2D1" presStyleIdx="4" presStyleCnt="7"/>
      <dgm:spPr/>
      <dgm:t>
        <a:bodyPr/>
        <a:lstStyle/>
        <a:p>
          <a:endParaRPr lang="es-MX"/>
        </a:p>
      </dgm:t>
    </dgm:pt>
    <dgm:pt modelId="{6C7AFBAF-FDDD-46F2-9762-E56BE317F335}" type="pres">
      <dgm:prSet presAssocID="{F211B065-3F0C-47AA-9F83-F654A46A28CB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00CABD8-8184-4773-A93E-1A59E085C28D}" type="pres">
      <dgm:prSet presAssocID="{4118B74A-1965-49A0-BCA1-FC61E15CA761}" presName="sibTrans" presStyleLbl="sibTrans2D1" presStyleIdx="5" presStyleCnt="7"/>
      <dgm:spPr/>
      <dgm:t>
        <a:bodyPr/>
        <a:lstStyle/>
        <a:p>
          <a:endParaRPr lang="es-MX"/>
        </a:p>
      </dgm:t>
    </dgm:pt>
    <dgm:pt modelId="{FEB6FEE4-5BF1-4582-ABB7-DBB07E7F57C1}" type="pres">
      <dgm:prSet presAssocID="{4118B74A-1965-49A0-BCA1-FC61E15CA761}" presName="connectorText" presStyleLbl="sibTrans2D1" presStyleIdx="5" presStyleCnt="7"/>
      <dgm:spPr/>
      <dgm:t>
        <a:bodyPr/>
        <a:lstStyle/>
        <a:p>
          <a:endParaRPr lang="es-MX"/>
        </a:p>
      </dgm:t>
    </dgm:pt>
    <dgm:pt modelId="{7AA04CF2-CAE6-494C-BC69-46BCE3CF8A1E}" type="pres">
      <dgm:prSet presAssocID="{74586072-8D4F-445D-B787-A618E5B9B843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ED528AC-BB68-4F50-B57F-17E4B3E5EB4D}" type="pres">
      <dgm:prSet presAssocID="{627B51EB-C8BD-46F3-8CAC-C2509171C26C}" presName="sibTrans" presStyleLbl="sibTrans2D1" presStyleIdx="6" presStyleCnt="7"/>
      <dgm:spPr/>
      <dgm:t>
        <a:bodyPr/>
        <a:lstStyle/>
        <a:p>
          <a:endParaRPr lang="es-MX"/>
        </a:p>
      </dgm:t>
    </dgm:pt>
    <dgm:pt modelId="{0EA37F0D-1D6F-4F8B-800D-DE66D0466D75}" type="pres">
      <dgm:prSet presAssocID="{627B51EB-C8BD-46F3-8CAC-C2509171C26C}" presName="connectorText" presStyleLbl="sibTrans2D1" presStyleIdx="6" presStyleCnt="7"/>
      <dgm:spPr/>
      <dgm:t>
        <a:bodyPr/>
        <a:lstStyle/>
        <a:p>
          <a:endParaRPr lang="es-MX"/>
        </a:p>
      </dgm:t>
    </dgm:pt>
    <dgm:pt modelId="{36F8B093-BADB-42B5-B51D-44DA9AA2A9DC}" type="pres">
      <dgm:prSet presAssocID="{A5E2EFB7-2CDB-4885-8834-D169781E5680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25DE6E6-FBC4-4066-82F5-DC97E0D9C7DD}" type="presOf" srcId="{74586072-8D4F-445D-B787-A618E5B9B843}" destId="{7AA04CF2-CAE6-494C-BC69-46BCE3CF8A1E}" srcOrd="0" destOrd="0" presId="urn:microsoft.com/office/officeart/2005/8/layout/process5"/>
    <dgm:cxn modelId="{0DD5D6D1-6293-4F7A-884D-0518850D79D9}" srcId="{40887F1F-66A9-4DBA-BADC-DC128CE54B1A}" destId="{1182CF41-3655-418C-A422-0C0B7DF88ACB}" srcOrd="3" destOrd="0" parTransId="{D2BA8F42-04B8-4B4D-8AC9-C0411EEF837D}" sibTransId="{F8D6D7B4-352A-436B-A5EE-DCCC94246506}"/>
    <dgm:cxn modelId="{6600CE95-C333-4123-8675-D49105565FD1}" type="presOf" srcId="{4FD2DEF1-E62D-46B8-B801-4E4563DF7770}" destId="{564D39CA-AE6C-4859-AB6C-800C66262288}" srcOrd="0" destOrd="0" presId="urn:microsoft.com/office/officeart/2005/8/layout/process5"/>
    <dgm:cxn modelId="{7901A7E1-2189-420D-98FC-1647983220F4}" type="presOf" srcId="{627B51EB-C8BD-46F3-8CAC-C2509171C26C}" destId="{CED528AC-BB68-4F50-B57F-17E4B3E5EB4D}" srcOrd="0" destOrd="0" presId="urn:microsoft.com/office/officeart/2005/8/layout/process5"/>
    <dgm:cxn modelId="{B8185A61-BC79-443A-98E0-2B4E277B4F24}" type="presOf" srcId="{9A5FCF90-42C7-4F21-9A55-D936B0B1FB6C}" destId="{FD04F5D9-53DA-4C23-BD79-987D4AA034EF}" srcOrd="1" destOrd="0" presId="urn:microsoft.com/office/officeart/2005/8/layout/process5"/>
    <dgm:cxn modelId="{94F25F71-E26E-4F1D-B67C-C36A088D19A4}" type="presOf" srcId="{C0E16093-7D35-4CD2-ABF2-1EC11856C95F}" destId="{DDD56193-9A6B-4A5E-803C-A060C56BA8D7}" srcOrd="0" destOrd="0" presId="urn:microsoft.com/office/officeart/2005/8/layout/process5"/>
    <dgm:cxn modelId="{8E3C0D87-3DDB-4441-A1AB-6FD9D54811C9}" srcId="{40887F1F-66A9-4DBA-BADC-DC128CE54B1A}" destId="{74586072-8D4F-445D-B787-A618E5B9B843}" srcOrd="6" destOrd="0" parTransId="{903D668A-CE26-46EF-B571-14DB2B6B4C45}" sibTransId="{627B51EB-C8BD-46F3-8CAC-C2509171C26C}"/>
    <dgm:cxn modelId="{8D2532A3-674D-42E6-BDC8-8985CC2B34CF}" srcId="{40887F1F-66A9-4DBA-BADC-DC128CE54B1A}" destId="{C0E16093-7D35-4CD2-ABF2-1EC11856C95F}" srcOrd="1" destOrd="0" parTransId="{128B20BF-BA20-4EAA-AE75-BDA808E72CB7}" sibTransId="{846B3856-1AC5-463B-967F-2614306113B0}"/>
    <dgm:cxn modelId="{758BEEC3-3AB1-4FEB-BB3F-069096696A52}" type="presOf" srcId="{1206E867-B253-40D7-9F94-6DC3BA753B9C}" destId="{51A40CE1-8F0F-42FE-9BC4-E1643004DC5C}" srcOrd="0" destOrd="0" presId="urn:microsoft.com/office/officeart/2005/8/layout/process5"/>
    <dgm:cxn modelId="{73B05F23-6454-4955-A966-2376D6F70A4C}" type="presOf" srcId="{A5E2EFB7-2CDB-4885-8834-D169781E5680}" destId="{36F8B093-BADB-42B5-B51D-44DA9AA2A9DC}" srcOrd="0" destOrd="0" presId="urn:microsoft.com/office/officeart/2005/8/layout/process5"/>
    <dgm:cxn modelId="{EA2CB961-E602-4779-9819-F689A67534B3}" type="presOf" srcId="{F8D6D7B4-352A-436B-A5EE-DCCC94246506}" destId="{004E5DEF-A936-4D28-9076-5ACE8EC3F27C}" srcOrd="0" destOrd="0" presId="urn:microsoft.com/office/officeart/2005/8/layout/process5"/>
    <dgm:cxn modelId="{4D63DE43-DC5E-4B1A-B2F2-F6571BE6477A}" type="presOf" srcId="{FBD888AA-3F53-4587-AF83-C7737EB32322}" destId="{B5BCF16E-11C0-4976-AC46-1B3F2FA19FCE}" srcOrd="1" destOrd="0" presId="urn:microsoft.com/office/officeart/2005/8/layout/process5"/>
    <dgm:cxn modelId="{90F52815-022C-43F8-BC4C-0BDBABFB408F}" type="presOf" srcId="{F211B065-3F0C-47AA-9F83-F654A46A28CB}" destId="{6C7AFBAF-FDDD-46F2-9762-E56BE317F335}" srcOrd="0" destOrd="0" presId="urn:microsoft.com/office/officeart/2005/8/layout/process5"/>
    <dgm:cxn modelId="{1DE09DE9-AC4E-44A4-B1E6-7C0A5BB6FB83}" type="presOf" srcId="{546F0B79-94BF-4383-BE29-B90B5A03CFB3}" destId="{09A3A74B-0AC0-4E24-9A11-2565E3AF8491}" srcOrd="0" destOrd="0" presId="urn:microsoft.com/office/officeart/2005/8/layout/process5"/>
    <dgm:cxn modelId="{7F4824D1-7E4E-4F94-8A3F-940DF5270D6B}" type="presOf" srcId="{627B51EB-C8BD-46F3-8CAC-C2509171C26C}" destId="{0EA37F0D-1D6F-4F8B-800D-DE66D0466D75}" srcOrd="1" destOrd="0" presId="urn:microsoft.com/office/officeart/2005/8/layout/process5"/>
    <dgm:cxn modelId="{099F93F6-7CD7-4066-A9C7-D17F546C1F9C}" srcId="{40887F1F-66A9-4DBA-BADC-DC128CE54B1A}" destId="{C4990872-72ED-4444-B627-88A1DC1F32B7}" srcOrd="2" destOrd="0" parTransId="{D370A0AF-8BEC-4A7A-A187-00790EE79B18}" sibTransId="{FBD888AA-3F53-4587-AF83-C7737EB32322}"/>
    <dgm:cxn modelId="{5B5B8B0E-59F6-49C0-9986-12370B404AB8}" srcId="{40887F1F-66A9-4DBA-BADC-DC128CE54B1A}" destId="{F211B065-3F0C-47AA-9F83-F654A46A28CB}" srcOrd="5" destOrd="0" parTransId="{C7659D18-E226-48F9-99A9-CF382C99AC98}" sibTransId="{4118B74A-1965-49A0-BCA1-FC61E15CA761}"/>
    <dgm:cxn modelId="{DCC86865-8133-4D8F-9D05-B63FA1DE616E}" type="presOf" srcId="{846B3856-1AC5-463B-967F-2614306113B0}" destId="{7B71D4FC-4A36-4655-9F58-2FEEF872B037}" srcOrd="0" destOrd="0" presId="urn:microsoft.com/office/officeart/2005/8/layout/process5"/>
    <dgm:cxn modelId="{07B9EDB5-1220-4C8B-9BD1-FD3230DF66A7}" type="presOf" srcId="{C4990872-72ED-4444-B627-88A1DC1F32B7}" destId="{8A307857-A95F-4D23-8E9E-1E1B813F99C9}" srcOrd="0" destOrd="0" presId="urn:microsoft.com/office/officeart/2005/8/layout/process5"/>
    <dgm:cxn modelId="{9B91619B-A323-403B-B922-56DA390EBD38}" type="presOf" srcId="{9A5FCF90-42C7-4F21-9A55-D936B0B1FB6C}" destId="{6A37060C-0928-47D7-ABC0-BFFB8C81DB76}" srcOrd="0" destOrd="0" presId="urn:microsoft.com/office/officeart/2005/8/layout/process5"/>
    <dgm:cxn modelId="{78DDB198-5F25-44F8-810B-561BA581EEE5}" srcId="{40887F1F-66A9-4DBA-BADC-DC128CE54B1A}" destId="{546F0B79-94BF-4383-BE29-B90B5A03CFB3}" srcOrd="0" destOrd="0" parTransId="{7F78633D-2364-49DA-B7C6-0119FEDE500C}" sibTransId="{9A5FCF90-42C7-4F21-9A55-D936B0B1FB6C}"/>
    <dgm:cxn modelId="{8CF1BE9C-ADED-45C3-9511-BCEEB7B57E87}" type="presOf" srcId="{40887F1F-66A9-4DBA-BADC-DC128CE54B1A}" destId="{F9EF50CB-2766-42E2-BA1E-26B73D4686A5}" srcOrd="0" destOrd="0" presId="urn:microsoft.com/office/officeart/2005/8/layout/process5"/>
    <dgm:cxn modelId="{1AA265FD-443E-48FB-B334-4FB715179C4D}" type="presOf" srcId="{1182CF41-3655-418C-A422-0C0B7DF88ACB}" destId="{1B93F249-24A0-4146-98CA-04377490ACF4}" srcOrd="0" destOrd="0" presId="urn:microsoft.com/office/officeart/2005/8/layout/process5"/>
    <dgm:cxn modelId="{5870ECE9-0FA8-4AF8-8CF8-973DD5BEFEB1}" type="presOf" srcId="{846B3856-1AC5-463B-967F-2614306113B0}" destId="{D61DFB09-673C-4F0B-996B-2DDE7CB7E9EA}" srcOrd="1" destOrd="0" presId="urn:microsoft.com/office/officeart/2005/8/layout/process5"/>
    <dgm:cxn modelId="{16FEA204-809B-4B13-8985-08B12A0E6AC9}" type="presOf" srcId="{4118B74A-1965-49A0-BCA1-FC61E15CA761}" destId="{600CABD8-8184-4773-A93E-1A59E085C28D}" srcOrd="0" destOrd="0" presId="urn:microsoft.com/office/officeart/2005/8/layout/process5"/>
    <dgm:cxn modelId="{940AF862-90AB-4168-8191-712F679A3C0F}" type="presOf" srcId="{4FD2DEF1-E62D-46B8-B801-4E4563DF7770}" destId="{0A065B09-4573-4AAA-88A2-CCE84D31FAA9}" srcOrd="1" destOrd="0" presId="urn:microsoft.com/office/officeart/2005/8/layout/process5"/>
    <dgm:cxn modelId="{6E82E967-1E34-4337-A01E-CD6DBE6CC5D6}" srcId="{40887F1F-66A9-4DBA-BADC-DC128CE54B1A}" destId="{A5E2EFB7-2CDB-4885-8834-D169781E5680}" srcOrd="7" destOrd="0" parTransId="{6B78A4CB-8AE6-470C-81AB-9F1789987DBB}" sibTransId="{1DEC1F03-01A2-4D37-8936-4253C4CF609F}"/>
    <dgm:cxn modelId="{E6C918D5-35CD-4DAE-815F-F015CAC38B91}" type="presOf" srcId="{4118B74A-1965-49A0-BCA1-FC61E15CA761}" destId="{FEB6FEE4-5BF1-4582-ABB7-DBB07E7F57C1}" srcOrd="1" destOrd="0" presId="urn:microsoft.com/office/officeart/2005/8/layout/process5"/>
    <dgm:cxn modelId="{3E61B529-EF52-45E9-A018-A159FA240A58}" srcId="{40887F1F-66A9-4DBA-BADC-DC128CE54B1A}" destId="{1206E867-B253-40D7-9F94-6DC3BA753B9C}" srcOrd="4" destOrd="0" parTransId="{C66AC3EE-0C6C-4FCC-AB0E-505E896438CB}" sibTransId="{4FD2DEF1-E62D-46B8-B801-4E4563DF7770}"/>
    <dgm:cxn modelId="{5A3C7CC7-CB42-41AE-871B-4D0039A57CE7}" type="presOf" srcId="{FBD888AA-3F53-4587-AF83-C7737EB32322}" destId="{B6C851E1-5BF4-4B3D-BB1D-E780E6B08F00}" srcOrd="0" destOrd="0" presId="urn:microsoft.com/office/officeart/2005/8/layout/process5"/>
    <dgm:cxn modelId="{8C2ECC4F-9FFC-4F20-95D8-343B3BD4C371}" type="presOf" srcId="{F8D6D7B4-352A-436B-A5EE-DCCC94246506}" destId="{3F96449F-1647-4FD0-B486-9CBECE5F4924}" srcOrd="1" destOrd="0" presId="urn:microsoft.com/office/officeart/2005/8/layout/process5"/>
    <dgm:cxn modelId="{5508B7DD-A1F8-4589-8DCF-348985A7348C}" type="presParOf" srcId="{F9EF50CB-2766-42E2-BA1E-26B73D4686A5}" destId="{09A3A74B-0AC0-4E24-9A11-2565E3AF8491}" srcOrd="0" destOrd="0" presId="urn:microsoft.com/office/officeart/2005/8/layout/process5"/>
    <dgm:cxn modelId="{ADC02F4E-44C5-4B70-9885-5C4F897008F2}" type="presParOf" srcId="{F9EF50CB-2766-42E2-BA1E-26B73D4686A5}" destId="{6A37060C-0928-47D7-ABC0-BFFB8C81DB76}" srcOrd="1" destOrd="0" presId="urn:microsoft.com/office/officeart/2005/8/layout/process5"/>
    <dgm:cxn modelId="{3CE8F237-53BA-46B5-BDA8-4292253B2702}" type="presParOf" srcId="{6A37060C-0928-47D7-ABC0-BFFB8C81DB76}" destId="{FD04F5D9-53DA-4C23-BD79-987D4AA034EF}" srcOrd="0" destOrd="0" presId="urn:microsoft.com/office/officeart/2005/8/layout/process5"/>
    <dgm:cxn modelId="{D183B657-ED33-4C06-9CEC-05A9838FC87C}" type="presParOf" srcId="{F9EF50CB-2766-42E2-BA1E-26B73D4686A5}" destId="{DDD56193-9A6B-4A5E-803C-A060C56BA8D7}" srcOrd="2" destOrd="0" presId="urn:microsoft.com/office/officeart/2005/8/layout/process5"/>
    <dgm:cxn modelId="{D95A4CD9-156D-4FEE-AF94-3D3030297695}" type="presParOf" srcId="{F9EF50CB-2766-42E2-BA1E-26B73D4686A5}" destId="{7B71D4FC-4A36-4655-9F58-2FEEF872B037}" srcOrd="3" destOrd="0" presId="urn:microsoft.com/office/officeart/2005/8/layout/process5"/>
    <dgm:cxn modelId="{61267B17-8802-4E97-A2C6-1590541EC2F2}" type="presParOf" srcId="{7B71D4FC-4A36-4655-9F58-2FEEF872B037}" destId="{D61DFB09-673C-4F0B-996B-2DDE7CB7E9EA}" srcOrd="0" destOrd="0" presId="urn:microsoft.com/office/officeart/2005/8/layout/process5"/>
    <dgm:cxn modelId="{67245904-67A0-4587-A8EA-6737D248BF76}" type="presParOf" srcId="{F9EF50CB-2766-42E2-BA1E-26B73D4686A5}" destId="{8A307857-A95F-4D23-8E9E-1E1B813F99C9}" srcOrd="4" destOrd="0" presId="urn:microsoft.com/office/officeart/2005/8/layout/process5"/>
    <dgm:cxn modelId="{5F3BCD7B-0516-4B84-AD45-2D42FCC98FEA}" type="presParOf" srcId="{F9EF50CB-2766-42E2-BA1E-26B73D4686A5}" destId="{B6C851E1-5BF4-4B3D-BB1D-E780E6B08F00}" srcOrd="5" destOrd="0" presId="urn:microsoft.com/office/officeart/2005/8/layout/process5"/>
    <dgm:cxn modelId="{2DFE6E8B-351A-4AED-8B63-26501E5DB697}" type="presParOf" srcId="{B6C851E1-5BF4-4B3D-BB1D-E780E6B08F00}" destId="{B5BCF16E-11C0-4976-AC46-1B3F2FA19FCE}" srcOrd="0" destOrd="0" presId="urn:microsoft.com/office/officeart/2005/8/layout/process5"/>
    <dgm:cxn modelId="{47F48226-AA18-4C21-8C07-5C31D6116AB9}" type="presParOf" srcId="{F9EF50CB-2766-42E2-BA1E-26B73D4686A5}" destId="{1B93F249-24A0-4146-98CA-04377490ACF4}" srcOrd="6" destOrd="0" presId="urn:microsoft.com/office/officeart/2005/8/layout/process5"/>
    <dgm:cxn modelId="{D151E180-053A-4EA6-A84D-B5078C1883D9}" type="presParOf" srcId="{F9EF50CB-2766-42E2-BA1E-26B73D4686A5}" destId="{004E5DEF-A936-4D28-9076-5ACE8EC3F27C}" srcOrd="7" destOrd="0" presId="urn:microsoft.com/office/officeart/2005/8/layout/process5"/>
    <dgm:cxn modelId="{0C49B290-6F94-4661-B6D5-0CBD9CCE0FA0}" type="presParOf" srcId="{004E5DEF-A936-4D28-9076-5ACE8EC3F27C}" destId="{3F96449F-1647-4FD0-B486-9CBECE5F4924}" srcOrd="0" destOrd="0" presId="urn:microsoft.com/office/officeart/2005/8/layout/process5"/>
    <dgm:cxn modelId="{431871EF-8E23-47D1-ABE3-E1757D360EFA}" type="presParOf" srcId="{F9EF50CB-2766-42E2-BA1E-26B73D4686A5}" destId="{51A40CE1-8F0F-42FE-9BC4-E1643004DC5C}" srcOrd="8" destOrd="0" presId="urn:microsoft.com/office/officeart/2005/8/layout/process5"/>
    <dgm:cxn modelId="{18BB9768-9587-4586-8430-FC45CB503BBA}" type="presParOf" srcId="{F9EF50CB-2766-42E2-BA1E-26B73D4686A5}" destId="{564D39CA-AE6C-4859-AB6C-800C66262288}" srcOrd="9" destOrd="0" presId="urn:microsoft.com/office/officeart/2005/8/layout/process5"/>
    <dgm:cxn modelId="{6F68C5C0-FCB1-4FD7-9D0D-82AE70C56A0C}" type="presParOf" srcId="{564D39CA-AE6C-4859-AB6C-800C66262288}" destId="{0A065B09-4573-4AAA-88A2-CCE84D31FAA9}" srcOrd="0" destOrd="0" presId="urn:microsoft.com/office/officeart/2005/8/layout/process5"/>
    <dgm:cxn modelId="{DA5ABAA9-96A6-4F20-93E4-9471AD319E5C}" type="presParOf" srcId="{F9EF50CB-2766-42E2-BA1E-26B73D4686A5}" destId="{6C7AFBAF-FDDD-46F2-9762-E56BE317F335}" srcOrd="10" destOrd="0" presId="urn:microsoft.com/office/officeart/2005/8/layout/process5"/>
    <dgm:cxn modelId="{6070929F-4A30-4D14-BBB2-80E79DB13432}" type="presParOf" srcId="{F9EF50CB-2766-42E2-BA1E-26B73D4686A5}" destId="{600CABD8-8184-4773-A93E-1A59E085C28D}" srcOrd="11" destOrd="0" presId="urn:microsoft.com/office/officeart/2005/8/layout/process5"/>
    <dgm:cxn modelId="{74788FCC-2B68-494C-B384-1F390E16A6FC}" type="presParOf" srcId="{600CABD8-8184-4773-A93E-1A59E085C28D}" destId="{FEB6FEE4-5BF1-4582-ABB7-DBB07E7F57C1}" srcOrd="0" destOrd="0" presId="urn:microsoft.com/office/officeart/2005/8/layout/process5"/>
    <dgm:cxn modelId="{9F28426B-CEC9-4A66-93AF-18428084762E}" type="presParOf" srcId="{F9EF50CB-2766-42E2-BA1E-26B73D4686A5}" destId="{7AA04CF2-CAE6-494C-BC69-46BCE3CF8A1E}" srcOrd="12" destOrd="0" presId="urn:microsoft.com/office/officeart/2005/8/layout/process5"/>
    <dgm:cxn modelId="{F04EDE05-A16F-4EAF-BDC9-EC4697385556}" type="presParOf" srcId="{F9EF50CB-2766-42E2-BA1E-26B73D4686A5}" destId="{CED528AC-BB68-4F50-B57F-17E4B3E5EB4D}" srcOrd="13" destOrd="0" presId="urn:microsoft.com/office/officeart/2005/8/layout/process5"/>
    <dgm:cxn modelId="{0F32337A-012D-4DA0-854D-24CFB4AD3D0C}" type="presParOf" srcId="{CED528AC-BB68-4F50-B57F-17E4B3E5EB4D}" destId="{0EA37F0D-1D6F-4F8B-800D-DE66D0466D75}" srcOrd="0" destOrd="0" presId="urn:microsoft.com/office/officeart/2005/8/layout/process5"/>
    <dgm:cxn modelId="{1DC8E27E-0149-4F99-B591-51BC037EAC95}" type="presParOf" srcId="{F9EF50CB-2766-42E2-BA1E-26B73D4686A5}" destId="{36F8B093-BADB-42B5-B51D-44DA9AA2A9DC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0.57091</cdr:x>
      <cdr:y>0.125</cdr:y>
    </cdr:from>
    <cdr:to>
      <cdr:x>0.85516</cdr:x>
      <cdr:y>0.30764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303240" y="720080"/>
          <a:ext cx="2640359" cy="105210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0.63736</cdr:x>
      <cdr:y>0.41018</cdr:y>
    </cdr:from>
    <cdr:to>
      <cdr:x>0.72932</cdr:x>
      <cdr:y>0.62721</cdr:y>
    </cdr:to>
    <cdr:sp macro="" textlink="">
      <cdr:nvSpPr>
        <cdr:cNvPr id="5" name="4 CuadroTexto"/>
        <cdr:cNvSpPr txBox="1"/>
      </cdr:nvSpPr>
      <cdr:spPr>
        <a:xfrm xmlns:a="http://schemas.openxmlformats.org/drawingml/2006/main">
          <a:off x="6337262" y="17281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MX" sz="1100" dirty="0"/>
        </a:p>
      </cdr:txBody>
    </cdr:sp>
  </cdr:relSizeAnchor>
  <cdr:relSizeAnchor xmlns:cdr="http://schemas.openxmlformats.org/drawingml/2006/chartDrawing">
    <cdr:from>
      <cdr:x>0.60465</cdr:x>
      <cdr:y>0.01538</cdr:y>
    </cdr:from>
    <cdr:to>
      <cdr:x>0.95584</cdr:x>
      <cdr:y>0.15</cdr:y>
    </cdr:to>
    <cdr:sp macro="" textlink="">
      <cdr:nvSpPr>
        <cdr:cNvPr id="6" name="5 CuadroTexto"/>
        <cdr:cNvSpPr txBox="1"/>
      </cdr:nvSpPr>
      <cdr:spPr>
        <a:xfrm xmlns:a="http://schemas.openxmlformats.org/drawingml/2006/main">
          <a:off x="5616613" y="88599"/>
          <a:ext cx="3262215" cy="775497"/>
        </a:xfrm>
        <a:prstGeom xmlns:a="http://schemas.openxmlformats.org/drawingml/2006/main" prst="rect">
          <a:avLst/>
        </a:prstGeom>
        <a:solidFill xmlns:a="http://schemas.openxmlformats.org/drawingml/2006/main">
          <a:srgbClr val="76000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211,103,519.22  DE LITROS A 40% Alc. Vol.</a:t>
          </a:r>
          <a:endParaRPr lang="es-MX" sz="18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0.64471</cdr:x>
      <cdr:y>0.46948</cdr:y>
    </cdr:from>
    <cdr:to>
      <cdr:x>0.89569</cdr:x>
      <cdr:y>0.71291</cdr:y>
    </cdr:to>
    <cdr:sp macro="" textlink="">
      <cdr:nvSpPr>
        <cdr:cNvPr id="7" name="6 CuadroTexto"/>
        <cdr:cNvSpPr txBox="1"/>
      </cdr:nvSpPr>
      <cdr:spPr>
        <a:xfrm xmlns:a="http://schemas.openxmlformats.org/drawingml/2006/main">
          <a:off x="5919145" y="1944216"/>
          <a:ext cx="2304256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MX" sz="1100" dirty="0"/>
        </a:p>
      </cdr:txBody>
    </cdr:sp>
  </cdr:relSizeAnchor>
  <cdr:relSizeAnchor xmlns:cdr="http://schemas.openxmlformats.org/drawingml/2006/chartDrawing">
    <cdr:from>
      <cdr:x>0.60083</cdr:x>
      <cdr:y>0.225</cdr:y>
    </cdr:from>
    <cdr:to>
      <cdr:x>0.96088</cdr:x>
      <cdr:y>0.525</cdr:y>
    </cdr:to>
    <cdr:sp macro="" textlink="">
      <cdr:nvSpPr>
        <cdr:cNvPr id="9" name="8 Rectángulo"/>
        <cdr:cNvSpPr/>
      </cdr:nvSpPr>
      <cdr:spPr>
        <a:xfrm xmlns:a="http://schemas.openxmlformats.org/drawingml/2006/main">
          <a:off x="5581128" y="1296144"/>
          <a:ext cx="3344511" cy="1728192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00800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marL="342900" indent="-342900" algn="l">
            <a:buFont typeface="+mj-lt"/>
            <a:buAutoNum type="arabicPeriod"/>
          </a:pPr>
          <a:endParaRPr lang="es-MX" sz="1100" b="1" i="0" dirty="0" smtClean="0">
            <a:latin typeface="Arial" pitchFamily="34" charset="0"/>
            <a:cs typeface="Arial" pitchFamily="34" charset="0"/>
          </a:endParaRPr>
        </a:p>
        <a:p xmlns:a="http://schemas.openxmlformats.org/drawingml/2006/main">
          <a:pPr marL="342900" indent="-342900" algn="l">
            <a:buFont typeface="+mj-lt"/>
            <a:buAutoNum type="arabicPeriod"/>
          </a:pPr>
          <a:endParaRPr lang="es-MX" b="1" dirty="0">
            <a:latin typeface="Arial" pitchFamily="34" charset="0"/>
            <a:cs typeface="Arial" pitchFamily="34" charset="0"/>
          </a:endParaRPr>
        </a:p>
        <a:p xmlns:a="http://schemas.openxmlformats.org/drawingml/2006/main">
          <a:pPr marL="342900" indent="-342900" algn="l">
            <a:buFont typeface="+mj-lt"/>
            <a:buAutoNum type="arabicPeriod"/>
          </a:pPr>
          <a:r>
            <a:rPr lang="es-MX" sz="1400" b="1" i="0" dirty="0" smtClean="0">
              <a:latin typeface="Arial" pitchFamily="34" charset="0"/>
              <a:cs typeface="Arial" pitchFamily="34" charset="0"/>
            </a:rPr>
            <a:t>Nuevo</a:t>
          </a:r>
          <a:r>
            <a:rPr lang="es-MX" sz="1400" b="1" i="0" baseline="0" dirty="0" smtClean="0">
              <a:latin typeface="Arial" pitchFamily="34" charset="0"/>
              <a:cs typeface="Arial" pitchFamily="34" charset="0"/>
            </a:rPr>
            <a:t> Laredo</a:t>
          </a:r>
          <a:endParaRPr lang="es-MX" sz="1400" b="1" i="0" dirty="0" smtClean="0">
            <a:latin typeface="Arial" pitchFamily="34" charset="0"/>
            <a:cs typeface="Arial" pitchFamily="34" charset="0"/>
          </a:endParaRPr>
        </a:p>
        <a:p xmlns:a="http://schemas.openxmlformats.org/drawingml/2006/main">
          <a:pPr marL="342900" indent="-342900" algn="l">
            <a:buFont typeface="+mj-lt"/>
            <a:buAutoNum type="arabicPeriod"/>
          </a:pPr>
          <a:r>
            <a:rPr lang="es-MX" sz="1400" b="1" i="0" dirty="0" smtClean="0">
              <a:latin typeface="Arial" pitchFamily="34" charset="0"/>
              <a:cs typeface="Arial" pitchFamily="34" charset="0"/>
            </a:rPr>
            <a:t>Piedras Negras </a:t>
          </a:r>
          <a:endParaRPr lang="es-MX" sz="1400" b="1" dirty="0" smtClean="0">
            <a:latin typeface="Arial" pitchFamily="34" charset="0"/>
            <a:cs typeface="Arial" pitchFamily="34" charset="0"/>
          </a:endParaRPr>
        </a:p>
        <a:p xmlns:a="http://schemas.openxmlformats.org/drawingml/2006/main">
          <a:pPr marL="342900" indent="-342900" algn="l">
            <a:buFont typeface="+mj-lt"/>
            <a:buAutoNum type="arabicPeriod"/>
          </a:pPr>
          <a:r>
            <a:rPr lang="es-MX" sz="1400" b="1" i="0" dirty="0" smtClean="0">
              <a:latin typeface="Arial" pitchFamily="34" charset="0"/>
              <a:cs typeface="Arial" pitchFamily="34" charset="0"/>
            </a:rPr>
            <a:t>Colombia</a:t>
          </a:r>
        </a:p>
        <a:p xmlns:a="http://schemas.openxmlformats.org/drawingml/2006/main">
          <a:pPr marL="342900" indent="-342900" algn="l">
            <a:buFont typeface="+mj-lt"/>
            <a:buAutoNum type="arabicPeriod"/>
          </a:pPr>
          <a:r>
            <a:rPr lang="es-MX" sz="1400" b="1" dirty="0" smtClean="0">
              <a:latin typeface="Arial" pitchFamily="34" charset="0"/>
              <a:cs typeface="Arial" pitchFamily="34" charset="0"/>
            </a:rPr>
            <a:t>Manzanillo</a:t>
          </a:r>
          <a:r>
            <a:rPr lang="es-MX" sz="1400" b="1" i="0" baseline="0" dirty="0" smtClean="0">
              <a:latin typeface="Arial" pitchFamily="34" charset="0"/>
              <a:cs typeface="Arial" pitchFamily="34" charset="0"/>
            </a:rPr>
            <a:t> </a:t>
          </a:r>
        </a:p>
        <a:p xmlns:a="http://schemas.openxmlformats.org/drawingml/2006/main">
          <a:pPr marL="342900" indent="-342900" algn="l">
            <a:buFont typeface="+mj-lt"/>
            <a:buAutoNum type="arabicPeriod"/>
          </a:pPr>
          <a:r>
            <a:rPr lang="es-MX" sz="1400" b="1" dirty="0" smtClean="0">
              <a:latin typeface="Arial" pitchFamily="34" charset="0"/>
              <a:cs typeface="Arial" pitchFamily="34" charset="0"/>
            </a:rPr>
            <a:t>Altamira</a:t>
          </a:r>
          <a:endParaRPr lang="es-MX" sz="1400" b="1" i="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0.84496</cdr:x>
      <cdr:y>0.46154</cdr:y>
    </cdr:from>
    <cdr:to>
      <cdr:x>0.95349</cdr:x>
      <cdr:y>0.61538</cdr:y>
    </cdr:to>
    <cdr:sp macro="" textlink="">
      <cdr:nvSpPr>
        <cdr:cNvPr id="10" name="9 CuadroTexto"/>
        <cdr:cNvSpPr txBox="1"/>
      </cdr:nvSpPr>
      <cdr:spPr>
        <a:xfrm xmlns:a="http://schemas.openxmlformats.org/drawingml/2006/main">
          <a:off x="7848872" y="2160240"/>
          <a:ext cx="1008112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MX" sz="1100" dirty="0"/>
        </a:p>
      </cdr:txBody>
    </cdr:sp>
  </cdr:relSizeAnchor>
  <cdr:relSizeAnchor xmlns:cdr="http://schemas.openxmlformats.org/drawingml/2006/chartDrawing">
    <cdr:from>
      <cdr:x>0.81013</cdr:x>
      <cdr:y>0.2625</cdr:y>
    </cdr:from>
    <cdr:to>
      <cdr:x>0.94967</cdr:x>
      <cdr:y>0.49327</cdr:y>
    </cdr:to>
    <cdr:sp macro="" textlink="">
      <cdr:nvSpPr>
        <cdr:cNvPr id="11" name="10 CuadroTexto"/>
        <cdr:cNvSpPr txBox="1"/>
      </cdr:nvSpPr>
      <cdr:spPr>
        <a:xfrm xmlns:a="http://schemas.openxmlformats.org/drawingml/2006/main">
          <a:off x="7525344" y="1512168"/>
          <a:ext cx="1296144" cy="1329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es-MX" sz="12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r>
            <a:rPr lang="es-MX" sz="1200" b="1" dirty="0" smtClean="0">
              <a:latin typeface="Arial" panose="020B0604020202020204" pitchFamily="34" charset="0"/>
              <a:cs typeface="Arial" panose="020B0604020202020204" pitchFamily="34" charset="0"/>
            </a:rPr>
            <a:t>Por 5 aduanas</a:t>
          </a:r>
        </a:p>
        <a:p xmlns:a="http://schemas.openxmlformats.org/drawingml/2006/main">
          <a:pPr algn="ctr"/>
          <a:r>
            <a:rPr lang="es-MX" sz="1200" b="1" dirty="0" smtClean="0">
              <a:latin typeface="Arial" panose="020B0604020202020204" pitchFamily="34" charset="0"/>
              <a:cs typeface="Arial" panose="020B0604020202020204" pitchFamily="34" charset="0"/>
            </a:rPr>
            <a:t>Se exporta el</a:t>
          </a:r>
        </a:p>
        <a:p xmlns:a="http://schemas.openxmlformats.org/drawingml/2006/main">
          <a:pPr algn="ctr"/>
          <a:r>
            <a:rPr lang="es-MX" sz="1800" b="1" dirty="0" smtClean="0">
              <a:solidFill>
                <a:srgbClr val="760000"/>
              </a:solidFill>
              <a:latin typeface="Arial" panose="020B0604020202020204" pitchFamily="34" charset="0"/>
              <a:cs typeface="Arial" panose="020B0604020202020204" pitchFamily="34" charset="0"/>
            </a:rPr>
            <a:t>99%</a:t>
          </a:r>
        </a:p>
        <a:p xmlns:a="http://schemas.openxmlformats.org/drawingml/2006/main">
          <a:pPr algn="ctr"/>
          <a:r>
            <a:rPr lang="es-MX" sz="1200" b="1" dirty="0">
              <a:latin typeface="Arial" panose="020B0604020202020204" pitchFamily="34" charset="0"/>
              <a:cs typeface="Arial" panose="020B0604020202020204" pitchFamily="34" charset="0"/>
            </a:rPr>
            <a:t>d</a:t>
          </a:r>
          <a:r>
            <a:rPr lang="es-MX" sz="1200" b="1" dirty="0" smtClean="0">
              <a:latin typeface="Arial" panose="020B0604020202020204" pitchFamily="34" charset="0"/>
              <a:cs typeface="Arial" panose="020B0604020202020204" pitchFamily="34" charset="0"/>
            </a:rPr>
            <a:t>e Tequila</a:t>
          </a:r>
          <a:endParaRPr lang="es-MX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0.79463</cdr:x>
      <cdr:y>0.2875</cdr:y>
    </cdr:from>
    <cdr:to>
      <cdr:x>0.80769</cdr:x>
      <cdr:y>0.48512</cdr:y>
    </cdr:to>
    <cdr:sp macro="" textlink="">
      <cdr:nvSpPr>
        <cdr:cNvPr id="12" name="1 Cerrar llave"/>
        <cdr:cNvSpPr/>
      </cdr:nvSpPr>
      <cdr:spPr>
        <a:xfrm xmlns:a="http://schemas.openxmlformats.org/drawingml/2006/main">
          <a:off x="7381328" y="1656184"/>
          <a:ext cx="121314" cy="1138418"/>
        </a:xfrm>
        <a:prstGeom xmlns:a="http://schemas.openxmlformats.org/drawingml/2006/main" prst="rightBrace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MX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0.01258</cdr:x>
      <cdr:y>0.03202</cdr:y>
    </cdr:from>
    <cdr:to>
      <cdr:x>0.52565</cdr:x>
      <cdr:y>0.23892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114432" y="134196"/>
          <a:ext cx="4667117" cy="8671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es-MX" sz="1600" b="1" dirty="0"/>
        </a:p>
      </cdr:txBody>
    </cdr:sp>
  </cdr:relSizeAnchor>
  <cdr:relSizeAnchor xmlns:cdr="http://schemas.openxmlformats.org/drawingml/2006/chartDrawing">
    <cdr:from>
      <cdr:x>0.44624</cdr:x>
      <cdr:y>0.28571</cdr:y>
    </cdr:from>
    <cdr:to>
      <cdr:x>0.60374</cdr:x>
      <cdr:y>0.34935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4032448" y="1440160"/>
          <a:ext cx="1423228" cy="3207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MX" sz="1100" dirty="0"/>
        </a:p>
      </cdr:txBody>
    </cdr:sp>
  </cdr:relSizeAnchor>
  <cdr:relSizeAnchor xmlns:cdr="http://schemas.openxmlformats.org/drawingml/2006/chartDrawing">
    <cdr:from>
      <cdr:x>0.02751</cdr:x>
      <cdr:y>0.23944</cdr:y>
    </cdr:from>
    <cdr:to>
      <cdr:x>0.25588</cdr:x>
      <cdr:y>0.43662</cdr:y>
    </cdr:to>
    <cdr:sp macro="" textlink="">
      <cdr:nvSpPr>
        <cdr:cNvPr id="5" name="4 CuadroTexto"/>
        <cdr:cNvSpPr txBox="1"/>
      </cdr:nvSpPr>
      <cdr:spPr>
        <a:xfrm xmlns:a="http://schemas.openxmlformats.org/drawingml/2006/main">
          <a:off x="251520" y="1224136"/>
          <a:ext cx="2088232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6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NUEVO LAREDO </a:t>
          </a:r>
        </a:p>
        <a:p xmlns:a="http://schemas.openxmlformats.org/drawingml/2006/main">
          <a:pPr algn="ctr"/>
          <a:r>
            <a:rPr lang="es-MX" sz="16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38%</a:t>
          </a:r>
          <a:endParaRPr lang="es-MX" sz="1600" b="1" i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0.85437</cdr:x>
      <cdr:y>0.29577</cdr:y>
    </cdr:from>
    <cdr:to>
      <cdr:x>0.96462</cdr:x>
      <cdr:y>0.5493</cdr:y>
    </cdr:to>
    <cdr:sp macro="" textlink="">
      <cdr:nvSpPr>
        <cdr:cNvPr id="10" name="9 CuadroTexto"/>
        <cdr:cNvSpPr txBox="1"/>
      </cdr:nvSpPr>
      <cdr:spPr>
        <a:xfrm xmlns:a="http://schemas.openxmlformats.org/drawingml/2006/main">
          <a:off x="7812360" y="1512168"/>
          <a:ext cx="1008112" cy="1296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MX" sz="1100" dirty="0"/>
        </a:p>
      </cdr:txBody>
    </cdr:sp>
  </cdr:relSizeAnchor>
  <cdr:relSizeAnchor xmlns:cdr="http://schemas.openxmlformats.org/drawingml/2006/chartDrawing">
    <cdr:from>
      <cdr:x>0.85437</cdr:x>
      <cdr:y>0.28169</cdr:y>
    </cdr:from>
    <cdr:to>
      <cdr:x>0.96462</cdr:x>
      <cdr:y>0.56338</cdr:y>
    </cdr:to>
    <cdr:sp macro="" textlink="">
      <cdr:nvSpPr>
        <cdr:cNvPr id="11" name="10 CuadroTexto"/>
        <cdr:cNvSpPr txBox="1"/>
      </cdr:nvSpPr>
      <cdr:spPr>
        <a:xfrm xmlns:a="http://schemas.openxmlformats.org/drawingml/2006/main">
          <a:off x="7812360" y="1440160"/>
          <a:ext cx="1008112" cy="1440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MX" sz="1100" dirty="0"/>
        </a:p>
      </cdr:txBody>
    </cdr:sp>
  </cdr:relSizeAnchor>
  <cdr:relSizeAnchor xmlns:cdr="http://schemas.openxmlformats.org/drawingml/2006/chartDrawing">
    <cdr:from>
      <cdr:x>0.85437</cdr:x>
      <cdr:y>0.30986</cdr:y>
    </cdr:from>
    <cdr:to>
      <cdr:x>0.97249</cdr:x>
      <cdr:y>0.56338</cdr:y>
    </cdr:to>
    <cdr:sp macro="" textlink="">
      <cdr:nvSpPr>
        <cdr:cNvPr id="12" name="11 CuadroTexto"/>
        <cdr:cNvSpPr txBox="1"/>
      </cdr:nvSpPr>
      <cdr:spPr>
        <a:xfrm xmlns:a="http://schemas.openxmlformats.org/drawingml/2006/main">
          <a:off x="7812360" y="1584176"/>
          <a:ext cx="1080120" cy="1296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MX" sz="1100" dirty="0"/>
        </a:p>
      </cdr:txBody>
    </cdr:sp>
  </cdr:relSizeAnchor>
  <cdr:relSizeAnchor xmlns:cdr="http://schemas.openxmlformats.org/drawingml/2006/chartDrawing">
    <cdr:from>
      <cdr:x>0.71262</cdr:x>
      <cdr:y>0.70423</cdr:y>
    </cdr:from>
    <cdr:to>
      <cdr:x>0.93312</cdr:x>
      <cdr:y>0.99575</cdr:y>
    </cdr:to>
    <cdr:sp macro="" textlink="">
      <cdr:nvSpPr>
        <cdr:cNvPr id="7" name="6 CuadroTexto"/>
        <cdr:cNvSpPr txBox="1"/>
      </cdr:nvSpPr>
      <cdr:spPr>
        <a:xfrm xmlns:a="http://schemas.openxmlformats.org/drawingml/2006/main">
          <a:off x="6516216" y="3600400"/>
          <a:ext cx="2016224" cy="14904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MX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5B0F1-C28B-42F4-8487-EF8F443F15F3}" type="datetimeFigureOut">
              <a:rPr lang="es-MX" smtClean="0"/>
              <a:t>13/11/2018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6625" y="739775"/>
            <a:ext cx="4926013" cy="3694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9" y="4681976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62239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362239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4281B-FC34-47A4-A83D-5BA834FB93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1054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EDB3E-01FB-4E83-AF38-042565AA72F6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5840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3648" indent="-28986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9459" indent="-23189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3243" indent="-23189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7027" indent="-23189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ABB3CC-F1AE-40CA-A8E9-5BAD2A62904E}" type="slidenum">
              <a:rPr lang="es-ES" smtClean="0"/>
              <a:pPr eaLnBrk="1" hangingPunct="1"/>
              <a:t>7</a:t>
            </a:fld>
            <a:endParaRPr lang="es-E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3648" indent="-28986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9459" indent="-23189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3243" indent="-23189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7027" indent="-23189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1CA5250-FC58-45E6-AE2A-D0B08874948E}" type="slidenum">
              <a:rPr lang="es-ES" smtClean="0"/>
              <a:pPr/>
              <a:t>14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E2D6C-2474-4B4A-884D-26C5B118282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80847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2855E-20FD-4942-A8D4-B5B9BF7D77B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4244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04E38-61C6-46B6-A2CF-266F8E1682F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668183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7B2AD-3DA2-4911-B131-25FA1FD3A16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5048050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354887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03350" y="1600200"/>
            <a:ext cx="3565525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5121275" y="1600200"/>
            <a:ext cx="3565525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5121275" y="3938588"/>
            <a:ext cx="3565525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1395413" y="623728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775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994FE-77C9-4199-9A36-589F380D153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750801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50C0E-07B9-45CE-A627-5E3F2B6277A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63371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F77F3-AAB2-48E2-8FB4-975C5B1F4979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56239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6CA257-495F-4E41-9529-FB8E580EB2C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0078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A3ACD1-DAFB-4FBB-A7B5-69F38A78648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04028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0BFEA-7CD6-4FD9-A255-BBFB122C934C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67165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2A582-F920-40A4-8683-4186DC9325E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1451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DDFD4B-45A0-4C18-BADA-9DF432A3EBB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0749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CFC2A-7CA1-4845-8B40-749258FB0E2A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26658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116632"/>
            <a:ext cx="9144000" cy="720080"/>
          </a:xfrm>
          <a:prstGeom prst="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sz="2800" u="sng" dirty="0">
              <a:solidFill>
                <a:prstClr val="white"/>
              </a:solidFill>
            </a:endParaRPr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39552" y="202630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u="sng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u="sng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595D15-F201-4AD1-87D4-FE0591870D1B}" type="slidenum">
              <a:rPr lang="es-ES" u="sng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u="sng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0" y="5877272"/>
            <a:ext cx="9144000" cy="980728"/>
            <a:chOff x="0" y="5877272"/>
            <a:chExt cx="9144000" cy="980728"/>
          </a:xfrm>
          <a:effectLst>
            <a:outerShdw blurRad="50800" dist="50800" dir="16140000" algn="ctr" rotWithShape="0">
              <a:schemeClr val="tx1">
                <a:alpha val="25000"/>
              </a:schemeClr>
            </a:outerShdw>
          </a:effectLst>
        </p:grpSpPr>
        <p:grpSp>
          <p:nvGrpSpPr>
            <p:cNvPr id="9" name="10 Grupo"/>
            <p:cNvGrpSpPr/>
            <p:nvPr/>
          </p:nvGrpSpPr>
          <p:grpSpPr>
            <a:xfrm>
              <a:off x="0" y="5877272"/>
              <a:ext cx="9144000" cy="980728"/>
              <a:chOff x="0" y="5877272"/>
              <a:chExt cx="9144000" cy="980728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11" name="10 Triángulo rectángulo"/>
              <p:cNvSpPr/>
              <p:nvPr/>
            </p:nvSpPr>
            <p:spPr>
              <a:xfrm flipH="1">
                <a:off x="323528" y="5877272"/>
                <a:ext cx="8820472" cy="980728"/>
              </a:xfrm>
              <a:prstGeom prst="rtTriangle">
                <a:avLst/>
              </a:prstGeom>
              <a:grpFill/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z="1400" u="sng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11 Triángulo rectángulo"/>
              <p:cNvSpPr/>
              <p:nvPr/>
            </p:nvSpPr>
            <p:spPr>
              <a:xfrm>
                <a:off x="0" y="6165304"/>
                <a:ext cx="1619672" cy="692696"/>
              </a:xfrm>
              <a:prstGeom prst="rtTriangle">
                <a:avLst/>
              </a:prstGeom>
              <a:grpFill/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 sz="1400" u="sng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0" name="9 Imagen" descr="CRT-transparente.gif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05202" y="6083538"/>
              <a:ext cx="859286" cy="6734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265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gif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gif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a.org.mx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"/>
          <p:cNvSpPr/>
          <p:nvPr/>
        </p:nvSpPr>
        <p:spPr>
          <a:xfrm>
            <a:off x="-36512" y="0"/>
            <a:ext cx="9180512" cy="836712"/>
          </a:xfrm>
          <a:prstGeom prst="rect">
            <a:avLst/>
          </a:prstGeom>
          <a:solidFill>
            <a:schemeClr val="accent6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20" name="19 Grupo"/>
          <p:cNvGrpSpPr/>
          <p:nvPr/>
        </p:nvGrpSpPr>
        <p:grpSpPr>
          <a:xfrm>
            <a:off x="-36512" y="0"/>
            <a:ext cx="9180512" cy="6858000"/>
            <a:chOff x="-36512" y="0"/>
            <a:chExt cx="9180512" cy="6858000"/>
          </a:xfrm>
        </p:grpSpPr>
        <p:pic>
          <p:nvPicPr>
            <p:cNvPr id="2051" name="Picture 3" descr="Z:\FOTOS CRT\campos\04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36512" y="836711"/>
              <a:ext cx="9180512" cy="6021289"/>
            </a:xfrm>
            <a:prstGeom prst="rect">
              <a:avLst/>
            </a:prstGeom>
            <a:noFill/>
          </p:spPr>
        </p:pic>
        <p:sp>
          <p:nvSpPr>
            <p:cNvPr id="4" name="3 Rectángulo"/>
            <p:cNvSpPr/>
            <p:nvPr/>
          </p:nvSpPr>
          <p:spPr>
            <a:xfrm>
              <a:off x="-36512" y="0"/>
              <a:ext cx="9180512" cy="6858000"/>
            </a:xfrm>
            <a:prstGeom prst="rect">
              <a:avLst/>
            </a:prstGeom>
            <a:solidFill>
              <a:schemeClr val="accent6">
                <a:lumMod val="5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6" name="5 Imagen" descr="CRT-transparent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7854" y="1148154"/>
            <a:ext cx="2940291" cy="2304256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56000"/>
              </a:schemeClr>
            </a:outerShdw>
          </a:effectLst>
        </p:spPr>
      </p:pic>
      <p:grpSp>
        <p:nvGrpSpPr>
          <p:cNvPr id="21" name="20 Grupo"/>
          <p:cNvGrpSpPr/>
          <p:nvPr/>
        </p:nvGrpSpPr>
        <p:grpSpPr>
          <a:xfrm>
            <a:off x="-36512" y="0"/>
            <a:ext cx="9180512" cy="1008113"/>
            <a:chOff x="-36512" y="0"/>
            <a:chExt cx="9180512" cy="1008113"/>
          </a:xfrm>
        </p:grpSpPr>
        <p:pic>
          <p:nvPicPr>
            <p:cNvPr id="9" name="8 Imagen" descr="138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36512" y="0"/>
              <a:ext cx="1584176" cy="10081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9 Imagen" descr="IMG_3277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47664" y="0"/>
              <a:ext cx="1512168" cy="10081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10 Imagen" descr="IMG_3296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96336" y="1"/>
              <a:ext cx="1547664" cy="10081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11 Imagen" descr="IMG_3431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59832" y="0"/>
              <a:ext cx="1512168" cy="10081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13 Imagen" descr="190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72000" y="0"/>
              <a:ext cx="1512168" cy="10081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14 Imagen" descr="302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84168" y="1"/>
              <a:ext cx="1512168" cy="10081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EA98-DB6D-4401-8337-CCF06EFA2BE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7504" y="3499945"/>
            <a:ext cx="878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800" b="1" dirty="0" smtClean="0">
              <a:solidFill>
                <a:schemeClr val="bg1"/>
              </a:solidFill>
            </a:endParaRPr>
          </a:p>
          <a:p>
            <a:pPr algn="ctr"/>
            <a:r>
              <a:rPr lang="es-MX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IMPACTO ECONÓMICO DE LA PIRATERÍA Y </a:t>
            </a:r>
          </a:p>
          <a:p>
            <a:pPr algn="ctr"/>
            <a:r>
              <a:rPr lang="es-MX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FALSIFICACIÓN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881" y="6086475"/>
            <a:ext cx="923925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70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spect="1" noChangeArrowheads="1"/>
          </p:cNvSpPr>
          <p:nvPr/>
        </p:nvSpPr>
        <p:spPr bwMode="auto">
          <a:xfrm>
            <a:off x="827088" y="2565400"/>
            <a:ext cx="7542212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89" tIns="39994" rIns="79989" bIns="39994"/>
          <a:lstStyle/>
          <a:p>
            <a:pPr marL="381000" indent="-381000" defTabSz="1044575">
              <a:lnSpc>
                <a:spcPct val="90000"/>
              </a:lnSpc>
              <a:spcBef>
                <a:spcPct val="20000"/>
              </a:spcBef>
            </a:pPr>
            <a:endParaRPr lang="es-ES">
              <a:solidFill>
                <a:schemeClr val="accent2"/>
              </a:solidFill>
            </a:endParaRPr>
          </a:p>
          <a:p>
            <a:pPr marL="381000" indent="-381000" defTabSz="1044575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</a:rPr>
              <a:t> </a:t>
            </a: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419937380"/>
              </p:ext>
            </p:extLst>
          </p:nvPr>
        </p:nvGraphicFramePr>
        <p:xfrm>
          <a:off x="536259" y="1340768"/>
          <a:ext cx="8151837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" name="33 Rectángulo"/>
          <p:cNvSpPr/>
          <p:nvPr/>
        </p:nvSpPr>
        <p:spPr>
          <a:xfrm>
            <a:off x="3391959" y="260648"/>
            <a:ext cx="3834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NUESTRA EXPERIENCIA</a:t>
            </a:r>
            <a:endParaRPr lang="es-MX" sz="2400" dirty="0"/>
          </a:p>
        </p:txBody>
      </p:sp>
      <p:grpSp>
        <p:nvGrpSpPr>
          <p:cNvPr id="35" name="34 Grupo"/>
          <p:cNvGrpSpPr/>
          <p:nvPr/>
        </p:nvGrpSpPr>
        <p:grpSpPr>
          <a:xfrm>
            <a:off x="46010" y="1231927"/>
            <a:ext cx="1008236" cy="1368152"/>
            <a:chOff x="426650" y="1182028"/>
            <a:chExt cx="3554354" cy="4739139"/>
          </a:xfrm>
        </p:grpSpPr>
        <p:pic>
          <p:nvPicPr>
            <p:cNvPr id="36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650" y="1182028"/>
              <a:ext cx="3554354" cy="473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36 Elipse"/>
            <p:cNvSpPr/>
            <p:nvPr/>
          </p:nvSpPr>
          <p:spPr>
            <a:xfrm>
              <a:off x="1015695" y="4581128"/>
              <a:ext cx="2376264" cy="576064"/>
            </a:xfrm>
            <a:prstGeom prst="ellipse">
              <a:avLst/>
            </a:prstGeom>
            <a:noFill/>
            <a:ln w="50800">
              <a:solidFill>
                <a:srgbClr val="7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524632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spect="1" noChangeArrowheads="1"/>
          </p:cNvSpPr>
          <p:nvPr/>
        </p:nvSpPr>
        <p:spPr bwMode="auto">
          <a:xfrm>
            <a:off x="827088" y="2565400"/>
            <a:ext cx="7542212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89" tIns="39994" rIns="79989" bIns="39994"/>
          <a:lstStyle/>
          <a:p>
            <a:pPr marL="381000" indent="-381000" defTabSz="1044575">
              <a:lnSpc>
                <a:spcPct val="90000"/>
              </a:lnSpc>
              <a:spcBef>
                <a:spcPct val="20000"/>
              </a:spcBef>
            </a:pPr>
            <a:endParaRPr lang="es-ES">
              <a:solidFill>
                <a:schemeClr val="accent2"/>
              </a:solidFill>
            </a:endParaRPr>
          </a:p>
          <a:p>
            <a:pPr marL="381000" indent="-381000" defTabSz="1044575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243052" y="1043415"/>
            <a:ext cx="8501063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endParaRPr lang="es-ES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s-ES" sz="2200" dirty="0">
                <a:latin typeface="Arial" pitchFamily="34" charset="0"/>
                <a:cs typeface="Arial" pitchFamily="34" charset="0"/>
              </a:rPr>
              <a:t>Se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han detectado destilados, etanoles y licores de agave que han 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>sido importados como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Tequila.</a:t>
            </a:r>
            <a:endParaRPr lang="es-ES" sz="22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es-ES" sz="22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es-ES" sz="22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s-ES" sz="2200" b="1" dirty="0" smtClean="0">
                <a:latin typeface="Arial" pitchFamily="34" charset="0"/>
                <a:cs typeface="Arial" pitchFamily="34" charset="0"/>
              </a:rPr>
              <a:t>Aduanas internacionales no </a:t>
            </a:r>
            <a:r>
              <a:rPr lang="es-ES" sz="2200" b="1" dirty="0">
                <a:latin typeface="Arial" pitchFamily="34" charset="0"/>
                <a:cs typeface="Arial" pitchFamily="34" charset="0"/>
              </a:rPr>
              <a:t>tienen la facultad de detener un embarque cuando se atenta contra una Denominación de Origen.  Solo pueden </a:t>
            </a:r>
            <a:r>
              <a:rPr lang="es-ES" sz="2200" b="1" dirty="0" smtClean="0">
                <a:latin typeface="Arial" pitchFamily="34" charset="0"/>
                <a:cs typeface="Arial" pitchFamily="34" charset="0"/>
              </a:rPr>
              <a:t>retenerlo </a:t>
            </a:r>
            <a:r>
              <a:rPr lang="es-ES" sz="2200" b="1" dirty="0">
                <a:latin typeface="Arial" pitchFamily="34" charset="0"/>
                <a:cs typeface="Arial" pitchFamily="34" charset="0"/>
              </a:rPr>
              <a:t>por 3 días.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es-ES" sz="22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es-ES" sz="22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es-ES" sz="2200" dirty="0">
                <a:latin typeface="Arial" pitchFamily="34" charset="0"/>
                <a:cs typeface="Arial" pitchFamily="34" charset="0"/>
              </a:rPr>
              <a:t>Gracias a la </a:t>
            </a:r>
            <a:r>
              <a:rPr lang="es-ES" sz="2200" b="1" dirty="0">
                <a:latin typeface="Arial" pitchFamily="34" charset="0"/>
                <a:cs typeface="Arial" pitchFamily="34" charset="0"/>
              </a:rPr>
              <a:t>Gestión  Coordinada en Fronteras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> se ha logrado detener productos falsos en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Uruguay, Estados Unidos, Alemania 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>y Chile.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26194" y="632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FRAUDE EN LAS ADUANAS INTERNACIONALES  </a:t>
            </a:r>
          </a:p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PROBLEMATICA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287240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spect="1" noChangeArrowheads="1"/>
          </p:cNvSpPr>
          <p:nvPr/>
        </p:nvSpPr>
        <p:spPr bwMode="auto">
          <a:xfrm>
            <a:off x="827088" y="2565400"/>
            <a:ext cx="7542212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89" tIns="39994" rIns="79989" bIns="39994"/>
          <a:lstStyle/>
          <a:p>
            <a:pPr marL="381000" indent="-381000" defTabSz="1044575">
              <a:lnSpc>
                <a:spcPct val="90000"/>
              </a:lnSpc>
              <a:spcBef>
                <a:spcPct val="20000"/>
              </a:spcBef>
            </a:pPr>
            <a:endParaRPr lang="es-ES">
              <a:solidFill>
                <a:schemeClr val="accent2"/>
              </a:solidFill>
            </a:endParaRPr>
          </a:p>
          <a:p>
            <a:pPr marL="381000" indent="-381000" defTabSz="1044575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1268" name="Rectangle 8"/>
          <p:cNvSpPr>
            <a:spLocks noChangeArrowheads="1"/>
          </p:cNvSpPr>
          <p:nvPr/>
        </p:nvSpPr>
        <p:spPr bwMode="auto">
          <a:xfrm>
            <a:off x="155575" y="1322852"/>
            <a:ext cx="880427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s-ES" sz="2200" b="1" dirty="0">
              <a:solidFill>
                <a:srgbClr val="0000FF"/>
              </a:solidFill>
            </a:endParaRPr>
          </a:p>
          <a:p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  <a:hlinkClick r:id=""/>
              </a:rPr>
              <a:t>Autoridad Nacional de Aduanas.</a:t>
            </a:r>
          </a:p>
          <a:p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  <a:hlinkClick r:id=""/>
              </a:rPr>
              <a:t> </a:t>
            </a: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Régimen de la Propiedad Intelectual e Industrial en la Zona Libre de Colón y Aduanas</a:t>
            </a:r>
          </a:p>
          <a:p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La Ley 35 de 1996 que regula la Propiedad Industrial en la República de Panamá le ha concedido a la Dirección General de Aduanas y a la Zona Libre de Colón facultad para inspeccionar y/o retener mercancía que se encuentre en trámite en aduana de cualquier parte del territorio nacional o en tránsito dentro de la Zona Libre de Colón, que pueda estar infringiendo las normas sobre Propiedad Industrial o de Derecho de Autor. </a:t>
            </a:r>
          </a:p>
          <a:p>
            <a:pPr algn="just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Esta facultad la pue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den ejer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cer actuando de oficio o por órdenes de autoridad competente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1" name="AutoShape 11" descr="Resultado de imagen para autoridad nacional de aduanas de pana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pic>
        <p:nvPicPr>
          <p:cNvPr id="11272" name="Picture 13" descr="Resultado de imagen para autoridad nacional de aduanas de pana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33" y="959316"/>
            <a:ext cx="156527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33 Rectángulo"/>
          <p:cNvSpPr/>
          <p:nvPr/>
        </p:nvSpPr>
        <p:spPr>
          <a:xfrm>
            <a:off x="1128407" y="238403"/>
            <a:ext cx="7240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COOPERACIÓN DE ADUANAS EXTRANJERAS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328927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13" descr="e:\Desktop\RESPALDO\Desktop\CARPETAS\LOGO\CRT_logo_g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44824"/>
            <a:ext cx="3312617" cy="259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 descr="CET"/>
          <p:cNvPicPr>
            <a:picLocks noChangeAspect="1" noChangeArrowheads="1"/>
          </p:cNvPicPr>
          <p:nvPr/>
        </p:nvPicPr>
        <p:blipFill>
          <a:blip r:embed="rId3">
            <a:lum bright="-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81" y="1007498"/>
            <a:ext cx="4104580" cy="5274723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34 Rectángulo"/>
          <p:cNvSpPr/>
          <p:nvPr/>
        </p:nvSpPr>
        <p:spPr>
          <a:xfrm>
            <a:off x="-40340" y="91521"/>
            <a:ext cx="93883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ADUANAS INTERNACIONALES SOLICITEN  </a:t>
            </a:r>
          </a:p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CERTIFICADO DE AUTENTICIDAD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398343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spect="1" noChangeArrowheads="1"/>
          </p:cNvSpPr>
          <p:nvPr/>
        </p:nvSpPr>
        <p:spPr bwMode="auto">
          <a:xfrm>
            <a:off x="827088" y="2565400"/>
            <a:ext cx="7542212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89" tIns="39994" rIns="79989" bIns="39994"/>
          <a:lstStyle/>
          <a:p>
            <a:pPr marL="381000" indent="-381000" defTabSz="1044575">
              <a:lnSpc>
                <a:spcPct val="90000"/>
              </a:lnSpc>
              <a:spcBef>
                <a:spcPct val="20000"/>
              </a:spcBef>
            </a:pPr>
            <a:endParaRPr lang="es-ES">
              <a:solidFill>
                <a:schemeClr val="accent2"/>
              </a:solidFill>
            </a:endParaRPr>
          </a:p>
          <a:p>
            <a:pPr marL="381000" indent="-381000" defTabSz="1044575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323851" y="1900237"/>
            <a:ext cx="15838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/>
              <a:t> </a:t>
            </a:r>
            <a:endParaRPr lang="en-GB" sz="2000" dirty="0"/>
          </a:p>
        </p:txBody>
      </p:sp>
      <p:sp>
        <p:nvSpPr>
          <p:cNvPr id="12295" name="AutoShape 13" descr="Resultado de imagen para bandera urugu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2296" name="AutoShape 15" descr="Resultado de imagen para bandera uruguay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" name="1 Rectángulo"/>
          <p:cNvSpPr/>
          <p:nvPr/>
        </p:nvSpPr>
        <p:spPr>
          <a:xfrm>
            <a:off x="372129" y="1340768"/>
            <a:ext cx="8407400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>El tiempo es muy corto para lograr detener un embarque </a:t>
            </a: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que atente contra los derechos de propiedad </a:t>
            </a:r>
            <a:r>
              <a:rPr lang="es-MX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intelectual.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endParaRPr lang="es-MX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s-MX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Agradecemos</a:t>
            </a:r>
            <a:r>
              <a:rPr lang="es-MX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al SAT y a las Aduanas Internacionales por su voluntad y cooperación.</a:t>
            </a:r>
            <a:endParaRPr lang="es-MX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endParaRPr lang="es-MX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>Existe limitantes para actuar de </a:t>
            </a:r>
            <a:r>
              <a:rPr lang="es-MX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oficio (México &amp; Extranjero).</a:t>
            </a:r>
            <a:endParaRPr lang="es-MX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es-MX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>Esto ha pasado con el Tequila, pero pudiera pasarle a cualquier producto con Denominación de Origen o Indicación Geográfica de cualquier país del mundo</a:t>
            </a: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endParaRPr lang="es-MX" sz="2000" dirty="0"/>
          </a:p>
          <a:p>
            <a:pPr marL="285750" indent="-285750" algn="just">
              <a:buFont typeface="Arial" pitchFamily="34" charset="0"/>
              <a:buChar char="•"/>
              <a:defRPr/>
            </a:pPr>
            <a:endParaRPr lang="es-MX" sz="2000" dirty="0"/>
          </a:p>
        </p:txBody>
      </p:sp>
      <p:sp>
        <p:nvSpPr>
          <p:cNvPr id="35" name="34 Rectángulo"/>
          <p:cNvSpPr/>
          <p:nvPr/>
        </p:nvSpPr>
        <p:spPr>
          <a:xfrm>
            <a:off x="3526690" y="311456"/>
            <a:ext cx="27328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FINALIZAR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7854514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116632"/>
            <a:ext cx="9144000" cy="576064"/>
          </a:xfrm>
          <a:prstGeom prst="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latin typeface="Arial" pitchFamily="34" charset="0"/>
                <a:cs typeface="Arial" pitchFamily="34" charset="0"/>
              </a:rPr>
              <a:t>IMPACTO ECÓNOMICO – MARCA PAÍS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757363"/>
            <a:ext cx="9058275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4546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"/>
          <p:cNvSpPr/>
          <p:nvPr/>
        </p:nvSpPr>
        <p:spPr>
          <a:xfrm>
            <a:off x="-36512" y="0"/>
            <a:ext cx="9180512" cy="836712"/>
          </a:xfrm>
          <a:prstGeom prst="rect">
            <a:avLst/>
          </a:prstGeom>
          <a:solidFill>
            <a:schemeClr val="accent6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20" name="19 Grupo"/>
          <p:cNvGrpSpPr/>
          <p:nvPr/>
        </p:nvGrpSpPr>
        <p:grpSpPr>
          <a:xfrm>
            <a:off x="-36512" y="-46728"/>
            <a:ext cx="9180512" cy="6858000"/>
            <a:chOff x="-36512" y="0"/>
            <a:chExt cx="9180512" cy="6858000"/>
          </a:xfrm>
        </p:grpSpPr>
        <p:pic>
          <p:nvPicPr>
            <p:cNvPr id="2051" name="Picture 3" descr="Z:\FOTOS CRT\campos\04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36512" y="836711"/>
              <a:ext cx="9180512" cy="6021289"/>
            </a:xfrm>
            <a:prstGeom prst="rect">
              <a:avLst/>
            </a:prstGeom>
            <a:noFill/>
          </p:spPr>
        </p:pic>
        <p:sp>
          <p:nvSpPr>
            <p:cNvPr id="4" name="3 Rectángulo"/>
            <p:cNvSpPr/>
            <p:nvPr/>
          </p:nvSpPr>
          <p:spPr>
            <a:xfrm>
              <a:off x="-36512" y="0"/>
              <a:ext cx="9180512" cy="6858000"/>
            </a:xfrm>
            <a:prstGeom prst="rect">
              <a:avLst/>
            </a:prstGeom>
            <a:solidFill>
              <a:schemeClr val="accent6">
                <a:lumMod val="5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6" name="5 Imagen" descr="CRT-transparent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9982" y="1430926"/>
            <a:ext cx="3667524" cy="2874178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56000"/>
              </a:schemeClr>
            </a:outerShdw>
          </a:effectLst>
        </p:spPr>
      </p:pic>
      <p:grpSp>
        <p:nvGrpSpPr>
          <p:cNvPr id="21" name="20 Grupo"/>
          <p:cNvGrpSpPr/>
          <p:nvPr/>
        </p:nvGrpSpPr>
        <p:grpSpPr>
          <a:xfrm>
            <a:off x="-36512" y="0"/>
            <a:ext cx="9180512" cy="1008113"/>
            <a:chOff x="-36512" y="0"/>
            <a:chExt cx="9180512" cy="1008113"/>
          </a:xfrm>
        </p:grpSpPr>
        <p:pic>
          <p:nvPicPr>
            <p:cNvPr id="9" name="8 Imagen" descr="138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36512" y="0"/>
              <a:ext cx="1584176" cy="10081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9 Imagen" descr="IMG_3277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47664" y="0"/>
              <a:ext cx="1512168" cy="10081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10 Imagen" descr="IMG_3296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96336" y="1"/>
              <a:ext cx="1547664" cy="10081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11 Imagen" descr="IMG_3431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59832" y="0"/>
              <a:ext cx="1512168" cy="10081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13 Imagen" descr="190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72000" y="0"/>
              <a:ext cx="1512168" cy="10081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14 Imagen" descr="302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84168" y="1"/>
              <a:ext cx="1512168" cy="10081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EA98-DB6D-4401-8337-CCF06EFA2BE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935969" y="4725144"/>
            <a:ext cx="662473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Mtro. Octavio García Muciño</a:t>
            </a:r>
          </a:p>
          <a:p>
            <a:endParaRPr lang="es-MX" sz="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ogarcia@crt.org.mx</a:t>
            </a:r>
          </a:p>
          <a:p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 (33) 10021900 Ext. 1907</a:t>
            </a:r>
          </a:p>
          <a:p>
            <a:endParaRPr lang="es-MX" sz="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Consejo Regulador del Tequila A.C.</a:t>
            </a:r>
            <a:endParaRPr lang="es-MX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4634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908720"/>
            <a:ext cx="904875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871700" y="332654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TEQUILA EN NÚMEROS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233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100-0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9512" y="998239"/>
            <a:ext cx="2747594" cy="43420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4241800" y="4432300"/>
            <a:ext cx="4038600" cy="24257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s-ES_tradnl" sz="2000" kern="0" dirty="0">
              <a:latin typeface="+mj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s-ES_tradnl" sz="2000" kern="0" dirty="0">
              <a:latin typeface="+mj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s-ES_tradnl" sz="2000" kern="0" dirty="0">
              <a:latin typeface="+mj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s-ES_tradnl" sz="2000" kern="0" dirty="0">
              <a:latin typeface="+mj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s-ES_tradnl" sz="2000" kern="0" dirty="0">
              <a:latin typeface="+mj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s-ES_tradnl" sz="2000" kern="0" dirty="0">
              <a:latin typeface="+mj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s-ES_tradnl" sz="2000" kern="0" dirty="0">
              <a:latin typeface="+mj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s-ES" sz="2000" kern="0" dirty="0">
              <a:latin typeface="+mn-lt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3145691" y="993968"/>
            <a:ext cx="5756518" cy="5449360"/>
            <a:chOff x="2832937" y="739231"/>
            <a:chExt cx="6002717" cy="5416517"/>
          </a:xfrm>
        </p:grpSpPr>
        <p:sp>
          <p:nvSpPr>
            <p:cNvPr id="3" name="2 Forma libre"/>
            <p:cNvSpPr/>
            <p:nvPr/>
          </p:nvSpPr>
          <p:spPr>
            <a:xfrm>
              <a:off x="2837910" y="739231"/>
              <a:ext cx="1802223" cy="576827"/>
            </a:xfrm>
            <a:custGeom>
              <a:avLst/>
              <a:gdLst>
                <a:gd name="connsiteX0" fmla="*/ 0 w 1802223"/>
                <a:gd name="connsiteY0" fmla="*/ 0 h 707693"/>
                <a:gd name="connsiteX1" fmla="*/ 1802223 w 1802223"/>
                <a:gd name="connsiteY1" fmla="*/ 0 h 707693"/>
                <a:gd name="connsiteX2" fmla="*/ 1802223 w 1802223"/>
                <a:gd name="connsiteY2" fmla="*/ 707693 h 707693"/>
                <a:gd name="connsiteX3" fmla="*/ 0 w 1802223"/>
                <a:gd name="connsiteY3" fmla="*/ 707693 h 707693"/>
                <a:gd name="connsiteX4" fmla="*/ 0 w 1802223"/>
                <a:gd name="connsiteY4" fmla="*/ 0 h 70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2223" h="707693">
                  <a:moveTo>
                    <a:pt x="0" y="0"/>
                  </a:moveTo>
                  <a:lnTo>
                    <a:pt x="1802223" y="0"/>
                  </a:lnTo>
                  <a:lnTo>
                    <a:pt x="1802223" y="707693"/>
                  </a:lnTo>
                  <a:lnTo>
                    <a:pt x="0" y="707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3792" tIns="65024" rIns="113792" bIns="65024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Unidad de Verificación</a:t>
              </a:r>
            </a:p>
          </p:txBody>
        </p:sp>
        <p:sp>
          <p:nvSpPr>
            <p:cNvPr id="4" name="3 Forma libre"/>
            <p:cNvSpPr/>
            <p:nvPr/>
          </p:nvSpPr>
          <p:spPr>
            <a:xfrm>
              <a:off x="2832937" y="1343555"/>
              <a:ext cx="4307880" cy="3857652"/>
            </a:xfrm>
            <a:custGeom>
              <a:avLst/>
              <a:gdLst>
                <a:gd name="connsiteX0" fmla="*/ 0 w 1869321"/>
                <a:gd name="connsiteY0" fmla="*/ 0 h 2221734"/>
                <a:gd name="connsiteX1" fmla="*/ 1869321 w 1869321"/>
                <a:gd name="connsiteY1" fmla="*/ 0 h 2221734"/>
                <a:gd name="connsiteX2" fmla="*/ 1869321 w 1869321"/>
                <a:gd name="connsiteY2" fmla="*/ 2221734 h 2221734"/>
                <a:gd name="connsiteX3" fmla="*/ 0 w 1869321"/>
                <a:gd name="connsiteY3" fmla="*/ 2221734 h 2221734"/>
                <a:gd name="connsiteX4" fmla="*/ 0 w 1869321"/>
                <a:gd name="connsiteY4" fmla="*/ 0 h 222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321" h="2221734">
                  <a:moveTo>
                    <a:pt x="0" y="0"/>
                  </a:moveTo>
                  <a:lnTo>
                    <a:pt x="1869321" y="0"/>
                  </a:lnTo>
                  <a:lnTo>
                    <a:pt x="1869321" y="2221734"/>
                  </a:lnTo>
                  <a:lnTo>
                    <a:pt x="0" y="22217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3792" tIns="65024" rIns="113792" bIns="65024" spcCol="1270" anchor="ctr"/>
            <a:lstStyle/>
            <a:p>
              <a:pPr algn="ctr" defTabSz="711200" eaLnBrk="0" hangingPunct="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defRPr/>
              </a:pPr>
              <a:endParaRPr lang="es-ES_tradnl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algn="ctr" defTabSz="711200" eaLnBrk="0" hangingPunct="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defRPr/>
              </a:pPr>
              <a:r>
                <a:rPr lang="es-ES_tradnl" sz="1600" dirty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NOM-006-SCFI-2012 Bebidas Alcohólicas – Tequila – Especificaciones </a:t>
              </a:r>
            </a:p>
            <a:p>
              <a:pPr algn="ctr" defTabSz="711200" eaLnBrk="0" hangingPunct="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defRPr/>
              </a:pPr>
              <a:endParaRPr lang="es-ES_tradnl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algn="ctr" defTabSz="711200" eaLnBrk="0" hangingPunct="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defRPr/>
              </a:pPr>
              <a:r>
                <a:rPr lang="es-ES_tradnl" sz="1600" dirty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NOM-142-SSA1 Bebidas Alcohólicas. Especificaciones Sanitarias. Etiquetado Sanitario y Comercial</a:t>
              </a:r>
            </a:p>
            <a:p>
              <a:pPr algn="ctr" defTabSz="711200" eaLnBrk="0" hangingPunct="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defRPr/>
              </a:pPr>
              <a:endParaRPr lang="es-ES_tradnl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algn="ctr" defTabSz="711200" eaLnBrk="0" hangingPunct="0">
                <a:lnSpc>
                  <a:spcPct val="90000"/>
                </a:lnSpc>
                <a:spcAft>
                  <a:spcPct val="35000"/>
                </a:spcAft>
                <a:buClr>
                  <a:srgbClr val="000000"/>
                </a:buClr>
                <a:defRPr/>
              </a:pPr>
              <a:r>
                <a:rPr lang="es-ES_tradnl" sz="1600" dirty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NMX-V-049-NORMEX Bebidas Alcohólicas. Bebidas Alcohólicas que contienen tequila - Denominación, 	Etiquetado y Especificaciones.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_tradnl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_tradnl" sz="1600" dirty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Tercero autorizado por la COFEPRIS (NOM 251 y UV para toma de muestras)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MX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11 Forma libre"/>
            <p:cNvSpPr/>
            <p:nvPr/>
          </p:nvSpPr>
          <p:spPr>
            <a:xfrm>
              <a:off x="7306195" y="739231"/>
              <a:ext cx="1529459" cy="595889"/>
            </a:xfrm>
            <a:custGeom>
              <a:avLst/>
              <a:gdLst>
                <a:gd name="connsiteX0" fmla="*/ 0 w 1529459"/>
                <a:gd name="connsiteY0" fmla="*/ 0 h 647518"/>
                <a:gd name="connsiteX1" fmla="*/ 1529459 w 1529459"/>
                <a:gd name="connsiteY1" fmla="*/ 0 h 647518"/>
                <a:gd name="connsiteX2" fmla="*/ 1529459 w 1529459"/>
                <a:gd name="connsiteY2" fmla="*/ 647518 h 647518"/>
                <a:gd name="connsiteX3" fmla="*/ 0 w 1529459"/>
                <a:gd name="connsiteY3" fmla="*/ 647518 h 647518"/>
                <a:gd name="connsiteX4" fmla="*/ 0 w 1529459"/>
                <a:gd name="connsiteY4" fmla="*/ 0 h 647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9459" h="647518">
                  <a:moveTo>
                    <a:pt x="0" y="0"/>
                  </a:moveTo>
                  <a:lnTo>
                    <a:pt x="1529459" y="0"/>
                  </a:lnTo>
                  <a:lnTo>
                    <a:pt x="1529459" y="647518"/>
                  </a:lnTo>
                  <a:lnTo>
                    <a:pt x="0" y="6475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3792" tIns="65024" rIns="113792" bIns="65024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Laboratorio de pruebas</a:t>
              </a:r>
            </a:p>
          </p:txBody>
        </p:sp>
        <p:sp>
          <p:nvSpPr>
            <p:cNvPr id="13" name="12 Forma libre"/>
            <p:cNvSpPr/>
            <p:nvPr/>
          </p:nvSpPr>
          <p:spPr>
            <a:xfrm>
              <a:off x="7296150" y="1401763"/>
              <a:ext cx="1530350" cy="3657600"/>
            </a:xfrm>
            <a:custGeom>
              <a:avLst/>
              <a:gdLst>
                <a:gd name="connsiteX0" fmla="*/ 0 w 1529459"/>
                <a:gd name="connsiteY0" fmla="*/ 0 h 2221734"/>
                <a:gd name="connsiteX1" fmla="*/ 1529459 w 1529459"/>
                <a:gd name="connsiteY1" fmla="*/ 0 h 2221734"/>
                <a:gd name="connsiteX2" fmla="*/ 1529459 w 1529459"/>
                <a:gd name="connsiteY2" fmla="*/ 2221734 h 2221734"/>
                <a:gd name="connsiteX3" fmla="*/ 0 w 1529459"/>
                <a:gd name="connsiteY3" fmla="*/ 2221734 h 2221734"/>
                <a:gd name="connsiteX4" fmla="*/ 0 w 1529459"/>
                <a:gd name="connsiteY4" fmla="*/ 0 h 222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9459" h="2221734">
                  <a:moveTo>
                    <a:pt x="0" y="0"/>
                  </a:moveTo>
                  <a:lnTo>
                    <a:pt x="1529459" y="0"/>
                  </a:lnTo>
                  <a:lnTo>
                    <a:pt x="1529459" y="2221734"/>
                  </a:lnTo>
                  <a:lnTo>
                    <a:pt x="0" y="22217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5344" tIns="85344" rIns="113792" bIns="128016" spcCol="1270"/>
            <a:lstStyle/>
            <a:p>
              <a:pPr marL="0" lvl="1" algn="ctr" defTabSz="711200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es-ES_tradnl" sz="1600" dirty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lvl="1" algn="ctr" defTabSz="7112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s-ES_tradnl" sz="1600" dirty="0"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Tercero autorizado</a:t>
              </a:r>
              <a:endParaRPr lang="es-MX" sz="1600" dirty="0"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13 Forma libre"/>
            <p:cNvSpPr/>
            <p:nvPr/>
          </p:nvSpPr>
          <p:spPr>
            <a:xfrm>
              <a:off x="5518310" y="743476"/>
              <a:ext cx="1612417" cy="576828"/>
            </a:xfrm>
            <a:custGeom>
              <a:avLst/>
              <a:gdLst>
                <a:gd name="connsiteX0" fmla="*/ 0 w 1612417"/>
                <a:gd name="connsiteY0" fmla="*/ 0 h 707693"/>
                <a:gd name="connsiteX1" fmla="*/ 1612417 w 1612417"/>
                <a:gd name="connsiteY1" fmla="*/ 0 h 707693"/>
                <a:gd name="connsiteX2" fmla="*/ 1612417 w 1612417"/>
                <a:gd name="connsiteY2" fmla="*/ 707693 h 707693"/>
                <a:gd name="connsiteX3" fmla="*/ 0 w 1612417"/>
                <a:gd name="connsiteY3" fmla="*/ 707693 h 707693"/>
                <a:gd name="connsiteX4" fmla="*/ 0 w 1612417"/>
                <a:gd name="connsiteY4" fmla="*/ 0 h 70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2417" h="707693">
                  <a:moveTo>
                    <a:pt x="0" y="0"/>
                  </a:moveTo>
                  <a:lnTo>
                    <a:pt x="1612417" y="0"/>
                  </a:lnTo>
                  <a:lnTo>
                    <a:pt x="1612417" y="707693"/>
                  </a:lnTo>
                  <a:lnTo>
                    <a:pt x="0" y="707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3792" tIns="65024" rIns="113792" bIns="65024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Organismo de Certificación</a:t>
              </a:r>
            </a:p>
          </p:txBody>
        </p:sp>
        <p:pic>
          <p:nvPicPr>
            <p:cNvPr id="9" name="Picture 4" descr="em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7910" y="5242867"/>
              <a:ext cx="1021508" cy="912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344" y="5357640"/>
              <a:ext cx="1067473" cy="544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" descr="ANd9GcQnl0zWsncoRedDcRJPRmaAYJJRAKH6l0yCoRMBLW2GJ_tlRBqwx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850" y="2974975"/>
              <a:ext cx="14859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1 Título"/>
          <p:cNvSpPr txBox="1">
            <a:spLocks/>
          </p:cNvSpPr>
          <p:nvPr/>
        </p:nvSpPr>
        <p:spPr>
          <a:xfrm>
            <a:off x="-1" y="188640"/>
            <a:ext cx="9144000" cy="96369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CONSEJO REGULADOR DEL TEQUILA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5168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" y="0"/>
            <a:ext cx="9144000" cy="963691"/>
          </a:xfrm>
        </p:spPr>
        <p:txBody>
          <a:bodyPr>
            <a:no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TEN DE PAÍSES IMPORTADORES DE TEQUILA 2017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76518" y="605308"/>
            <a:ext cx="8667481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1600" b="1" dirty="0" smtClean="0"/>
          </a:p>
          <a:p>
            <a:endParaRPr lang="es-MX" sz="1600" b="1" dirty="0"/>
          </a:p>
          <a:p>
            <a:r>
              <a:rPr lang="es-MX" sz="1600" b="1" dirty="0" smtClean="0"/>
              <a:t>País</a:t>
            </a:r>
            <a:r>
              <a:rPr lang="es-MX" sz="1600" b="1" dirty="0"/>
              <a:t>	</a:t>
            </a:r>
            <a:r>
              <a:rPr lang="es-MX" sz="1600" b="1" dirty="0" smtClean="0"/>
              <a:t>				L. a 40% </a:t>
            </a:r>
            <a:r>
              <a:rPr lang="es-MX" sz="1600" b="1" dirty="0" err="1" smtClean="0"/>
              <a:t>Alc</a:t>
            </a:r>
            <a:r>
              <a:rPr lang="es-MX" sz="1600" b="1" dirty="0" smtClean="0"/>
              <a:t>. Vol.	</a:t>
            </a:r>
            <a:r>
              <a:rPr lang="es-MX" sz="1600" b="1" dirty="0"/>
              <a:t> Lugar 	% del Total</a:t>
            </a:r>
            <a:endParaRPr lang="es-MX" sz="1600" b="1" dirty="0" smtClean="0"/>
          </a:p>
          <a:p>
            <a:r>
              <a:rPr lang="es-MX" sz="1600" b="1" dirty="0"/>
              <a:t>	</a:t>
            </a:r>
            <a:r>
              <a:rPr lang="es-MX" sz="1600" b="1" dirty="0" smtClean="0"/>
              <a:t>			</a:t>
            </a:r>
          </a:p>
          <a:p>
            <a:r>
              <a:rPr lang="es-MX" sz="1400" dirty="0" smtClean="0"/>
              <a:t>ESTADOS </a:t>
            </a:r>
            <a:r>
              <a:rPr lang="es-MX" sz="1400" dirty="0"/>
              <a:t>UNIDOS DE AMERICA	</a:t>
            </a:r>
            <a:r>
              <a:rPr lang="es-MX" sz="1400" dirty="0" smtClean="0"/>
              <a:t>		171 914 158	</a:t>
            </a:r>
            <a:r>
              <a:rPr lang="es-MX" sz="1400" dirty="0"/>
              <a:t>	1	</a:t>
            </a:r>
            <a:r>
              <a:rPr lang="es-MX" sz="1400" b="1" dirty="0"/>
              <a:t>81.44%</a:t>
            </a:r>
            <a:r>
              <a:rPr lang="es-MX" sz="1400" dirty="0"/>
              <a:t>	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MX" sz="1400" dirty="0"/>
              <a:t>ESPAÑA	</a:t>
            </a:r>
            <a:r>
              <a:rPr lang="es-MX" sz="1400" dirty="0" smtClean="0"/>
              <a:t>				    5 314 370</a:t>
            </a:r>
            <a:r>
              <a:rPr lang="es-MX" sz="1400" dirty="0"/>
              <a:t>	</a:t>
            </a:r>
            <a:r>
              <a:rPr lang="es-MX" sz="1400" dirty="0" smtClean="0"/>
              <a:t>	2</a:t>
            </a:r>
            <a:r>
              <a:rPr lang="es-MX" sz="1400" dirty="0"/>
              <a:t>	2.52%	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MX" sz="1400" dirty="0"/>
              <a:t>ALEMANIA	</a:t>
            </a:r>
            <a:r>
              <a:rPr lang="es-MX" sz="1400" dirty="0" smtClean="0"/>
              <a:t>				    4 636 013		3</a:t>
            </a:r>
            <a:r>
              <a:rPr lang="es-MX" sz="1400" dirty="0"/>
              <a:t>	2.20%	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MX" sz="1400" dirty="0"/>
              <a:t>FRANCIA	</a:t>
            </a:r>
            <a:r>
              <a:rPr lang="es-MX" sz="1400" dirty="0" smtClean="0"/>
              <a:t>				    3 047 047	</a:t>
            </a:r>
            <a:r>
              <a:rPr lang="es-MX" sz="1400" dirty="0"/>
              <a:t>	4	1.44%	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MX" sz="1400" dirty="0"/>
              <a:t>JAPON	</a:t>
            </a:r>
            <a:r>
              <a:rPr lang="es-MX" sz="1400" dirty="0" smtClean="0"/>
              <a:t>				    2 005 669 </a:t>
            </a:r>
            <a:r>
              <a:rPr lang="es-MX" sz="1400" dirty="0"/>
              <a:t>	</a:t>
            </a:r>
            <a:r>
              <a:rPr lang="es-MX" sz="1400" dirty="0" smtClean="0"/>
              <a:t>	5</a:t>
            </a:r>
            <a:r>
              <a:rPr lang="es-MX" sz="1400" dirty="0"/>
              <a:t>	0.95%	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MX" sz="1400" dirty="0"/>
              <a:t>LETONIA	</a:t>
            </a:r>
            <a:r>
              <a:rPr lang="es-MX" sz="1400" dirty="0" smtClean="0"/>
              <a:t>				    1 797 570</a:t>
            </a:r>
            <a:r>
              <a:rPr lang="es-MX" sz="1400" dirty="0"/>
              <a:t>	</a:t>
            </a:r>
            <a:r>
              <a:rPr lang="es-MX" sz="1400" dirty="0" smtClean="0"/>
              <a:t>	6</a:t>
            </a:r>
            <a:r>
              <a:rPr lang="es-MX" sz="1400" dirty="0"/>
              <a:t>	0.85%	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MX" sz="1400" dirty="0"/>
              <a:t>SUDAFRICA	</a:t>
            </a:r>
            <a:r>
              <a:rPr lang="es-MX" sz="1400" dirty="0" smtClean="0"/>
              <a:t>			                           1 612 898	</a:t>
            </a:r>
            <a:r>
              <a:rPr lang="es-MX" sz="1400" dirty="0"/>
              <a:t>	7	0.76%	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MX" sz="1400" dirty="0"/>
              <a:t>CANADA	</a:t>
            </a:r>
            <a:r>
              <a:rPr lang="es-MX" sz="1400" dirty="0" smtClean="0"/>
              <a:t>				    1 469 550</a:t>
            </a:r>
            <a:r>
              <a:rPr lang="es-MX" sz="1400" dirty="0"/>
              <a:t>	</a:t>
            </a:r>
            <a:r>
              <a:rPr lang="es-MX" sz="1400" dirty="0" smtClean="0"/>
              <a:t>	8</a:t>
            </a:r>
            <a:r>
              <a:rPr lang="es-MX" sz="1400" dirty="0"/>
              <a:t>	0.70%	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MX" sz="1400" dirty="0"/>
              <a:t>REINO UNIDO DE LA GRAN </a:t>
            </a:r>
            <a:r>
              <a:rPr lang="es-MX" sz="1400" dirty="0" smtClean="0"/>
              <a:t>BRETAÑA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MX" sz="1400" dirty="0" smtClean="0"/>
              <a:t>E </a:t>
            </a:r>
            <a:r>
              <a:rPr lang="es-MX" sz="1400" dirty="0"/>
              <a:t>IRLANDA DEL NORTE	</a:t>
            </a:r>
            <a:r>
              <a:rPr lang="es-MX" sz="1400" dirty="0" smtClean="0"/>
              <a:t>		                           1 449 663		9</a:t>
            </a:r>
            <a:r>
              <a:rPr lang="es-MX" sz="1400" dirty="0"/>
              <a:t>	0.69%	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MX" sz="1400" dirty="0"/>
              <a:t>SINGAPUR	</a:t>
            </a:r>
            <a:r>
              <a:rPr lang="es-MX" sz="1400" dirty="0" smtClean="0"/>
              <a:t>			  	    1 288 021</a:t>
            </a:r>
            <a:r>
              <a:rPr lang="es-MX" sz="1400" dirty="0"/>
              <a:t>	</a:t>
            </a:r>
            <a:r>
              <a:rPr lang="es-MX" sz="1400" dirty="0" smtClean="0"/>
              <a:t>	10</a:t>
            </a:r>
            <a:r>
              <a:rPr lang="es-MX" sz="1400" dirty="0"/>
              <a:t>	0.61%	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MX" sz="1800" b="1" dirty="0" smtClean="0"/>
              <a:t>EXPORTACIONES </a:t>
            </a:r>
            <a:r>
              <a:rPr lang="es-MX" sz="1800" b="1" dirty="0"/>
              <a:t>TOTALES:	 </a:t>
            </a:r>
            <a:r>
              <a:rPr lang="es-MX" sz="1800" b="1" dirty="0" smtClean="0"/>
              <a:t>          211 103 519</a:t>
            </a:r>
            <a:r>
              <a:rPr lang="es-MX" sz="1400" b="1" dirty="0"/>
              <a:t>	</a:t>
            </a:r>
            <a:r>
              <a:rPr lang="es-MX" sz="14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3118112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6937621"/>
              </p:ext>
            </p:extLst>
          </p:nvPr>
        </p:nvGraphicFramePr>
        <p:xfrm>
          <a:off x="-145032" y="836712"/>
          <a:ext cx="928903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16632"/>
            <a:ext cx="8974832" cy="720080"/>
          </a:xfrm>
        </p:spPr>
        <p:txBody>
          <a:bodyPr>
            <a:no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EXPORTACIONES DE TEQUILA POR ADUANA</a:t>
            </a:r>
            <a:b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ENERO – DICIEMBRE 2017</a:t>
            </a:r>
            <a:b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1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9948123"/>
              </p:ext>
            </p:extLst>
          </p:nvPr>
        </p:nvGraphicFramePr>
        <p:xfrm>
          <a:off x="10116616" y="332656"/>
          <a:ext cx="360040" cy="504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030481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13" descr="e:\Desktop\RESPALDO\Desktop\CARPETAS\LOGO\CRT_logo_g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66850"/>
            <a:ext cx="1814512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 descr="CET"/>
          <p:cNvPicPr>
            <a:picLocks noChangeAspect="1" noChangeArrowheads="1"/>
          </p:cNvPicPr>
          <p:nvPr/>
        </p:nvPicPr>
        <p:blipFill>
          <a:blip r:embed="rId3">
            <a:lum bright="-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1466850"/>
            <a:ext cx="3586162" cy="4608513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34 Rectángulo"/>
          <p:cNvSpPr/>
          <p:nvPr/>
        </p:nvSpPr>
        <p:spPr>
          <a:xfrm>
            <a:off x="251520" y="116632"/>
            <a:ext cx="8610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CERTIFICADO DE AUTENTICIDAD PARA LA EXPORTACIÓN DE TEQUILA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469188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Text Box 3"/>
          <p:cNvSpPr txBox="1">
            <a:spLocks noChangeArrowheads="1"/>
          </p:cNvSpPr>
          <p:nvPr/>
        </p:nvSpPr>
        <p:spPr bwMode="auto">
          <a:xfrm>
            <a:off x="0" y="6453188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s-ES" sz="1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© Derechos Reservados. Consejo Regulador del Tequila, A.C., México 2009</a:t>
            </a:r>
          </a:p>
        </p:txBody>
      </p:sp>
      <p:sp>
        <p:nvSpPr>
          <p:cNvPr id="257028" name="Rectangle 4"/>
          <p:cNvSpPr>
            <a:spLocks noChangeArrowheads="1"/>
          </p:cNvSpPr>
          <p:nvPr/>
        </p:nvSpPr>
        <p:spPr bwMode="auto">
          <a:xfrm>
            <a:off x="218346" y="1268760"/>
            <a:ext cx="8496944" cy="462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Son exportados como </a:t>
            </a:r>
            <a:r>
              <a:rPr lang="es-ES_tradnl" sz="2200" b="1" dirty="0">
                <a:latin typeface="Arial" panose="020B0604020202020204" pitchFamily="34" charset="0"/>
                <a:cs typeface="Arial" panose="020B0604020202020204" pitchFamily="34" charset="0"/>
              </a:rPr>
              <a:t>aguardientes, </a:t>
            </a:r>
            <a:r>
              <a:rPr lang="es-ES_tradn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destilados, alcoholes y licores de agave</a:t>
            </a:r>
            <a:r>
              <a:rPr lang="es-ES_tradn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_trad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s-ES_trad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s-ES_tradnl" sz="2200" dirty="0"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es-ES_tradn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importados como </a:t>
            </a:r>
            <a:r>
              <a:rPr lang="es-ES_tradnl" sz="22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_tradn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equila</a:t>
            </a:r>
            <a:r>
              <a:rPr lang="es-ES_tradnl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15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s-ES_trad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s-ES_tradnl" sz="2200" b="1" dirty="0">
                <a:latin typeface="Arial" panose="020B0604020202020204" pitchFamily="34" charset="0"/>
                <a:cs typeface="Arial" panose="020B0604020202020204" pitchFamily="34" charset="0"/>
              </a:rPr>
              <a:t>Falsifican</a:t>
            </a:r>
            <a:r>
              <a:rPr lang="es-ES_tradnl" sz="2200" dirty="0">
                <a:latin typeface="Arial" panose="020B0604020202020204" pitchFamily="34" charset="0"/>
                <a:cs typeface="Arial" panose="020B0604020202020204" pitchFamily="34" charset="0"/>
              </a:rPr>
              <a:t> el Certificado </a:t>
            </a:r>
            <a:r>
              <a:rPr lang="es-ES_tradn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 Autenticidad emitido por el CRT, </a:t>
            </a:r>
            <a:r>
              <a:rPr lang="es-ES_tradn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 presentan Certificados de Origen </a:t>
            </a:r>
            <a:r>
              <a:rPr lang="es-ES_tradnl" sz="2200" dirty="0">
                <a:latin typeface="Arial" panose="020B0604020202020204" pitchFamily="34" charset="0"/>
                <a:cs typeface="Arial" panose="020B0604020202020204" pitchFamily="34" charset="0"/>
              </a:rPr>
              <a:t>ante la Aduana Internacional como Tequila.</a:t>
            </a:r>
          </a:p>
          <a:p>
            <a:pPr marL="342900" indent="-342900" algn="just">
              <a:lnSpc>
                <a:spcPct val="115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es-ES_tradn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es-ES_tradnl" sz="2200" dirty="0">
                <a:latin typeface="Arial" panose="020B0604020202020204" pitchFamily="34" charset="0"/>
                <a:cs typeface="Arial" panose="020B0604020202020204" pitchFamily="34" charset="0"/>
              </a:rPr>
              <a:t>Son comercializados como Tequila en los países destino y utilizados también para la preparación de cócteles en bares y restaurantes (por ejemplo margaritas</a:t>
            </a:r>
            <a:r>
              <a:rPr lang="es-ES_tradn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10784" y="116632"/>
            <a:ext cx="90332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FRAUDE 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 </a:t>
            </a:r>
          </a:p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DENOMINACIÓN DE ORIGEN TEQUILA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109079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391959" y="260648"/>
            <a:ext cx="3784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¿COMO SE EXPORTAN?</a:t>
            </a:r>
            <a:endParaRPr lang="es-MX" sz="2400" dirty="0"/>
          </a:p>
        </p:txBody>
      </p:sp>
      <p:pic>
        <p:nvPicPr>
          <p:cNvPr id="7" name="Picture 7" descr="e:\Desktop\CASO ALEMANIA 2  2015\FOTOS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64901"/>
            <a:ext cx="2014077" cy="243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086" y="3861048"/>
            <a:ext cx="427951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513230" y="1071903"/>
            <a:ext cx="3528392" cy="4956387"/>
            <a:chOff x="426650" y="1182028"/>
            <a:chExt cx="3554354" cy="4739139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650" y="1182028"/>
              <a:ext cx="3554354" cy="4739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10 Elipse"/>
            <p:cNvSpPr/>
            <p:nvPr/>
          </p:nvSpPr>
          <p:spPr>
            <a:xfrm>
              <a:off x="1015695" y="4581128"/>
              <a:ext cx="2376264" cy="576064"/>
            </a:xfrm>
            <a:prstGeom prst="ellipse">
              <a:avLst/>
            </a:prstGeom>
            <a:noFill/>
            <a:ln w="50800">
              <a:solidFill>
                <a:srgbClr val="7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37743830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391959" y="260648"/>
            <a:ext cx="3715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¿COMO SE IMPORTAN?</a:t>
            </a:r>
            <a:endParaRPr lang="es-MX" sz="2400" dirty="0"/>
          </a:p>
        </p:txBody>
      </p:sp>
      <p:pic>
        <p:nvPicPr>
          <p:cNvPr id="8" name="Picture 2" descr="soka 3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3903329" cy="522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323528" y="3213099"/>
            <a:ext cx="865187" cy="288925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s-MX">
              <a:latin typeface="Arial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430" y="914398"/>
            <a:ext cx="3600400" cy="503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3"/>
          <p:cNvSpPr>
            <a:spLocks noChangeArrowheads="1"/>
          </p:cNvSpPr>
          <p:nvPr/>
        </p:nvSpPr>
        <p:spPr bwMode="auto">
          <a:xfrm>
            <a:off x="5559757" y="3099673"/>
            <a:ext cx="865187" cy="288925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s-MX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0142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7777</TotalTime>
  <Words>568</Words>
  <Application>Microsoft Office PowerPoint</Application>
  <PresentationFormat>Presentación en pantalla (4:3)</PresentationFormat>
  <Paragraphs>141</Paragraphs>
  <Slides>16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CRT</vt:lpstr>
      <vt:lpstr>Presentación de PowerPoint</vt:lpstr>
      <vt:lpstr>Presentación de PowerPoint</vt:lpstr>
      <vt:lpstr>Presentación de PowerPoint</vt:lpstr>
      <vt:lpstr>TOP TEN DE PAÍSES IMPORTADORES DE TEQUILA 2017</vt:lpstr>
      <vt:lpstr> EXPORTACIONES DE TEQUILA POR ADUANA  ENERO – DICIEMBRE 2017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Ismael Vicente Ramirez</dc:creator>
  <cp:lastModifiedBy>IPKey MORJOSE</cp:lastModifiedBy>
  <cp:revision>270</cp:revision>
  <cp:lastPrinted>2018-11-12T17:56:03Z</cp:lastPrinted>
  <dcterms:created xsi:type="dcterms:W3CDTF">2016-06-09T18:46:29Z</dcterms:created>
  <dcterms:modified xsi:type="dcterms:W3CDTF">2018-11-13T06:23:01Z</dcterms:modified>
</cp:coreProperties>
</file>