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55" r:id="rId2"/>
    <p:sldId id="568" r:id="rId3"/>
    <p:sldId id="582" r:id="rId4"/>
    <p:sldId id="583" r:id="rId5"/>
    <p:sldId id="570" r:id="rId6"/>
    <p:sldId id="575" r:id="rId7"/>
    <p:sldId id="572" r:id="rId8"/>
    <p:sldId id="576" r:id="rId9"/>
    <p:sldId id="579" r:id="rId10"/>
    <p:sldId id="580" r:id="rId11"/>
    <p:sldId id="591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81" r:id="rId20"/>
    <p:sldId id="562" r:id="rId21"/>
  </p:sldIdLst>
  <p:sldSz cx="12192000" cy="6858000"/>
  <p:notesSz cx="7023100" cy="93091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618"/>
    <a:srgbClr val="A5A5A5"/>
    <a:srgbClr val="E0574B"/>
    <a:srgbClr val="4372C4"/>
    <a:srgbClr val="026DA0"/>
    <a:srgbClr val="0098B9"/>
    <a:srgbClr val="00ABBD"/>
    <a:srgbClr val="5B9BD5"/>
    <a:srgbClr val="D2F0F3"/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6" autoAdjust="0"/>
    <p:restoredTop sz="92897" autoAdjust="0"/>
  </p:normalViewPr>
  <p:slideViewPr>
    <p:cSldViewPr snapToObjects="1" showGuides="1">
      <p:cViewPr varScale="1">
        <p:scale>
          <a:sx n="74" d="100"/>
          <a:sy n="74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04AA84FC-985F-4DD0-8734-DE19E9E436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238" cy="466725"/>
          </a:xfrm>
          <a:prstGeom prst="rect">
            <a:avLst/>
          </a:prstGeom>
        </p:spPr>
        <p:txBody>
          <a:bodyPr vert="horz" lIns="89995" tIns="44998" rIns="89995" bIns="44998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F2D0D33-F941-4218-83B3-0DFFAA293C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7" y="1"/>
            <a:ext cx="3043238" cy="466725"/>
          </a:xfrm>
          <a:prstGeom prst="rect">
            <a:avLst/>
          </a:prstGeom>
        </p:spPr>
        <p:txBody>
          <a:bodyPr vert="horz" lIns="89995" tIns="44998" rIns="89995" bIns="44998" rtlCol="0"/>
          <a:lstStyle>
            <a:lvl1pPr algn="r">
              <a:defRPr sz="1200"/>
            </a:lvl1pPr>
          </a:lstStyle>
          <a:p>
            <a:fld id="{E3704040-14C8-46AD-A251-44C32160CD57}" type="datetimeFigureOut">
              <a:rPr lang="es-GT" smtClean="0"/>
              <a:pPr/>
              <a:t>12/11/2018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7902417-4A40-4E2F-A009-3DB2485EC7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43238" cy="466725"/>
          </a:xfrm>
          <a:prstGeom prst="rect">
            <a:avLst/>
          </a:prstGeom>
        </p:spPr>
        <p:txBody>
          <a:bodyPr vert="horz" lIns="89995" tIns="44998" rIns="89995" bIns="44998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3B1F33D-4324-4352-8C64-797649812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7" y="8842375"/>
            <a:ext cx="3043238" cy="466725"/>
          </a:xfrm>
          <a:prstGeom prst="rect">
            <a:avLst/>
          </a:prstGeom>
        </p:spPr>
        <p:txBody>
          <a:bodyPr vert="horz" lIns="89995" tIns="44998" rIns="89995" bIns="44998" rtlCol="0" anchor="b"/>
          <a:lstStyle>
            <a:lvl1pPr algn="r">
              <a:defRPr sz="1200"/>
            </a:lvl1pPr>
          </a:lstStyle>
          <a:p>
            <a:fld id="{F10F17C9-8B62-4B2E-8077-69BE337C3DD8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58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1849" tIns="45925" rIns="91849" bIns="45925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1849" tIns="45925" rIns="91849" bIns="45925" rtlCol="0"/>
          <a:lstStyle>
            <a:lvl1pPr algn="r">
              <a:defRPr sz="1200"/>
            </a:lvl1pPr>
          </a:lstStyle>
          <a:p>
            <a:fld id="{6DB974F1-797D-2747-8A57-12D1A2C9B554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9" tIns="45925" rIns="91849" bIns="45925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849" tIns="45925" rIns="91849" bIns="459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7071"/>
          </a:xfrm>
          <a:prstGeom prst="rect">
            <a:avLst/>
          </a:prstGeom>
        </p:spPr>
        <p:txBody>
          <a:bodyPr vert="horz" lIns="91849" tIns="45925" rIns="91849" bIns="45925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3" y="8842032"/>
            <a:ext cx="3043343" cy="467071"/>
          </a:xfrm>
          <a:prstGeom prst="rect">
            <a:avLst/>
          </a:prstGeom>
        </p:spPr>
        <p:txBody>
          <a:bodyPr vert="horz" lIns="91849" tIns="45925" rIns="91849" bIns="45925" rtlCol="0" anchor="b"/>
          <a:lstStyle>
            <a:lvl1pPr algn="r">
              <a:defRPr sz="1200"/>
            </a:lvl1pPr>
          </a:lstStyle>
          <a:p>
            <a:fld id="{85EE8586-A00D-F14F-B979-2278F72E9F9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579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274B-67F4-8745-9A35-9654AFB8416B}" type="datetimeFigureOut">
              <a:rPr lang="es-ES_tradnl" smtClean="0"/>
              <a:pPr/>
              <a:t>12/11/2018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D0B5-6408-BC4A-B345-B90D8AE8F43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pista.gt/" TargetMode="External"/><Relationship Id="rId2" Type="http://schemas.openxmlformats.org/officeDocument/2006/relationships/hyperlink" Target="mailto:defraudac&#237;onycontrabando@sat.gob.g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bportada ppt 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6286FA8-B81C-467E-BA97-11B0DD5CECD1}"/>
              </a:ext>
            </a:extLst>
          </p:cNvPr>
          <p:cNvSpPr txBox="1"/>
          <p:nvPr/>
        </p:nvSpPr>
        <p:spPr>
          <a:xfrm>
            <a:off x="2482279" y="908720"/>
            <a:ext cx="7500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b="1" dirty="0" smtClean="0">
                <a:solidFill>
                  <a:schemeClr val="tx2">
                    <a:lumMod val="75000"/>
                  </a:schemeClr>
                </a:solidFill>
              </a:rPr>
              <a:t>SUPERINTENDENCIA DE ADMINISTRACIÓN TRIBUTARIA      -SAT-</a:t>
            </a:r>
            <a:endParaRPr lang="es-G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xmlns="" id="{46286FA8-B81C-467E-BA97-11B0DD5CECD1}"/>
              </a:ext>
            </a:extLst>
          </p:cNvPr>
          <p:cNvSpPr txBox="1"/>
          <p:nvPr/>
        </p:nvSpPr>
        <p:spPr>
          <a:xfrm>
            <a:off x="2497910" y="4869160"/>
            <a:ext cx="750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b="1" dirty="0" smtClean="0">
                <a:solidFill>
                  <a:schemeClr val="tx2">
                    <a:lumMod val="75000"/>
                  </a:schemeClr>
                </a:solidFill>
              </a:rPr>
              <a:t>Guatemala, noviembre 2018.</a:t>
            </a:r>
            <a:endParaRPr lang="es-G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1F1B7-D1D3-4FA8-BD44-13F7FA3D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9" y="179224"/>
            <a:ext cx="9230816" cy="274042"/>
          </a:xfrm>
        </p:spPr>
        <p:txBody>
          <a:bodyPr>
            <a:noAutofit/>
          </a:bodyPr>
          <a:lstStyle/>
          <a:p>
            <a:pPr algn="l"/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Alertivos</a:t>
            </a:r>
            <a:r>
              <a:rPr lang="en-US" sz="25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Propiedad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Intelectual</a:t>
            </a:r>
            <a:endParaRPr lang="en-US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A8AE951-8BAB-4EDA-9268-B464FB60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13" y="505690"/>
            <a:ext cx="10579845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GT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s-GT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GT" altLang="en-US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GT" altLang="en-US" sz="23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Denuncias recibidas en el Departamento contra la Defraudación y el Contrabando</a:t>
            </a:r>
            <a:r>
              <a:rPr kumimoji="0" lang="es-GT" altLang="en-US" sz="230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Aduaneros de la SAT.</a:t>
            </a:r>
            <a:endParaRPr kumimoji="0" lang="es-GT" altLang="en-US" sz="230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GT" altLang="en-US" sz="23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GT" alt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914400">
              <a:buFont typeface="Wingdings" panose="05000000000000000000" pitchFamily="2" charset="2"/>
              <a:buChar char="Ø"/>
            </a:pPr>
            <a:r>
              <a:rPr lang="es-GT" altLang="en-US" sz="23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Acciones realizadas por la División </a:t>
            </a:r>
            <a:r>
              <a:rPr lang="es-GT" altLang="en-US" sz="23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Puertos, Aeropuertos, y Puestos Fronterizos</a:t>
            </a:r>
          </a:p>
          <a:p>
            <a:pPr lvl="0" defTabSz="914400"/>
            <a:r>
              <a:rPr lang="es-GT" altLang="en-US" sz="23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s-GT" altLang="en-US" sz="23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DIPAFRONT-. </a:t>
            </a:r>
            <a:endParaRPr lang="es-GT" altLang="en-US" sz="23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s-GT" altLang="en-US" sz="23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GT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GT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GT" altLang="en-US" sz="2000" b="1" dirty="0" smtClean="0"/>
              <a:t>Todas estas gestiones son gratuitas.</a:t>
            </a:r>
            <a:endParaRPr kumimoji="0" lang="es-GT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2"/>
          <a:srcRect l="24120" t="39250" r="60253" b="33233"/>
          <a:stretch/>
        </p:blipFill>
        <p:spPr bwMode="auto">
          <a:xfrm>
            <a:off x="4223792" y="2959627"/>
            <a:ext cx="3240360" cy="2341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1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1F1B7-D1D3-4FA8-BD44-13F7FA3D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9" y="179224"/>
            <a:ext cx="9230816" cy="274042"/>
          </a:xfrm>
        </p:spPr>
        <p:txBody>
          <a:bodyPr>
            <a:noAutofit/>
          </a:bodyPr>
          <a:lstStyle/>
          <a:p>
            <a:pPr algn="l"/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Registro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de </a:t>
            </a:r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Propiedad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Intelectual</a:t>
            </a:r>
            <a:endParaRPr lang="en-US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A8AE951-8BAB-4EDA-9268-B464FB60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-230632"/>
            <a:ext cx="1108390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s-GT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s-GT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s-GT" sz="20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altLang="es-GT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GT" sz="2000" dirty="0" smtClean="0"/>
              <a:t>La </a:t>
            </a:r>
            <a:r>
              <a:rPr lang="es-ES" altLang="es-GT" sz="2000" dirty="0"/>
              <a:t>Intendencia de Aduanas no  cuenta con una </a:t>
            </a:r>
            <a:r>
              <a:rPr lang="es-ES" altLang="es-GT" sz="2000" b="1" dirty="0"/>
              <a:t>Base de Datos con la Información   de los  Representantes Legales de las Marcas protegidas en Guatemala.</a:t>
            </a:r>
            <a:r>
              <a:rPr lang="es-ES" altLang="es-GT" sz="2000" dirty="0">
                <a:solidFill>
                  <a:prstClr val="white"/>
                </a:solidFill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GT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914400"/>
            <a:r>
              <a:rPr lang="es-GT" sz="2000" dirty="0"/>
              <a:t>El Registro de la Propiedad </a:t>
            </a:r>
            <a:r>
              <a:rPr lang="es-GT" sz="2000" dirty="0" smtClean="0"/>
              <a:t>Intelectual, </a:t>
            </a:r>
            <a:r>
              <a:rPr lang="es-GT" sz="2000" dirty="0"/>
              <a:t>es la dependencia encargada de promover la observancia de los derechos de propiedad intelectual, así como de la inscripción y registro de los mismos.</a:t>
            </a: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4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40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44893" r="55787" b="38944"/>
          <a:stretch/>
        </p:blipFill>
        <p:spPr bwMode="auto">
          <a:xfrm>
            <a:off x="1631504" y="3691349"/>
            <a:ext cx="3672408" cy="175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/>
          <a:srcRect l="12048" t="37633" r="74691" b="37765"/>
          <a:stretch/>
        </p:blipFill>
        <p:spPr bwMode="auto">
          <a:xfrm>
            <a:off x="6838121" y="3535690"/>
            <a:ext cx="2858279" cy="1981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8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81283A-FFCC-42D8-85AA-E96D97DD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22"/>
            <a:ext cx="8160907" cy="346050"/>
          </a:xfrm>
        </p:spPr>
        <p:txBody>
          <a:bodyPr>
            <a:noAutofit/>
          </a:bodyPr>
          <a:lstStyle/>
          <a:p>
            <a:pPr algn="l"/>
            <a:r>
              <a:rPr lang="es-GT" sz="23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ACCIONES REALIZADAS</a:t>
            </a:r>
            <a:endParaRPr lang="es-GT" sz="2300" b="1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B88A07-70B8-464E-922F-3BAC051B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1582400" cy="5760640"/>
          </a:xfrm>
        </p:spPr>
        <p:txBody>
          <a:bodyPr/>
          <a:lstStyle/>
          <a:p>
            <a:pPr marL="0" indent="0">
              <a:buNone/>
            </a:pPr>
            <a:r>
              <a:rPr lang="es-GT" sz="2500" dirty="0" smtClean="0"/>
              <a:t>1. La Intendencia de Aduanas notifica a </a:t>
            </a:r>
            <a:r>
              <a:rPr lang="es-GT" sz="2500" dirty="0"/>
              <a:t>l</a:t>
            </a:r>
            <a:r>
              <a:rPr lang="es-GT" sz="2500" dirty="0" smtClean="0"/>
              <a:t>a administración de la aduana                                          </a:t>
            </a:r>
            <a:endParaRPr lang="es-GT" sz="2500" dirty="0"/>
          </a:p>
          <a:p>
            <a:pPr marL="0" indent="0">
              <a:buNone/>
            </a:pPr>
            <a:r>
              <a:rPr lang="es-GT" sz="2500" dirty="0"/>
              <a:t>    </a:t>
            </a:r>
            <a:r>
              <a:rPr lang="es-GT" sz="2500" dirty="0" smtClean="0"/>
              <a:t> el </a:t>
            </a:r>
            <a:r>
              <a:rPr lang="es-GT" sz="2500" dirty="0" err="1" smtClean="0"/>
              <a:t>alertivo</a:t>
            </a:r>
            <a:r>
              <a:rPr lang="es-GT" sz="2500" dirty="0" smtClean="0"/>
              <a:t> con todos sus detalles.</a:t>
            </a:r>
            <a:endParaRPr lang="es-GT" sz="2500" dirty="0"/>
          </a:p>
          <a:p>
            <a:pPr marL="0" indent="0">
              <a:buNone/>
            </a:pPr>
            <a:endParaRPr lang="es-GT" sz="2500" dirty="0"/>
          </a:p>
          <a:p>
            <a:pPr marL="0" indent="0">
              <a:buNone/>
            </a:pPr>
            <a:r>
              <a:rPr lang="es-GT" sz="2500" dirty="0" smtClean="0"/>
              <a:t>2.</a:t>
            </a:r>
            <a:r>
              <a:rPr lang="es-GT" sz="2500" dirty="0"/>
              <a:t> </a:t>
            </a:r>
            <a:r>
              <a:rPr lang="es-GT" sz="2500" dirty="0" smtClean="0"/>
              <a:t>El </a:t>
            </a:r>
            <a:r>
              <a:rPr lang="es-GT" sz="2500" dirty="0"/>
              <a:t>v</a:t>
            </a:r>
            <a:r>
              <a:rPr lang="es-GT" sz="2500" dirty="0" smtClean="0"/>
              <a:t>erificador </a:t>
            </a:r>
            <a:r>
              <a:rPr lang="es-GT" sz="2500" dirty="0"/>
              <a:t>de mercancías apertura el </a:t>
            </a:r>
          </a:p>
          <a:p>
            <a:pPr marL="0" indent="0">
              <a:buNone/>
            </a:pPr>
            <a:r>
              <a:rPr lang="es-GT" sz="2500" dirty="0"/>
              <a:t>     </a:t>
            </a:r>
            <a:r>
              <a:rPr lang="es-GT" sz="2500" dirty="0" smtClean="0"/>
              <a:t>contenedor </a:t>
            </a:r>
            <a:r>
              <a:rPr lang="es-GT" sz="2500" dirty="0"/>
              <a:t>y revisa la carga.</a:t>
            </a:r>
          </a:p>
          <a:p>
            <a:pPr marL="0" indent="0">
              <a:buNone/>
            </a:pPr>
            <a:endParaRPr lang="es-GT" sz="2500" dirty="0"/>
          </a:p>
          <a:p>
            <a:pPr marL="0" indent="0">
              <a:buNone/>
            </a:pPr>
            <a:r>
              <a:rPr lang="es-GT" sz="2500" dirty="0"/>
              <a:t>3. Se toman las fotografías </a:t>
            </a:r>
            <a:r>
              <a:rPr lang="es-GT" sz="2500" dirty="0" smtClean="0"/>
              <a:t>como evidencias.</a:t>
            </a:r>
            <a:endParaRPr lang="es-GT" sz="2500" dirty="0"/>
          </a:p>
          <a:p>
            <a:pPr marL="0" indent="0">
              <a:buNone/>
            </a:pPr>
            <a:endParaRPr lang="es-GT" sz="2500" dirty="0"/>
          </a:p>
          <a:p>
            <a:pPr marL="0" indent="0">
              <a:buNone/>
            </a:pPr>
            <a:r>
              <a:rPr lang="es-GT" sz="2500" dirty="0"/>
              <a:t>4. La Intendencia de Aduanas contacta al</a:t>
            </a:r>
          </a:p>
          <a:p>
            <a:pPr marL="0" indent="0">
              <a:buNone/>
            </a:pPr>
            <a:r>
              <a:rPr lang="es-GT" sz="2500" dirty="0"/>
              <a:t>     </a:t>
            </a:r>
            <a:r>
              <a:rPr lang="es-GT" sz="2500" dirty="0" smtClean="0"/>
              <a:t>representante </a:t>
            </a:r>
            <a:r>
              <a:rPr lang="es-GT" sz="2500" dirty="0"/>
              <a:t>l</a:t>
            </a:r>
            <a:r>
              <a:rPr lang="es-GT" sz="2500" dirty="0" smtClean="0"/>
              <a:t>egal </a:t>
            </a:r>
            <a:r>
              <a:rPr lang="es-GT" sz="2500" dirty="0"/>
              <a:t>de la marca.</a:t>
            </a:r>
          </a:p>
          <a:p>
            <a:pPr marL="514350" indent="-514350">
              <a:buFont typeface="+mj-lt"/>
              <a:buAutoNum type="arabicPeriod"/>
            </a:pPr>
            <a:endParaRPr lang="es-GT" sz="25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47C3EDF-A038-4461-8470-AFF38E6F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428" y="800708"/>
            <a:ext cx="1864561" cy="12241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9ED2296-0F96-44A3-9DB7-295928A36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944" y="2348880"/>
            <a:ext cx="3355616" cy="37444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A7FC933-F736-4D1B-98AC-3981F8FF5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499" y="5301208"/>
            <a:ext cx="4267200" cy="10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2C8B36-2950-44EE-8845-DB240735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543346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 startAt="5"/>
            </a:pPr>
            <a:endParaRPr lang="es-GT" sz="2500" dirty="0"/>
          </a:p>
          <a:p>
            <a:pPr marL="457200" indent="-457200">
              <a:buAutoNum type="arabicPeriod" startAt="5"/>
            </a:pPr>
            <a:r>
              <a:rPr lang="es-GT" sz="2500" dirty="0"/>
              <a:t>El verificador de mercancías con el apoyo de </a:t>
            </a:r>
          </a:p>
          <a:p>
            <a:pPr marL="0" indent="0">
              <a:buNone/>
            </a:pPr>
            <a:r>
              <a:rPr lang="es-GT" sz="2500" dirty="0"/>
              <a:t>       </a:t>
            </a:r>
            <a:r>
              <a:rPr lang="es-GT" sz="2500" dirty="0" smtClean="0"/>
              <a:t>la DIPAFRONT  </a:t>
            </a:r>
            <a:r>
              <a:rPr lang="es-GT" sz="2500" dirty="0"/>
              <a:t>realizan el inventario e informe</a:t>
            </a:r>
          </a:p>
          <a:p>
            <a:pPr marL="0" indent="0">
              <a:buNone/>
            </a:pPr>
            <a:r>
              <a:rPr lang="es-GT" sz="2500" dirty="0"/>
              <a:t>       </a:t>
            </a:r>
            <a:r>
              <a:rPr lang="es-GT" sz="2500" dirty="0" smtClean="0"/>
              <a:t>circunstanciado correspondiente.</a:t>
            </a:r>
            <a:endParaRPr lang="es-GT" sz="2500" dirty="0"/>
          </a:p>
          <a:p>
            <a:pPr marL="0" indent="0">
              <a:buNone/>
            </a:pPr>
            <a:endParaRPr lang="es-GT" sz="2500" dirty="0"/>
          </a:p>
          <a:p>
            <a:pPr marL="0" indent="0">
              <a:buNone/>
            </a:pPr>
            <a:endParaRPr lang="es-GT" sz="2500" dirty="0"/>
          </a:p>
          <a:p>
            <a:pPr marL="0" indent="0" algn="just">
              <a:buNone/>
            </a:pPr>
            <a:r>
              <a:rPr lang="es-GT" sz="2500" dirty="0"/>
              <a:t> </a:t>
            </a:r>
            <a:endParaRPr lang="es-GT" sz="2500" dirty="0" smtClean="0"/>
          </a:p>
          <a:p>
            <a:pPr marL="0" indent="0" algn="just">
              <a:buNone/>
            </a:pPr>
            <a:endParaRPr lang="es-GT" sz="2500" dirty="0" smtClean="0"/>
          </a:p>
          <a:p>
            <a:pPr marL="0" indent="0" algn="just">
              <a:buNone/>
            </a:pPr>
            <a:r>
              <a:rPr lang="es-GT" sz="2500" dirty="0" smtClean="0"/>
              <a:t>6</a:t>
            </a:r>
            <a:r>
              <a:rPr lang="es-GT" sz="2500" dirty="0"/>
              <a:t>. Si el </a:t>
            </a:r>
            <a:r>
              <a:rPr lang="es-GT" sz="2500" dirty="0" smtClean="0"/>
              <a:t>representante de la marca, se pronuncia e interpone </a:t>
            </a:r>
            <a:r>
              <a:rPr lang="es-GT" sz="2500" dirty="0"/>
              <a:t>la </a:t>
            </a:r>
            <a:r>
              <a:rPr lang="es-GT" sz="2500" dirty="0" smtClean="0"/>
              <a:t>denuncia              </a:t>
            </a:r>
          </a:p>
          <a:p>
            <a:pPr marL="0" indent="0" algn="just">
              <a:buNone/>
            </a:pPr>
            <a:r>
              <a:rPr lang="es-GT" sz="2500" dirty="0"/>
              <a:t>  </a:t>
            </a:r>
            <a:r>
              <a:rPr lang="es-GT" sz="2500" dirty="0" smtClean="0"/>
              <a:t>  correspondiente </a:t>
            </a:r>
            <a:r>
              <a:rPr lang="es-GT" sz="2500" dirty="0"/>
              <a:t>dentro del plazo de 10 </a:t>
            </a:r>
            <a:r>
              <a:rPr lang="es-GT" sz="2500" dirty="0" smtClean="0"/>
              <a:t>días, se suspende el despacho de las     </a:t>
            </a:r>
          </a:p>
          <a:p>
            <a:pPr marL="0" indent="0" algn="just">
              <a:buNone/>
            </a:pPr>
            <a:r>
              <a:rPr lang="es-GT" sz="2500" dirty="0"/>
              <a:t> </a:t>
            </a:r>
            <a:r>
              <a:rPr lang="es-GT" sz="2500" dirty="0" smtClean="0"/>
              <a:t>   mercancías, quedando a la espera de </a:t>
            </a:r>
            <a:r>
              <a:rPr lang="es-GT" sz="2500" dirty="0"/>
              <a:t>las </a:t>
            </a:r>
            <a:r>
              <a:rPr lang="es-GT" sz="2500" dirty="0" smtClean="0"/>
              <a:t>diligencias realizadas </a:t>
            </a:r>
            <a:r>
              <a:rPr lang="es-GT" sz="2500" dirty="0"/>
              <a:t>por parte del  </a:t>
            </a:r>
            <a:endParaRPr lang="es-GT" sz="2500" dirty="0" smtClean="0"/>
          </a:p>
          <a:p>
            <a:pPr marL="0" indent="0" algn="just">
              <a:buNone/>
            </a:pPr>
            <a:r>
              <a:rPr lang="es-GT" sz="2500" dirty="0"/>
              <a:t> </a:t>
            </a:r>
            <a:r>
              <a:rPr lang="es-GT" sz="2500" dirty="0" smtClean="0"/>
              <a:t>   Ministerio </a:t>
            </a:r>
            <a:r>
              <a:rPr lang="es-GT" sz="2500" dirty="0"/>
              <a:t>Público.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7003982E-1140-4B6B-83E4-93773FDFA3BE}"/>
              </a:ext>
            </a:extLst>
          </p:cNvPr>
          <p:cNvSpPr txBox="1">
            <a:spLocks/>
          </p:cNvSpPr>
          <p:nvPr/>
        </p:nvSpPr>
        <p:spPr>
          <a:xfrm>
            <a:off x="-96688" y="116632"/>
            <a:ext cx="7392821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23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ACCIONES </a:t>
            </a:r>
            <a:r>
              <a:rPr lang="es-GT" sz="2300" b="1" dirty="0">
                <a:solidFill>
                  <a:schemeClr val="bg1"/>
                </a:solidFill>
                <a:latin typeface="Arial Black" panose="020B0A04020102020204" pitchFamily="34" charset="0"/>
              </a:rPr>
              <a:t>REALIZADAS</a:t>
            </a:r>
            <a:endParaRPr lang="es-GT" sz="2300" dirty="0"/>
          </a:p>
        </p:txBody>
      </p:sp>
      <p:pic>
        <p:nvPicPr>
          <p:cNvPr id="8" name="7 Imagen" descr="D:\Users\jamartin\Pictures\IMG-20180426-WA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196752"/>
            <a:ext cx="3563863" cy="27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1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A7680C-A816-465C-9AF2-7E2D797E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" y="14659"/>
            <a:ext cx="80786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es-GT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s-GT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GT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ALERTIVO PROPIEDAD INTELECTUAL</a:t>
            </a:r>
            <a:r>
              <a:rPr lang="es-GT" sz="2800" dirty="0"/>
              <a:t/>
            </a:r>
            <a:br>
              <a:rPr lang="es-GT" sz="2800" dirty="0"/>
            </a:b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Recorte de pantalla">
            <a:extLst>
              <a:ext uri="{FF2B5EF4-FFF2-40B4-BE49-F238E27FC236}">
                <a16:creationId xmlns:a16="http://schemas.microsoft.com/office/drawing/2014/main" xmlns="" id="{A0B7E86B-9650-49D6-A4FD-8DB26B1B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63" y="808926"/>
            <a:ext cx="7584843" cy="50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>
            <a:extLst>
              <a:ext uri="{FF2B5EF4-FFF2-40B4-BE49-F238E27FC236}">
                <a16:creationId xmlns:a16="http://schemas.microsoft.com/office/drawing/2014/main" xmlns="" id="{41A7F573-ECBB-4C37-B9D2-4FBC111E6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2132856"/>
            <a:ext cx="5952661" cy="2592288"/>
          </a:xfrm>
          <a:prstGeom prst="rect">
            <a:avLst/>
          </a:prstGeom>
        </p:spPr>
      </p:pic>
      <p:pic>
        <p:nvPicPr>
          <p:cNvPr id="7" name="Imagen 6" descr="Recorte de pantalla">
            <a:extLst>
              <a:ext uri="{FF2B5EF4-FFF2-40B4-BE49-F238E27FC236}">
                <a16:creationId xmlns:a16="http://schemas.microsoft.com/office/drawing/2014/main" xmlns="" id="{9926CBC7-5A30-46FA-842E-6E2EFD1F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429" y="1268761"/>
            <a:ext cx="6270571" cy="448322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C69A139-40A2-4BC6-9C9E-72C43250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80" y="44624"/>
            <a:ext cx="8942784" cy="490066"/>
          </a:xfrm>
        </p:spPr>
        <p:txBody>
          <a:bodyPr>
            <a:normAutofit/>
          </a:bodyPr>
          <a:lstStyle/>
          <a:p>
            <a:pPr algn="l"/>
            <a:r>
              <a:rPr lang="es-GT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ALERTIVO PROPIEDAD INTELECTUAL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>
            <a:extLst>
              <a:ext uri="{FF2B5EF4-FFF2-40B4-BE49-F238E27FC236}">
                <a16:creationId xmlns:a16="http://schemas.microsoft.com/office/drawing/2014/main" xmlns="" id="{B0E7E262-0124-4A68-A363-CA1A7D6B6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3" y="1052737"/>
            <a:ext cx="10273141" cy="453650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9A3EB9D-7FAF-4605-B008-1240E21E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6" y="23461"/>
            <a:ext cx="8942784" cy="490066"/>
          </a:xfrm>
        </p:spPr>
        <p:txBody>
          <a:bodyPr>
            <a:normAutofit/>
          </a:bodyPr>
          <a:lstStyle/>
          <a:p>
            <a:pPr algn="l"/>
            <a:r>
              <a:rPr lang="es-GT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ALERTIVO PROPIEDAD INTELECTUAL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corte de pantalla">
            <a:extLst>
              <a:ext uri="{FF2B5EF4-FFF2-40B4-BE49-F238E27FC236}">
                <a16:creationId xmlns:a16="http://schemas.microsoft.com/office/drawing/2014/main" xmlns="" id="{E53E47A4-5DE5-45DA-BA8A-FC2573A84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5" t="2757"/>
          <a:stretch/>
        </p:blipFill>
        <p:spPr>
          <a:xfrm>
            <a:off x="1007435" y="1052736"/>
            <a:ext cx="10177131" cy="432048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9732C67B-FD08-45AD-A5EA-5D3ABB23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683" y="44624"/>
            <a:ext cx="9601067" cy="490066"/>
          </a:xfrm>
        </p:spPr>
        <p:txBody>
          <a:bodyPr>
            <a:noAutofit/>
          </a:bodyPr>
          <a:lstStyle/>
          <a:p>
            <a:pPr algn="l"/>
            <a:r>
              <a:rPr lang="es-GT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ALERTIVO PROPIEDAD INTELECTUAL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0BDC77-EEB0-4C82-ABA4-AAA6081A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29605"/>
            <a:ext cx="10972800" cy="490066"/>
          </a:xfrm>
        </p:spPr>
        <p:txBody>
          <a:bodyPr>
            <a:noAutofit/>
          </a:bodyPr>
          <a:lstStyle/>
          <a:p>
            <a:pPr algn="l"/>
            <a:r>
              <a:rPr lang="es-GT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Mercancías </a:t>
            </a:r>
            <a:r>
              <a:rPr lang="es-GT" sz="2400" dirty="0">
                <a:solidFill>
                  <a:schemeClr val="bg1"/>
                </a:solidFill>
                <a:latin typeface="Arial Black" panose="020B0A04020102020204" pitchFamily="34" charset="0"/>
              </a:rPr>
              <a:t>que NO </a:t>
            </a:r>
            <a:r>
              <a:rPr lang="es-GT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infringen </a:t>
            </a:r>
            <a:r>
              <a:rPr lang="es-GT" sz="2400" dirty="0">
                <a:solidFill>
                  <a:schemeClr val="bg1"/>
                </a:solidFill>
                <a:latin typeface="Arial Black" panose="020B0A04020102020204" pitchFamily="34" charset="0"/>
              </a:rPr>
              <a:t>la Propiedad Intelectual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36D777C-7C9D-4083-8962-D1074753E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908721"/>
            <a:ext cx="10972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GT" sz="2500" dirty="0"/>
          </a:p>
          <a:p>
            <a:pPr marL="0" indent="0" algn="just">
              <a:buNone/>
            </a:pPr>
            <a:r>
              <a:rPr lang="es-GT" sz="2500" dirty="0"/>
              <a:t>La mercancía se ingresa al contenedor y continúa con el proceso del despacho  aduanero. </a:t>
            </a:r>
          </a:p>
          <a:p>
            <a:pPr marL="0" indent="0">
              <a:buNone/>
            </a:pPr>
            <a:endParaRPr lang="es-GT" sz="2500" dirty="0"/>
          </a:p>
          <a:p>
            <a:pPr marL="0" indent="0">
              <a:buNone/>
            </a:pPr>
            <a:endParaRPr lang="es-GT" sz="25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B34B171-1F05-49D0-B421-F9AA4A9D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63" y="2449563"/>
            <a:ext cx="6337267" cy="29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AF52E78-1AE0-4E79-A4F0-A9253D6F1A23}"/>
              </a:ext>
            </a:extLst>
          </p:cNvPr>
          <p:cNvSpPr txBox="1"/>
          <p:nvPr/>
        </p:nvSpPr>
        <p:spPr>
          <a:xfrm>
            <a:off x="-53663" y="44624"/>
            <a:ext cx="981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Denuncia ilícitos por Propiedad Intelectual</a:t>
            </a:r>
            <a:endParaRPr lang="es-GT" sz="2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933DF2B-6E50-4F43-A4D0-C31DD4C53542}"/>
              </a:ext>
            </a:extLst>
          </p:cNvPr>
          <p:cNvSpPr txBox="1"/>
          <p:nvPr/>
        </p:nvSpPr>
        <p:spPr>
          <a:xfrm>
            <a:off x="298952" y="5516032"/>
            <a:ext cx="39038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GT" b="1" dirty="0">
              <a:solidFill>
                <a:srgbClr val="F79646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20823690-D9A9-4192-8261-4B763FD63930}"/>
              </a:ext>
            </a:extLst>
          </p:cNvPr>
          <p:cNvSpPr txBox="1"/>
          <p:nvPr/>
        </p:nvSpPr>
        <p:spPr>
          <a:xfrm>
            <a:off x="382212" y="738011"/>
            <a:ext cx="390381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GT" sz="900" b="1" dirty="0">
              <a:solidFill>
                <a:srgbClr val="1F497D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3167" y="1133356"/>
            <a:ext cx="95414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GT" sz="2600" dirty="0" smtClean="0"/>
              <a:t>Llama al 1550 o a través del buzón </a:t>
            </a:r>
            <a:r>
              <a:rPr lang="es-GT" sz="2600" dirty="0" smtClean="0">
                <a:hlinkClick r:id="rId2"/>
              </a:rPr>
              <a:t>defraudacionycontrabando@sat.gob.gt</a:t>
            </a:r>
            <a:endParaRPr lang="es-GT" sz="2600" dirty="0" smtClean="0"/>
          </a:p>
          <a:p>
            <a:endParaRPr lang="es-GT" sz="2600" dirty="0" smtClean="0"/>
          </a:p>
          <a:p>
            <a:endParaRPr lang="es-GT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s-GT" sz="2600" dirty="0" smtClean="0"/>
              <a:t>Denuncia anónima en </a:t>
            </a:r>
            <a:r>
              <a:rPr lang="es-GT" sz="2600" dirty="0" smtClean="0">
                <a:hlinkClick r:id="rId3"/>
              </a:rPr>
              <a:t>www.tupista.gt</a:t>
            </a:r>
            <a:r>
              <a:rPr lang="es-GT" sz="2600" dirty="0" smtClean="0"/>
              <a:t>  </a:t>
            </a:r>
            <a:r>
              <a:rPr lang="es-GT" sz="2600" dirty="0" err="1" smtClean="0"/>
              <a:t>Crime</a:t>
            </a:r>
            <a:r>
              <a:rPr lang="es-GT" sz="2600" dirty="0" smtClean="0"/>
              <a:t> </a:t>
            </a:r>
            <a:r>
              <a:rPr lang="es-GT" sz="2600" dirty="0" err="1" smtClean="0"/>
              <a:t>Stoppers</a:t>
            </a:r>
            <a:r>
              <a:rPr lang="es-GT" sz="2600" dirty="0" smtClean="0"/>
              <a:t> Guatemala. </a:t>
            </a:r>
          </a:p>
          <a:p>
            <a:endParaRPr lang="es-GT" sz="2600" dirty="0" smtClean="0"/>
          </a:p>
          <a:p>
            <a:endParaRPr lang="es-GT" sz="2600" dirty="0" smtClean="0"/>
          </a:p>
          <a:p>
            <a:pPr marL="285750" indent="-285750">
              <a:buFont typeface="Arial" charset="0"/>
              <a:buChar char="•"/>
            </a:pPr>
            <a:r>
              <a:rPr lang="es-GT" sz="2600" dirty="0"/>
              <a:t>Evite defraudaciones </a:t>
            </a:r>
            <a:r>
              <a:rPr lang="es-GT" sz="2600" b="1" dirty="0"/>
              <a:t>NO UTILICE TRAMITADORES INFORMALES</a:t>
            </a:r>
            <a:r>
              <a:rPr lang="es-GT" sz="2600" dirty="0"/>
              <a:t>, </a:t>
            </a:r>
            <a:r>
              <a:rPr lang="es-GT" sz="2600" dirty="0" smtClean="0"/>
              <a:t>se deben utilizar </a:t>
            </a:r>
            <a:r>
              <a:rPr lang="es-GT" sz="2600" dirty="0"/>
              <a:t>las agencias de aduanas autorizadas.</a:t>
            </a:r>
          </a:p>
          <a:p>
            <a:pPr marL="285750" indent="-285750">
              <a:buFont typeface="Arial" charset="0"/>
              <a:buChar char="•"/>
            </a:pPr>
            <a:endParaRPr lang="es-GT" sz="2200" dirty="0" smtClean="0"/>
          </a:p>
          <a:p>
            <a:pPr marL="285750" indent="-285750">
              <a:buFont typeface="Arial" charset="0"/>
              <a:buChar char="•"/>
            </a:pPr>
            <a:endParaRPr lang="es-GT" sz="2200" dirty="0" smtClean="0"/>
          </a:p>
          <a:p>
            <a:pPr marL="285750" indent="-285750">
              <a:buFont typeface="Arial" charset="0"/>
              <a:buChar char="•"/>
            </a:pPr>
            <a:endParaRPr lang="es-GT" sz="2200" dirty="0" smtClean="0"/>
          </a:p>
          <a:p>
            <a:pPr marL="285750" indent="-285750">
              <a:buFont typeface="Arial" charset="0"/>
              <a:buChar char="•"/>
            </a:pPr>
            <a:endParaRPr lang="es-GT" sz="2200" dirty="0" smtClean="0"/>
          </a:p>
          <a:p>
            <a:pPr marL="285750" indent="-285750">
              <a:buFont typeface="Arial" charset="0"/>
              <a:buChar char="•"/>
            </a:pPr>
            <a:endParaRPr lang="es-GT" dirty="0" smtClean="0"/>
          </a:p>
          <a:p>
            <a:pPr marL="285750" indent="-285750">
              <a:buFont typeface="Arial" charset="0"/>
              <a:buChar char="•"/>
            </a:pPr>
            <a:endParaRPr lang="es-GT" dirty="0" smtClean="0"/>
          </a:p>
          <a:p>
            <a:pPr marL="285750" indent="-285750">
              <a:buFont typeface="Arial" charset="0"/>
              <a:buChar char="•"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1306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4">
            <a:extLst>
              <a:ext uri="{FF2B5EF4-FFF2-40B4-BE49-F238E27FC236}">
                <a16:creationId xmlns="" xmlns:a16="http://schemas.microsoft.com/office/drawing/2014/main" id="{43122D54-C425-44AC-8EFF-8DFC95A25185}"/>
              </a:ext>
            </a:extLst>
          </p:cNvPr>
          <p:cNvSpPr txBox="1"/>
          <p:nvPr/>
        </p:nvSpPr>
        <p:spPr>
          <a:xfrm>
            <a:off x="66527" y="-27384"/>
            <a:ext cx="10671175" cy="5100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3540"/>
              </a:lnSpc>
              <a:spcAft>
                <a:spcPts val="0"/>
              </a:spcAft>
              <a:defRPr/>
            </a:pPr>
            <a:r>
              <a:rPr lang="es-GT" sz="2400" spc="-150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Situación Actual</a:t>
            </a:r>
            <a:endParaRPr lang="es-GT" sz="2400" spc="-15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8138" y="793760"/>
            <a:ext cx="115212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600" dirty="0" smtClean="0"/>
              <a:t>El </a:t>
            </a:r>
            <a:r>
              <a:rPr lang="es-GT" sz="2600" dirty="0"/>
              <a:t>Servicio Aduanero en </a:t>
            </a:r>
            <a:r>
              <a:rPr lang="es-GT" sz="2600" dirty="0" smtClean="0"/>
              <a:t>Guatemala, </a:t>
            </a:r>
            <a:r>
              <a:rPr lang="es-GT" sz="2600" dirty="0"/>
              <a:t>se encuentra en proceso de implementar la aplicación de las Medidas en Frontera en materia de Propiedad Intelectual, </a:t>
            </a:r>
            <a:r>
              <a:rPr lang="es-GT" sz="2600" dirty="0" smtClean="0"/>
              <a:t>mediante reformas complementarias a las </a:t>
            </a:r>
            <a:r>
              <a:rPr lang="es-GT" sz="2600" dirty="0"/>
              <a:t>leyes, </a:t>
            </a:r>
            <a:r>
              <a:rPr lang="es-GT" sz="2600" dirty="0" smtClean="0"/>
              <a:t>normas y </a:t>
            </a:r>
            <a:r>
              <a:rPr lang="es-GT" sz="2600" dirty="0"/>
              <a:t>procedimientos correspondientes, </a:t>
            </a:r>
            <a:r>
              <a:rPr lang="es-GT" sz="2600" dirty="0" smtClean="0"/>
              <a:t>que fortalezcan el marco legal.</a:t>
            </a:r>
            <a:endParaRPr lang="es-GT" sz="2600" dirty="0"/>
          </a:p>
          <a:p>
            <a:pPr algn="just"/>
            <a:endParaRPr lang="es-GT" sz="3000" dirty="0"/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998912" y="3298661"/>
            <a:ext cx="4194175" cy="27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rtada ppt 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E6B39B-AE70-4C64-97AA-95BC866B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39" y="188640"/>
            <a:ext cx="11439061" cy="490066"/>
          </a:xfrm>
        </p:spPr>
        <p:txBody>
          <a:bodyPr>
            <a:noAutofit/>
          </a:bodyPr>
          <a:lstStyle/>
          <a:p>
            <a:pPr algn="l"/>
            <a:r>
              <a:rPr lang="es-ES_tradnl" altLang="es-GT" sz="1900" b="1" dirty="0">
                <a:solidFill>
                  <a:schemeClr val="bg1"/>
                </a:solidFill>
                <a:latin typeface="Arial Black" panose="020B0A04020102020204" pitchFamily="34" charset="0"/>
              </a:rPr>
              <a:t>Medidas en frontera en materia de Propiedad Intelectual</a:t>
            </a:r>
            <a:r>
              <a:rPr lang="es-ES_tradnl" altLang="es-GT" sz="19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s-ES_tradnl" altLang="es-GT" sz="19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ES_tradnl" altLang="es-GT" sz="1900" dirty="0">
                <a:solidFill>
                  <a:schemeClr val="bg1"/>
                </a:solidFill>
                <a:latin typeface="Arial Black" panose="020B0A04020102020204" pitchFamily="34" charset="0"/>
              </a:rPr>
              <a:t>Art. 316 del RECAUCA</a:t>
            </a:r>
            <a:r>
              <a:rPr lang="es-ES_tradnl" altLang="es-GT" sz="2500" dirty="0">
                <a:solidFill>
                  <a:schemeClr val="bg1"/>
                </a:solidFill>
              </a:rPr>
              <a:t/>
            </a:r>
            <a:br>
              <a:rPr lang="es-ES_tradnl" altLang="es-GT" sz="2500" dirty="0">
                <a:solidFill>
                  <a:schemeClr val="bg1"/>
                </a:solidFill>
              </a:rPr>
            </a:br>
            <a:endParaRPr lang="es-GT" sz="25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E3F444B-DBCF-410B-9557-6271321F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764704"/>
            <a:ext cx="11425269" cy="5616624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_tradnl" sz="2000" dirty="0"/>
              <a:t>“La Autoridad Aduanera </a:t>
            </a:r>
            <a:r>
              <a:rPr lang="es-ES_tradnl" sz="2000" u="sng" dirty="0"/>
              <a:t>podrá retener de forma precautoria las mercancías e impedir el despacho de las mismas.</a:t>
            </a:r>
            <a:r>
              <a:rPr lang="es-ES_tradnl" sz="2000" dirty="0"/>
              <a:t> Seguidamente, notificará al titular de los derechos de propiedad intelectual supuestamente  violados para que éste inicie las acciones legales que correspondan. </a:t>
            </a:r>
            <a:endParaRPr lang="es-GT" sz="2000" dirty="0"/>
          </a:p>
          <a:p>
            <a:pPr marL="0" indent="0" algn="just">
              <a:lnSpc>
                <a:spcPct val="120000"/>
              </a:lnSpc>
              <a:buNone/>
            </a:pPr>
            <a:endParaRPr lang="es-ES_tradnl" altLang="es-GT" sz="20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_tradnl" altLang="es-GT" sz="2000" dirty="0"/>
              <a:t>De no hacerlo, la Autoridad Aduanera podrá proceder a autorizar el despacho de las mercancías, </a:t>
            </a:r>
            <a:r>
              <a:rPr lang="es-ES_tradnl" altLang="es-GT" sz="2000" u="sng" dirty="0"/>
              <a:t>salvo que exista presunción fundada de delito, </a:t>
            </a:r>
            <a:r>
              <a:rPr lang="es-ES_tradnl" altLang="es-GT" sz="2000" dirty="0"/>
              <a:t>en cuyo caso se pondrá a disposición de la autoridad competente.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ES_tradnl" altLang="es-GT" sz="20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_tradnl" altLang="es-GT" sz="2000" dirty="0"/>
              <a:t>Previa orden de la autoridad competente, la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altLang="es-GT" sz="2000" dirty="0"/>
              <a:t>      Autoridad Aduanera podrá proceder a la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altLang="es-GT" sz="2000" dirty="0"/>
              <a:t>     destrucción de las mercancías que infrinja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altLang="es-GT" sz="2000" dirty="0"/>
              <a:t>     derechos de propiedad intelectual protegidos,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altLang="es-GT" sz="2000" dirty="0"/>
              <a:t>     cuando corresponda”.</a:t>
            </a:r>
            <a:endParaRPr lang="es-ES" altLang="es-GT" sz="2000" dirty="0">
              <a:solidFill>
                <a:schemeClr val="bg1"/>
              </a:solidFill>
            </a:endParaRPr>
          </a:p>
          <a:p>
            <a:endParaRPr lang="es-GT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0FBCAE7-B886-45F7-A712-ED190323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1" y="3665531"/>
            <a:ext cx="3840428" cy="23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D8FE2F-6125-4181-806F-D75FBA35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53195" cy="490066"/>
          </a:xfrm>
        </p:spPr>
        <p:txBody>
          <a:bodyPr>
            <a:noAutofit/>
          </a:bodyPr>
          <a:lstStyle/>
          <a:p>
            <a:pPr algn="l"/>
            <a:r>
              <a:rPr lang="es-GT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Verificación </a:t>
            </a:r>
            <a:r>
              <a:rPr lang="es-GT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inmediata, Art. 336 RECAUCA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59CDDF-6932-44ED-8269-83E22502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0" y="908720"/>
            <a:ext cx="11521280" cy="54726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_tradnl" altLang="es-GT" sz="2400" dirty="0"/>
              <a:t>“La verificación inmediata podrá consistir en la revisión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altLang="es-GT" sz="2400" dirty="0"/>
              <a:t>      documental o </a:t>
            </a:r>
            <a:r>
              <a:rPr lang="es-ES_tradnl" altLang="es-GT" sz="2400" u="sng" dirty="0"/>
              <a:t>en el examen físico y documental </a:t>
            </a:r>
            <a:r>
              <a:rPr lang="es-ES_tradnl" altLang="es-GT" sz="2400" dirty="0"/>
              <a:t>a efectos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altLang="es-GT" sz="2400" dirty="0"/>
              <a:t>      de comprobar el exacto cumplimiento de las obligaciones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s-ES_tradnl" altLang="es-GT" sz="2400" dirty="0"/>
              <a:t>      aduaneras.</a:t>
            </a:r>
            <a:r>
              <a:rPr lang="es-ES" altLang="es-GT" sz="2400" dirty="0"/>
              <a:t> </a:t>
            </a:r>
          </a:p>
          <a:p>
            <a:pPr algn="just">
              <a:lnSpc>
                <a:spcPct val="120000"/>
              </a:lnSpc>
            </a:pPr>
            <a:endParaRPr lang="es-ES" altLang="es-GT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altLang="es-GT" sz="2400" dirty="0" smtClean="0">
                <a:ea typeface="Arial Unicode MS" pitchFamily="34" charset="-128"/>
                <a:cs typeface="Arial Unicode MS" pitchFamily="34" charset="-128"/>
              </a:rPr>
              <a:t>                                       El examen físico y documental podrá realizarse en                 </a:t>
            </a:r>
            <a:r>
              <a:rPr lang="es-ES" altLang="es-GT" sz="2400" dirty="0">
                <a:ea typeface="Arial Unicode MS" pitchFamily="34" charset="-128"/>
                <a:cs typeface="Arial Unicode MS" pitchFamily="34" charset="-128"/>
              </a:rPr>
              <a:t>						 </a:t>
            </a:r>
            <a:r>
              <a:rPr lang="es-ES" altLang="es-GT" sz="2400" dirty="0" smtClean="0">
                <a:ea typeface="Arial Unicode MS" pitchFamily="34" charset="-128"/>
                <a:cs typeface="Arial Unicode MS" pitchFamily="34" charset="-128"/>
              </a:rPr>
              <a:t>                 forma </a:t>
            </a:r>
            <a:r>
              <a:rPr lang="es-ES" altLang="es-GT" sz="2400" dirty="0">
                <a:ea typeface="Arial Unicode MS" pitchFamily="34" charset="-128"/>
                <a:cs typeface="Arial Unicode MS" pitchFamily="34" charset="-128"/>
              </a:rPr>
              <a:t>total o parcial, de acuerdo con las                   </a:t>
            </a:r>
            <a:r>
              <a:rPr lang="es-ES" altLang="es-GT" sz="2400" dirty="0" smtClean="0">
                <a:ea typeface="Arial Unicode MS" pitchFamily="34" charset="-128"/>
                <a:cs typeface="Arial Unicode MS" pitchFamily="34" charset="-128"/>
              </a:rPr>
              <a:t>               directrices </a:t>
            </a:r>
            <a:r>
              <a:rPr lang="es-ES" altLang="es-GT" sz="2400" dirty="0">
                <a:ea typeface="Arial Unicode MS" pitchFamily="34" charset="-128"/>
                <a:cs typeface="Arial Unicode MS" pitchFamily="34" charset="-128"/>
              </a:rPr>
              <a:t>o criterios generales que emita el Servicio Aduanero y </a:t>
            </a:r>
            <a:r>
              <a:rPr lang="es-ES" altLang="es-GT" sz="2400" b="1" dirty="0">
                <a:ea typeface="Arial Unicode MS" pitchFamily="34" charset="-128"/>
                <a:cs typeface="Arial Unicode MS" pitchFamily="34" charset="-128"/>
              </a:rPr>
              <a:t>deberá realizarse dentro </a:t>
            </a:r>
            <a:r>
              <a:rPr lang="es-ES" altLang="es-GT" sz="2400" u="sng" dirty="0">
                <a:ea typeface="Arial Unicode MS" pitchFamily="34" charset="-128"/>
                <a:cs typeface="Arial Unicode MS" pitchFamily="34" charset="-128"/>
              </a:rPr>
              <a:t>de las veinticuatro horas siguientes en que las mercancías se encuentren a disposición del funcionario aduanero</a:t>
            </a:r>
            <a:r>
              <a:rPr lang="es-ES" altLang="es-GT" sz="2400" b="1" dirty="0">
                <a:ea typeface="Arial Unicode MS" pitchFamily="34" charset="-128"/>
                <a:cs typeface="Arial Unicode MS" pitchFamily="34" charset="-128"/>
              </a:rPr>
              <a:t> designado para la práctica de dicha diligencia</a:t>
            </a:r>
            <a:r>
              <a:rPr lang="es-ES" altLang="es-GT" sz="2400" dirty="0">
                <a:ea typeface="Arial Unicode MS" pitchFamily="34" charset="-128"/>
                <a:cs typeface="Arial Unicode MS" pitchFamily="34" charset="-128"/>
              </a:rPr>
              <a:t>, salvo que la Autoridad Aduanera requiera un plazo mayor, de acuerdo a las características y naturaleza de las mercancías.”</a:t>
            </a:r>
          </a:p>
          <a:p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A8B233C-E8EB-413A-80BD-80B65BB65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13" b="11514"/>
          <a:stretch/>
        </p:blipFill>
        <p:spPr>
          <a:xfrm>
            <a:off x="9648395" y="908720"/>
            <a:ext cx="2208245" cy="20882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5F82583-6D87-4D67-8EB2-48EFE05FB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63"/>
          <a:stretch/>
        </p:blipFill>
        <p:spPr>
          <a:xfrm>
            <a:off x="623392" y="2708920"/>
            <a:ext cx="2808312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4">
            <a:extLst>
              <a:ext uri="{FF2B5EF4-FFF2-40B4-BE49-F238E27FC236}">
                <a16:creationId xmlns="" xmlns:a16="http://schemas.microsoft.com/office/drawing/2014/main" id="{43122D54-C425-44AC-8EFF-8DFC95A25185}"/>
              </a:ext>
            </a:extLst>
          </p:cNvPr>
          <p:cNvSpPr txBox="1"/>
          <p:nvPr/>
        </p:nvSpPr>
        <p:spPr>
          <a:xfrm>
            <a:off x="66527" y="26429"/>
            <a:ext cx="10671175" cy="9588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540"/>
              </a:lnSpc>
              <a:defRPr/>
            </a:pPr>
            <a:r>
              <a:rPr lang="es-GT" sz="2400" b="1" spc="-150" dirty="0" smtClean="0">
                <a:solidFill>
                  <a:schemeClr val="bg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ADPIC, </a:t>
            </a:r>
            <a:r>
              <a:rPr lang="es-ES" altLang="es-GT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Art. 58 Actuación de oficio </a:t>
            </a:r>
          </a:p>
          <a:p>
            <a:pPr eaLnBrk="1" fontAlgn="auto" hangingPunct="1">
              <a:lnSpc>
                <a:spcPts val="3540"/>
              </a:lnSpc>
              <a:spcAft>
                <a:spcPts val="0"/>
              </a:spcAft>
              <a:defRPr/>
            </a:pPr>
            <a:endParaRPr lang="es-GT" sz="2400" spc="-15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8138" y="793760"/>
            <a:ext cx="1152128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s-GT" altLang="es-GT" sz="2300" b="1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es-ES" altLang="es-GT" sz="2300" dirty="0" smtClean="0">
                <a:latin typeface="+mj-lt"/>
              </a:rPr>
              <a:t>Cuando los Miembros pidan a las autoridades competentes que actúen por propia iniciativa y suspendan el despacho de aquellas mercancías respecto de las cuales tengan la presunción de que infringen un derecho de propiedad intelectual:</a:t>
            </a:r>
          </a:p>
          <a:p>
            <a:pPr algn="just">
              <a:lnSpc>
                <a:spcPct val="80000"/>
              </a:lnSpc>
            </a:pPr>
            <a:endParaRPr lang="es-ES" altLang="es-GT" sz="23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es-ES" altLang="es-GT" sz="2300" dirty="0" smtClean="0">
                <a:latin typeface="+mj-lt"/>
              </a:rPr>
              <a:t>	a)    las autoridades competentes podrán pedir en cualquier momento al titular del derecho toda información que pueda serles útil para ejercer esa potestad; </a:t>
            </a:r>
          </a:p>
          <a:p>
            <a:pPr algn="just">
              <a:lnSpc>
                <a:spcPct val="80000"/>
              </a:lnSpc>
            </a:pPr>
            <a:endParaRPr lang="es-ES" altLang="es-GT" sz="23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es-ES" altLang="es-GT" sz="2300" dirty="0" smtClean="0">
                <a:latin typeface="+mj-lt"/>
              </a:rPr>
              <a:t>	b)    la suspensión deberá notificarse sin demora al importador y al titular del derecho. Si el importador recurre contra ella ante las autoridades competentes, la suspensión quedará sujeta, mutatis mutandis, a las condiciones estipuladas en el artículo 55; </a:t>
            </a:r>
          </a:p>
          <a:p>
            <a:pPr algn="just">
              <a:lnSpc>
                <a:spcPct val="80000"/>
              </a:lnSpc>
            </a:pPr>
            <a:endParaRPr lang="es-ES" altLang="es-GT" sz="23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es-ES" altLang="es-GT" sz="2300" b="1" dirty="0" smtClean="0">
                <a:latin typeface="+mj-lt"/>
              </a:rPr>
              <a:t>	c)    los Miembros eximirán tanto a las autoridades como a los funcionarios públicos de las responsabilidades que darían lugar a medidas correctoras adecuadas sólo en el caso de actuaciones llevadas a cabo o proyectadas de buena fe.</a:t>
            </a:r>
            <a:r>
              <a:rPr lang="es-ES" altLang="es-GT" sz="2300" dirty="0" smtClean="0">
                <a:latin typeface="+mj-lt"/>
              </a:rPr>
              <a:t> </a:t>
            </a:r>
          </a:p>
          <a:p>
            <a:pPr algn="just"/>
            <a:endParaRPr lang="es-GT" sz="900" dirty="0"/>
          </a:p>
        </p:txBody>
      </p:sp>
    </p:spTree>
    <p:extLst>
      <p:ext uri="{BB962C8B-B14F-4D97-AF65-F5344CB8AC3E}">
        <p14:creationId xmlns:p14="http://schemas.microsoft.com/office/powerpoint/2010/main" val="29900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ED8EBA-41E5-439D-B028-CC9F6D97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757" y="4539"/>
            <a:ext cx="10972800" cy="616149"/>
          </a:xfrm>
        </p:spPr>
        <p:txBody>
          <a:bodyPr>
            <a:noAutofit/>
          </a:bodyPr>
          <a:lstStyle/>
          <a:p>
            <a:pPr algn="l"/>
            <a:r>
              <a:rPr lang="es-ES" altLang="es-GT" sz="2300" b="1" dirty="0">
                <a:solidFill>
                  <a:schemeClr val="bg1"/>
                </a:solidFill>
              </a:rPr>
              <a:t/>
            </a:r>
            <a:br>
              <a:rPr lang="es-ES" altLang="es-GT" sz="2300" b="1" dirty="0">
                <a:solidFill>
                  <a:schemeClr val="bg1"/>
                </a:solidFill>
              </a:rPr>
            </a:br>
            <a:r>
              <a:rPr lang="es-ES" altLang="es-GT" sz="2300" b="1" dirty="0" smtClean="0">
                <a:solidFill>
                  <a:schemeClr val="bg1"/>
                </a:solidFill>
              </a:rPr>
              <a:t> </a:t>
            </a:r>
            <a:r>
              <a:rPr lang="es-ES" altLang="es-GT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LEY DE PROPIEDAD INDUSTRIAL, </a:t>
            </a:r>
            <a:r>
              <a:rPr lang="es-ES" altLang="es-GT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Art. 193 Duración de la suspensión </a:t>
            </a:r>
            <a:r>
              <a:rPr lang="es-ES" altLang="es-GT" sz="2400" b="1" dirty="0">
                <a:solidFill>
                  <a:schemeClr val="bg1"/>
                </a:solidFill>
              </a:rPr>
              <a:t/>
            </a:r>
            <a:br>
              <a:rPr lang="es-ES" altLang="es-GT" sz="2400" b="1" dirty="0">
                <a:solidFill>
                  <a:schemeClr val="bg1"/>
                </a:solidFill>
              </a:rPr>
            </a:br>
            <a:endParaRPr lang="es-GT" sz="24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5B631D-231B-4F8C-B4EE-182511B3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908720"/>
            <a:ext cx="10465163" cy="56166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altLang="es-GT" sz="1900" dirty="0"/>
              <a:t>                            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altLang="es-GT" sz="1900" dirty="0"/>
              <a:t>                                    </a:t>
            </a:r>
            <a:r>
              <a:rPr lang="es-ES" altLang="es-GT" sz="1900" dirty="0" smtClean="0"/>
              <a:t>                    </a:t>
            </a:r>
            <a:r>
              <a:rPr lang="es-ES" altLang="es-GT" sz="2300" dirty="0" smtClean="0"/>
              <a:t>“</a:t>
            </a:r>
            <a:r>
              <a:rPr lang="es-ES" altLang="es-GT" sz="2300" dirty="0"/>
              <a:t>La suspensión de importaciones o  exportaciones                                       				    </a:t>
            </a:r>
            <a:r>
              <a:rPr lang="es-ES" altLang="es-GT" sz="2300" dirty="0" smtClean="0"/>
              <a:t>                tendrá </a:t>
            </a:r>
            <a:r>
              <a:rPr lang="es-ES" altLang="es-GT" sz="2300" dirty="0"/>
              <a:t>vigencia por un plazo de diez días, contados a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altLang="es-GT" sz="2300" dirty="0"/>
              <a:t>                                  </a:t>
            </a:r>
            <a:r>
              <a:rPr lang="es-ES" altLang="es-GT" sz="2300" dirty="0" smtClean="0"/>
              <a:t>              partir </a:t>
            </a:r>
            <a:r>
              <a:rPr lang="es-ES" altLang="es-GT" sz="2300" dirty="0"/>
              <a:t>de la fecha de la notificación de la resolución            				    </a:t>
            </a:r>
            <a:r>
              <a:rPr lang="es-ES" altLang="es-GT" sz="2300" dirty="0" smtClean="0"/>
              <a:t>                       correspondiente al solicitante.                                                                                       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altLang="es-GT" sz="2300" dirty="0"/>
              <a:t> </a:t>
            </a:r>
            <a:r>
              <a:rPr lang="es-ES" altLang="es-GT" sz="2300" dirty="0" smtClean="0"/>
              <a:t>                                          </a:t>
            </a:r>
            <a:endParaRPr lang="es-ES" altLang="es-GT" sz="19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altLang="es-GT" sz="2300" b="1" dirty="0"/>
              <a:t>Los funcionarios judiciales que ordenen o ejecuten medidas en frontera, quedarán eximidos de toda responsabilidad, salvo que se probare que actuaron de mala fe o sin estricto apego a las normas contenidas en este capítulo.”</a:t>
            </a:r>
            <a:endParaRPr lang="es-ES" altLang="es-GT" sz="2300" dirty="0"/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A833E73-40C7-47A1-9F2C-5CB4678C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221558"/>
            <a:ext cx="240026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4">
            <a:extLst>
              <a:ext uri="{FF2B5EF4-FFF2-40B4-BE49-F238E27FC236}">
                <a16:creationId xmlns="" xmlns:a16="http://schemas.microsoft.com/office/drawing/2014/main" id="{43122D54-C425-44AC-8EFF-8DFC95A25185}"/>
              </a:ext>
            </a:extLst>
          </p:cNvPr>
          <p:cNvSpPr txBox="1"/>
          <p:nvPr/>
        </p:nvSpPr>
        <p:spPr>
          <a:xfrm>
            <a:off x="66527" y="65867"/>
            <a:ext cx="10671175" cy="12028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s-GT" sz="1900" spc="-150" dirty="0" smtClean="0">
                <a:solidFill>
                  <a:schemeClr val="bg1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ADPIC, </a:t>
            </a:r>
            <a:r>
              <a:rPr lang="es-ES" altLang="es-GT" sz="1900" b="1" dirty="0">
                <a:solidFill>
                  <a:schemeClr val="bg1"/>
                </a:solidFill>
                <a:latin typeface="Arial Black" panose="020B0A04020102020204" pitchFamily="34" charset="0"/>
              </a:rPr>
              <a:t>Art. 56 Indemnización al importador y al propietario de las mercancías</a:t>
            </a:r>
          </a:p>
          <a:p>
            <a:pPr algn="just"/>
            <a:endParaRPr lang="es-ES" altLang="es-GT" sz="2400" dirty="0"/>
          </a:p>
          <a:p>
            <a:pPr eaLnBrk="1" fontAlgn="auto" hangingPunct="1">
              <a:lnSpc>
                <a:spcPts val="3540"/>
              </a:lnSpc>
              <a:spcAft>
                <a:spcPts val="0"/>
              </a:spcAft>
              <a:defRPr/>
            </a:pPr>
            <a:endParaRPr lang="es-GT" sz="2400" spc="-150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82583" y="764704"/>
            <a:ext cx="11521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altLang="es-GT" sz="2300" dirty="0" smtClean="0">
              <a:latin typeface="+mj-lt"/>
            </a:endParaRPr>
          </a:p>
          <a:p>
            <a:pPr algn="just"/>
            <a:r>
              <a:rPr lang="es-ES" altLang="es-GT" sz="2300" dirty="0" smtClean="0">
                <a:latin typeface="+mj-lt"/>
              </a:rPr>
              <a:t>Las </a:t>
            </a:r>
            <a:r>
              <a:rPr lang="es-ES" altLang="es-GT" sz="2300" dirty="0">
                <a:latin typeface="+mj-lt"/>
              </a:rPr>
              <a:t>autoridades pertinentes estarán facultadas para ordenar al </a:t>
            </a:r>
            <a:r>
              <a:rPr lang="es-ES" altLang="es-GT" sz="2300" b="1" dirty="0">
                <a:latin typeface="+mj-lt"/>
              </a:rPr>
              <a:t>demandante que pague al importador, al consignatario y al propietario de las mercancías una indemnización adecuada por todo daño a ellos causado por la retención infundada de las mercancías o por la retención</a:t>
            </a:r>
            <a:r>
              <a:rPr lang="es-ES" altLang="es-GT" sz="2300" dirty="0">
                <a:latin typeface="+mj-lt"/>
              </a:rPr>
              <a:t> de las que se hayan despachado de conformidad con lo dispuesto en el artículo 55</a:t>
            </a:r>
            <a:r>
              <a:rPr lang="es-ES" altLang="es-GT" sz="2300" dirty="0" smtClean="0">
                <a:latin typeface="+mj-lt"/>
              </a:rPr>
              <a:t>.</a:t>
            </a:r>
          </a:p>
          <a:p>
            <a:pPr algn="just"/>
            <a:endParaRPr lang="es-ES" altLang="es-GT" sz="2300" dirty="0">
              <a:latin typeface="+mj-lt"/>
            </a:endParaRPr>
          </a:p>
          <a:p>
            <a:pPr algn="just"/>
            <a:endParaRPr lang="es-ES" altLang="es-GT" sz="2300" dirty="0">
              <a:latin typeface="+mj-lt"/>
            </a:endParaRPr>
          </a:p>
          <a:p>
            <a:pPr algn="just"/>
            <a:endParaRPr lang="es-GT" sz="900" dirty="0"/>
          </a:p>
        </p:txBody>
      </p:sp>
      <p:pic>
        <p:nvPicPr>
          <p:cNvPr id="5" name="4 Imagen" descr="D:\Users\jamartin\Pictures\IMG-20180507-WA00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496" y="2896969"/>
            <a:ext cx="3400425" cy="25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G:\IMG_20180928_1909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4" b="28030"/>
          <a:stretch/>
        </p:blipFill>
        <p:spPr bwMode="auto">
          <a:xfrm>
            <a:off x="6384032" y="2896969"/>
            <a:ext cx="4353671" cy="2548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49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E8D0B2-CBAC-4B13-8F9F-48DD9C38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217024" cy="414091"/>
          </a:xfrm>
        </p:spPr>
        <p:txBody>
          <a:bodyPr>
            <a:noAutofit/>
          </a:bodyPr>
          <a:lstStyle/>
          <a:p>
            <a:pPr algn="l"/>
            <a:r>
              <a:rPr lang="es-ES" altLang="es-GT" sz="2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LEY DE PROPIEDAD INDUSTRIAL, </a:t>
            </a:r>
            <a:r>
              <a:rPr lang="es-ES" altLang="es-GT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Art. 195 Indemnización</a:t>
            </a:r>
            <a:endParaRPr lang="es-GT" sz="2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78C14E2-9D9F-4B40-A84B-95517ADA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4"/>
            <a:ext cx="10972800" cy="518457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altLang="es-GT" sz="2300" b="1" dirty="0"/>
              <a:t>Quien solicitó la medida en frontera será responsable ante el importador, el consignatario y el propietario de las mercancías retenidas, por los daños y perjuicios causados en los siguientes casos: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altLang="es-GT" sz="2300" dirty="0"/>
              <a:t>	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s-ES" altLang="es-GT" sz="2300" dirty="0" smtClean="0"/>
              <a:t>Si </a:t>
            </a:r>
            <a:r>
              <a:rPr lang="es-ES" altLang="es-GT" sz="2300" dirty="0"/>
              <a:t>no presenta la demanda dentro del plazo de </a:t>
            </a:r>
            <a:r>
              <a:rPr lang="es-ES" altLang="es-GT" sz="2300" u="sng" dirty="0"/>
              <a:t>quince días </a:t>
            </a:r>
            <a:r>
              <a:rPr lang="es-ES" altLang="es-GT" sz="2300" u="sng" dirty="0" smtClean="0"/>
              <a:t>siguientes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altLang="es-GT" sz="2300" dirty="0"/>
              <a:t> </a:t>
            </a:r>
            <a:r>
              <a:rPr lang="es-ES" altLang="es-GT" sz="2300" dirty="0" smtClean="0"/>
              <a:t>      a la fecha </a:t>
            </a:r>
            <a:r>
              <a:rPr lang="es-ES" altLang="es-GT" sz="2300" u="sng" dirty="0" smtClean="0"/>
              <a:t>en que </a:t>
            </a:r>
            <a:r>
              <a:rPr lang="es-ES" altLang="es-GT" sz="2300" u="sng" dirty="0"/>
              <a:t>se haya ejecutado la medida</a:t>
            </a:r>
            <a:r>
              <a:rPr lang="es-ES" altLang="es-GT" sz="2300" dirty="0"/>
              <a:t>; </a:t>
            </a:r>
            <a:br>
              <a:rPr lang="es-ES" altLang="es-GT" sz="2300" dirty="0"/>
            </a:br>
            <a:endParaRPr lang="es-ES" altLang="es-GT" sz="23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altLang="es-GT" sz="2300" dirty="0"/>
              <a:t>b)	 Si la medida fuere revocada; o</a:t>
            </a:r>
            <a:br>
              <a:rPr lang="es-ES" altLang="es-GT" sz="2300" dirty="0"/>
            </a:br>
            <a:endParaRPr lang="es-ES" altLang="es-GT" sz="2300" dirty="0"/>
          </a:p>
          <a:p>
            <a:pPr lvl="0">
              <a:lnSpc>
                <a:spcPct val="120000"/>
              </a:lnSpc>
              <a:spcBef>
                <a:spcPts val="0"/>
              </a:spcBef>
              <a:buAutoNum type="alphaLcParenR" startAt="3"/>
            </a:pPr>
            <a:r>
              <a:rPr lang="es-ES" altLang="es-GT" sz="2300" dirty="0"/>
              <a:t>  Si se declara improcedente la </a:t>
            </a:r>
            <a:r>
              <a:rPr lang="es-ES" altLang="es-GT" sz="2300" dirty="0" smtClean="0"/>
              <a:t>demanda.</a:t>
            </a:r>
            <a:r>
              <a:rPr lang="es-ES" altLang="es-GT" sz="2300" dirty="0" smtClean="0">
                <a:solidFill>
                  <a:prstClr val="white"/>
                </a:solidFill>
              </a:rPr>
              <a:t>.</a:t>
            </a:r>
            <a:endParaRPr lang="es-ES" altLang="es-GT" sz="2300" dirty="0">
              <a:solidFill>
                <a:prstClr val="white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s-ES" altLang="es-GT" sz="18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E7E76F7-3A82-444E-9BF3-53076273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9" r="10001" b="13667"/>
          <a:stretch/>
        </p:blipFill>
        <p:spPr>
          <a:xfrm>
            <a:off x="7968208" y="3212976"/>
            <a:ext cx="31683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91F1B7-D1D3-4FA8-BD44-13F7FA3D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9" y="179224"/>
            <a:ext cx="9230816" cy="274042"/>
          </a:xfrm>
        </p:spPr>
        <p:txBody>
          <a:bodyPr>
            <a:noAutofit/>
          </a:bodyPr>
          <a:lstStyle/>
          <a:p>
            <a:pPr algn="l"/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Alertivos</a:t>
            </a:r>
            <a:r>
              <a:rPr lang="en-US" sz="25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Propiedad</a:t>
            </a:r>
            <a:r>
              <a:rPr lang="en-US" sz="25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Intelectual</a:t>
            </a:r>
            <a:endParaRPr lang="en-US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Imagen 69">
            <a:extLst>
              <a:ext uri="{FF2B5EF4-FFF2-40B4-BE49-F238E27FC236}">
                <a16:creationId xmlns:a16="http://schemas.microsoft.com/office/drawing/2014/main" xmlns="" id="{DCD84618-0416-4686-A18A-34402A3C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40" y="4883257"/>
            <a:ext cx="4712784" cy="12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A8AE951-8BAB-4EDA-9268-B464FB60E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14" y="-1259063"/>
            <a:ext cx="10579845" cy="872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GT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s-GT" alt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s-GT" altLang="en-US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>
              <a:buFont typeface="Wingdings" panose="05000000000000000000" pitchFamily="2" charset="2"/>
              <a:buChar char="Ø"/>
            </a:pPr>
            <a:endParaRPr kumimoji="0" lang="es-GT" altLang="en-US" sz="2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>
              <a:buFont typeface="Wingdings" panose="05000000000000000000" pitchFamily="2" charset="2"/>
              <a:buChar char="Ø"/>
            </a:pPr>
            <a:r>
              <a:rPr kumimoji="0" lang="es-GT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Intendencia de Aduanas -SAT-,</a:t>
            </a:r>
            <a:r>
              <a:rPr kumimoji="0" lang="es-GT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realiza</a:t>
            </a:r>
            <a:r>
              <a:rPr kumimoji="0" lang="es-GT" altLang="en-US" sz="2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las gestiones de </a:t>
            </a:r>
            <a:r>
              <a:rPr lang="es-ES" sz="2300" b="1" u="sng" dirty="0" smtClean="0">
                <a:latin typeface="+mj-lt"/>
              </a:rPr>
              <a:t>análisis de riesgos              </a:t>
            </a:r>
            <a:r>
              <a:rPr lang="es-ES" sz="2300" dirty="0" smtClean="0">
                <a:latin typeface="+mj-lt"/>
              </a:rPr>
              <a:t>por presuntos ilícitos de propiedad intelectual, defraudación y contrabando aduaneros, entre otros. </a:t>
            </a: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GT" altLang="en-US" sz="2000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GT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Embajadas</a:t>
            </a:r>
            <a:r>
              <a:rPr kumimoji="0" lang="es-GT" altLang="en-US" sz="23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aduanas de otros países. </a:t>
            </a:r>
            <a:endParaRPr kumimoji="0" lang="es-GT" altLang="en-US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GT" altLang="en-US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Representantes de las </a:t>
            </a:r>
            <a:r>
              <a:rPr kumimoji="0" lang="es-GT" altLang="en-US" sz="2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marcas.</a:t>
            </a:r>
            <a:endParaRPr kumimoji="0" lang="es-GT" altLang="en-US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GT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GT" alt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GT" altLang="en-US" sz="2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GT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|</a:t>
            </a:r>
            <a:endParaRPr kumimoji="0" lang="es-GT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3" descr="Bd07073_">
            <a:extLst>
              <a:ext uri="{FF2B5EF4-FFF2-40B4-BE49-F238E27FC236}">
                <a16:creationId xmlns:a16="http://schemas.microsoft.com/office/drawing/2014/main" xmlns="" id="{98682915-87B5-4556-9FEE-5F8514B621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484784"/>
            <a:ext cx="2424489" cy="145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3F7AE44-3B3D-45D0-A7E9-93700C28C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200" y="3068960"/>
            <a:ext cx="3127160" cy="13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38224</TotalTime>
  <Words>751</Words>
  <Application>Microsoft Office PowerPoint</Application>
  <PresentationFormat>Personalizado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Presentación de PowerPoint</vt:lpstr>
      <vt:lpstr>Presentación de PowerPoint</vt:lpstr>
      <vt:lpstr>Medidas en frontera en materia de Propiedad Intelectual  Art. 316 del RECAUCA </vt:lpstr>
      <vt:lpstr>Verificación inmediata, Art. 336 RECAUCA</vt:lpstr>
      <vt:lpstr>Presentación de PowerPoint</vt:lpstr>
      <vt:lpstr>  LEY DE PROPIEDAD INDUSTRIAL, Art. 193 Duración de la suspensión  </vt:lpstr>
      <vt:lpstr>Presentación de PowerPoint</vt:lpstr>
      <vt:lpstr>LEY DE PROPIEDAD INDUSTRIAL, Art. 195 Indemnización</vt:lpstr>
      <vt:lpstr>Alertivos Propiedad Intelectual</vt:lpstr>
      <vt:lpstr>Alertivos Propiedad Intelectual</vt:lpstr>
      <vt:lpstr>Registro de Propiedad Intelectual</vt:lpstr>
      <vt:lpstr>ACCIONES REALIZADAS</vt:lpstr>
      <vt:lpstr>Presentación de PowerPoint</vt:lpstr>
      <vt:lpstr> ALERTIVO PROPIEDAD INTELECTUAL </vt:lpstr>
      <vt:lpstr>ALERTIVO PROPIEDAD INTELECTUAL</vt:lpstr>
      <vt:lpstr>ALERTIVO PROPIEDAD INTELECTUAL</vt:lpstr>
      <vt:lpstr>ALERTIVO PROPIEDAD INTELECTUAL</vt:lpstr>
      <vt:lpstr>Mercancías que NO infringen la Propiedad Intelectual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</dc:creator>
  <cp:lastModifiedBy>Yon Veliz, Edwin Federico</cp:lastModifiedBy>
  <cp:revision>3850</cp:revision>
  <cp:lastPrinted>2018-03-12T14:37:09Z</cp:lastPrinted>
  <dcterms:created xsi:type="dcterms:W3CDTF">2018-01-24T17:07:05Z</dcterms:created>
  <dcterms:modified xsi:type="dcterms:W3CDTF">2018-11-12T17:01:30Z</dcterms:modified>
</cp:coreProperties>
</file>