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11"/>
  </p:notesMasterIdLst>
  <p:sldIdLst>
    <p:sldId id="286" r:id="rId2"/>
    <p:sldId id="311" r:id="rId3"/>
    <p:sldId id="313" r:id="rId4"/>
    <p:sldId id="315" r:id="rId5"/>
    <p:sldId id="317" r:id="rId6"/>
    <p:sldId id="319" r:id="rId7"/>
    <p:sldId id="321" r:id="rId8"/>
    <p:sldId id="323" r:id="rId9"/>
    <p:sldId id="325" r:id="rId10"/>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08FB837D-C827-4EFA-A057-4D05807E0F7C}" styleName="Estilo temático 1 - Énfasis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775DCB02-9BB8-47FD-8907-85C794F793BA}" styleName="Estilo temático 1 - Énfasis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284E427A-3D55-4303-BF80-6455036E1DE7}" styleName="Estilo temático 1 - Énfasis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306799F8-075E-4A3A-A7F6-7FBC6576F1A4}" styleName="Estilo temático 2 - Énfasis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9C7853C-536D-4A76-A0AE-DD22124D55A5}" styleName="Estilo temático 1 - Énfasis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46" d="100"/>
          <a:sy n="46" d="100"/>
        </p:scale>
        <p:origin x="-1188"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673B36C-6205-4198-8BCB-85A8CBD21D17}" type="datetimeFigureOut">
              <a:rPr lang="es-ES" smtClean="0"/>
              <a:pPr/>
              <a:t>27/11/2018</a:t>
            </a:fld>
            <a:endParaRPr lang="es-ES"/>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S"/>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677B17E-B7F1-43DF-B7E5-E41F5A96FBB8}" type="slidenum">
              <a:rPr lang="es-ES" smtClean="0"/>
              <a:pPr/>
              <a:t>‹#›</a:t>
            </a:fld>
            <a:endParaRPr lang="es-ES"/>
          </a:p>
        </p:txBody>
      </p:sp>
    </p:spTree>
    <p:extLst>
      <p:ext uri="{BB962C8B-B14F-4D97-AF65-F5344CB8AC3E}">
        <p14:creationId xmlns:p14="http://schemas.microsoft.com/office/powerpoint/2010/main" val="12866153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bg>
      <p:bgRef idx="1002">
        <a:schemeClr val="bg2"/>
      </p:bgRef>
    </p:bg>
    <p:spTree>
      <p:nvGrpSpPr>
        <p:cNvPr id="1" name=""/>
        <p:cNvGrpSpPr/>
        <p:nvPr/>
      </p:nvGrpSpPr>
      <p:grpSpPr>
        <a:xfrm>
          <a:off x="0" y="0"/>
          <a:ext cx="0" cy="0"/>
          <a:chOff x="0" y="0"/>
          <a:chExt cx="0" cy="0"/>
        </a:xfrm>
      </p:grpSpPr>
      <p:sp>
        <p:nvSpPr>
          <p:cNvPr id="9" name="8 Título"/>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smtClean="0"/>
              <a:t>Haga clic para modificar el estilo de título del patrón</a:t>
            </a:r>
            <a:endParaRPr kumimoji="0" lang="en-US"/>
          </a:p>
        </p:txBody>
      </p:sp>
      <p:sp>
        <p:nvSpPr>
          <p:cNvPr id="17" name="16 Subtítulo"/>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30" name="29 Marcador de fecha"/>
          <p:cNvSpPr>
            <a:spLocks noGrp="1"/>
          </p:cNvSpPr>
          <p:nvPr>
            <p:ph type="dt" sz="half" idx="10"/>
          </p:nvPr>
        </p:nvSpPr>
        <p:spPr/>
        <p:txBody>
          <a:bodyPr/>
          <a:lstStyle/>
          <a:p>
            <a:fld id="{4C96EC12-9D85-4F42-B89B-0F03E7D6DC4C}" type="datetimeFigureOut">
              <a:rPr lang="es-ES" smtClean="0"/>
              <a:pPr/>
              <a:t>27/11/2018</a:t>
            </a:fld>
            <a:endParaRPr lang="es-ES"/>
          </a:p>
        </p:txBody>
      </p:sp>
      <p:sp>
        <p:nvSpPr>
          <p:cNvPr id="19" name="18 Marcador de pie de página"/>
          <p:cNvSpPr>
            <a:spLocks noGrp="1"/>
          </p:cNvSpPr>
          <p:nvPr>
            <p:ph type="ftr" sz="quarter" idx="11"/>
          </p:nvPr>
        </p:nvSpPr>
        <p:spPr/>
        <p:txBody>
          <a:bodyPr/>
          <a:lstStyle/>
          <a:p>
            <a:endParaRPr lang="es-ES"/>
          </a:p>
        </p:txBody>
      </p:sp>
      <p:sp>
        <p:nvSpPr>
          <p:cNvPr id="27" name="26 Marcador de número de diapositiva"/>
          <p:cNvSpPr>
            <a:spLocks noGrp="1"/>
          </p:cNvSpPr>
          <p:nvPr>
            <p:ph type="sldNum" sz="quarter" idx="12"/>
          </p:nvPr>
        </p:nvSpPr>
        <p:spPr/>
        <p:txBody>
          <a:bodyPr/>
          <a:lstStyle/>
          <a:p>
            <a:fld id="{77CD6920-4842-41FD-B7E2-039A1AA90F3F}" type="slidenum">
              <a:rPr lang="es-ES" smtClean="0"/>
              <a:pPr/>
              <a:t>‹#›</a:t>
            </a:fld>
            <a:endParaRPr lang="es-E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4C96EC12-9D85-4F42-B89B-0F03E7D6DC4C}" type="datetimeFigureOut">
              <a:rPr lang="es-ES" smtClean="0"/>
              <a:pPr/>
              <a:t>27/11/2018</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77CD6920-4842-41FD-B7E2-039A1AA90F3F}" type="slidenum">
              <a:rPr lang="es-ES" smtClean="0"/>
              <a:pPr/>
              <a:t>‹#›</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914401"/>
            <a:ext cx="2057400" cy="5211763"/>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914401"/>
            <a:ext cx="6019800" cy="5211763"/>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4C96EC12-9D85-4F42-B89B-0F03E7D6DC4C}" type="datetimeFigureOut">
              <a:rPr lang="es-ES" smtClean="0"/>
              <a:pPr/>
              <a:t>27/11/2018</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77CD6920-4842-41FD-B7E2-039A1AA90F3F}" type="slidenum">
              <a:rPr lang="es-ES" smtClean="0"/>
              <a:pPr/>
              <a:t>‹#›</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4C96EC12-9D85-4F42-B89B-0F03E7D6DC4C}" type="datetimeFigureOut">
              <a:rPr lang="es-ES" smtClean="0"/>
              <a:pPr/>
              <a:t>27/11/2018</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77CD6920-4842-41FD-B7E2-039A1AA90F3F}" type="slidenum">
              <a:rPr lang="es-ES" smtClean="0"/>
              <a:pPr/>
              <a:t>‹#›</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2">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p>
            <a:fld id="{4C96EC12-9D85-4F42-B89B-0F03E7D6DC4C}" type="datetimeFigureOut">
              <a:rPr lang="es-ES" smtClean="0"/>
              <a:pPr/>
              <a:t>27/11/2018</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77CD6920-4842-41FD-B7E2-039A1AA90F3F}" type="slidenum">
              <a:rPr lang="es-ES" smtClean="0"/>
              <a:pPr/>
              <a:t>‹#›</a:t>
            </a:fld>
            <a:endParaRPr lang="es-E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1143000"/>
          </a:xfrm>
        </p:spPr>
        <p:txBody>
          <a:bodyPr/>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4C96EC12-9D85-4F42-B89B-0F03E7D6DC4C}" type="datetimeFigureOut">
              <a:rPr lang="es-ES" smtClean="0"/>
              <a:pPr/>
              <a:t>27/11/2018</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77CD6920-4842-41FD-B7E2-039A1AA90F3F}" type="slidenum">
              <a:rPr lang="es-ES" smtClean="0"/>
              <a:pPr/>
              <a:t>‹#›</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1143000"/>
          </a:xfrm>
        </p:spPr>
        <p:txBody>
          <a:bodyPr tIns="45720" anchor="b"/>
          <a:lstStyle>
            <a:lvl1pPr>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p>
            <a:fld id="{4C96EC12-9D85-4F42-B89B-0F03E7D6DC4C}" type="datetimeFigureOut">
              <a:rPr lang="es-ES" smtClean="0"/>
              <a:pPr/>
              <a:t>27/11/2018</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77CD6920-4842-41FD-B7E2-039A1AA90F3F}" type="slidenum">
              <a:rPr lang="es-ES" smtClean="0"/>
              <a:pPr/>
              <a:t>‹#›</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p>
            <a:fld id="{4C96EC12-9D85-4F42-B89B-0F03E7D6DC4C}" type="datetimeFigureOut">
              <a:rPr lang="es-ES" smtClean="0"/>
              <a:pPr/>
              <a:t>27/11/2018</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77CD6920-4842-41FD-B7E2-039A1AA90F3F}" type="slidenum">
              <a:rPr lang="es-ES" smtClean="0"/>
              <a:pPr/>
              <a:t>‹#›</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4C96EC12-9D85-4F42-B89B-0F03E7D6DC4C}" type="datetimeFigureOut">
              <a:rPr lang="es-ES" smtClean="0"/>
              <a:pPr/>
              <a:t>27/11/2018</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77CD6920-4842-41FD-B7E2-039A1AA90F3F}" type="slidenum">
              <a:rPr lang="es-ES" smtClean="0"/>
              <a:pPr/>
              <a:t>‹#›</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4C96EC12-9D85-4F42-B89B-0F03E7D6DC4C}" type="datetimeFigureOut">
              <a:rPr lang="es-ES" smtClean="0"/>
              <a:pPr/>
              <a:t>27/11/2018</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77CD6920-4842-41FD-B7E2-039A1AA90F3F}" type="slidenum">
              <a:rPr lang="es-ES" smtClean="0"/>
              <a:pPr/>
              <a:t>‹#›</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9" name="8 Recortar y redondear rectángulo de esquina sencilla"/>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Triángulo rectángulo"/>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Título"/>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s-ES" smtClean="0"/>
              <a:t>Haga clic para modificar el estilo de título del patrón</a:t>
            </a:r>
            <a:endParaRPr kumimoji="0" lang="en-US"/>
          </a:p>
        </p:txBody>
      </p:sp>
      <p:sp>
        <p:nvSpPr>
          <p:cNvPr id="4" name="3 Marcador de texto"/>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p:txBody>
          <a:bodyPr/>
          <a:lstStyle/>
          <a:p>
            <a:fld id="{4C96EC12-9D85-4F42-B89B-0F03E7D6DC4C}" type="datetimeFigureOut">
              <a:rPr lang="es-ES" smtClean="0"/>
              <a:pPr/>
              <a:t>27/11/2018</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a:xfrm>
            <a:off x="8077200" y="6356350"/>
            <a:ext cx="609600" cy="365125"/>
          </a:xfrm>
        </p:spPr>
        <p:txBody>
          <a:bodyPr/>
          <a:lstStyle/>
          <a:p>
            <a:fld id="{77CD6920-4842-41FD-B7E2-039A1AA90F3F}" type="slidenum">
              <a:rPr lang="es-ES" smtClean="0"/>
              <a:pPr/>
              <a:t>‹#›</a:t>
            </a:fld>
            <a:endParaRPr lang="es-ES"/>
          </a:p>
        </p:txBody>
      </p:sp>
      <p:sp>
        <p:nvSpPr>
          <p:cNvPr id="3" name="2 Marcador de posición de imagen"/>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s-ES" smtClean="0"/>
              <a:t>Haga clic en el icono para agregar una imagen</a:t>
            </a:r>
            <a:endParaRPr kumimoji="0" lang="en-US" dirty="0"/>
          </a:p>
        </p:txBody>
      </p:sp>
      <p:sp>
        <p:nvSpPr>
          <p:cNvPr id="10" name="9 Forma libre"/>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Forma libre"/>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Forma libre"/>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Forma libre"/>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Marcador de título"/>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s-ES" smtClean="0"/>
              <a:t>Haga clic para modificar el estilo de título del patrón</a:t>
            </a:r>
            <a:endParaRPr kumimoji="0" lang="en-US"/>
          </a:p>
        </p:txBody>
      </p:sp>
      <p:sp>
        <p:nvSpPr>
          <p:cNvPr id="30" name="29 Marcador de texto"/>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0" name="9 Marcador de fecha"/>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4C96EC12-9D85-4F42-B89B-0F03E7D6DC4C}" type="datetimeFigureOut">
              <a:rPr lang="es-ES" smtClean="0"/>
              <a:pPr/>
              <a:t>27/11/2018</a:t>
            </a:fld>
            <a:endParaRPr lang="es-ES"/>
          </a:p>
        </p:txBody>
      </p:sp>
      <p:sp>
        <p:nvSpPr>
          <p:cNvPr id="22" name="21 Marcador de pie de página"/>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s-ES"/>
          </a:p>
        </p:txBody>
      </p:sp>
      <p:sp>
        <p:nvSpPr>
          <p:cNvPr id="18" name="17 Marcador de número de diapositiva"/>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77CD6920-4842-41FD-B7E2-039A1AA90F3F}" type="slidenum">
              <a:rPr lang="es-ES" smtClean="0"/>
              <a:pPr/>
              <a:t>‹#›</a:t>
            </a:fld>
            <a:endParaRPr lang="es-ES"/>
          </a:p>
        </p:txBody>
      </p:sp>
      <p:grpSp>
        <p:nvGrpSpPr>
          <p:cNvPr id="2" name="1 Grupo"/>
          <p:cNvGrpSpPr/>
          <p:nvPr/>
        </p:nvGrpSpPr>
        <p:grpSpPr>
          <a:xfrm>
            <a:off x="-19017" y="202408"/>
            <a:ext cx="9180548" cy="649224"/>
            <a:chOff x="-19045" y="216550"/>
            <a:chExt cx="9180548" cy="649224"/>
          </a:xfrm>
        </p:grpSpPr>
        <p:sp>
          <p:nvSpPr>
            <p:cNvPr id="12" name="11 Forma libre"/>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Forma libre"/>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00034" y="116632"/>
            <a:ext cx="8229600" cy="1080120"/>
          </a:xfrm>
        </p:spPr>
        <p:txBody>
          <a:bodyPr>
            <a:normAutofit fontScale="90000"/>
          </a:bodyPr>
          <a:lstStyle/>
          <a:p>
            <a:r>
              <a:rPr lang="es-NI" sz="2700" b="1" dirty="0">
                <a:solidFill>
                  <a:srgbClr val="002060"/>
                </a:solidFill>
                <a:latin typeface="Calibri" pitchFamily="34" charset="0"/>
              </a:rPr>
              <a:t/>
            </a:r>
            <a:br>
              <a:rPr lang="es-NI" sz="2700" b="1" dirty="0">
                <a:solidFill>
                  <a:srgbClr val="002060"/>
                </a:solidFill>
                <a:latin typeface="Calibri" pitchFamily="34" charset="0"/>
              </a:rPr>
            </a:br>
            <a:r>
              <a:rPr lang="es-NI" sz="2700" b="1" dirty="0" smtClean="0">
                <a:solidFill>
                  <a:srgbClr val="002060"/>
                </a:solidFill>
                <a:latin typeface="Calibri" pitchFamily="34" charset="0"/>
              </a:rPr>
              <a:t/>
            </a:r>
            <a:br>
              <a:rPr lang="es-NI" sz="2700" b="1" dirty="0" smtClean="0">
                <a:solidFill>
                  <a:srgbClr val="002060"/>
                </a:solidFill>
                <a:latin typeface="Calibri" pitchFamily="34" charset="0"/>
              </a:rPr>
            </a:br>
            <a:r>
              <a:rPr lang="es-NI" sz="2700" b="1" dirty="0">
                <a:solidFill>
                  <a:srgbClr val="002060"/>
                </a:solidFill>
                <a:latin typeface="Calibri" pitchFamily="34" charset="0"/>
              </a:rPr>
              <a:t/>
            </a:r>
            <a:br>
              <a:rPr lang="es-NI" sz="2700" b="1" dirty="0">
                <a:solidFill>
                  <a:srgbClr val="002060"/>
                </a:solidFill>
                <a:latin typeface="Calibri" pitchFamily="34" charset="0"/>
              </a:rPr>
            </a:br>
            <a:r>
              <a:rPr lang="es-NI" sz="2700" b="1" dirty="0" smtClean="0">
                <a:solidFill>
                  <a:srgbClr val="002060"/>
                </a:solidFill>
                <a:latin typeface="Calibri" pitchFamily="34" charset="0"/>
              </a:rPr>
              <a:t/>
            </a:r>
            <a:br>
              <a:rPr lang="es-NI" sz="2700" b="1" dirty="0" smtClean="0">
                <a:solidFill>
                  <a:srgbClr val="002060"/>
                </a:solidFill>
                <a:latin typeface="Calibri" pitchFamily="34" charset="0"/>
              </a:rPr>
            </a:br>
            <a:r>
              <a:rPr lang="es-NI" sz="2700" b="1" dirty="0">
                <a:solidFill>
                  <a:srgbClr val="002060"/>
                </a:solidFill>
                <a:latin typeface="Calibri" pitchFamily="34" charset="0"/>
              </a:rPr>
              <a:t/>
            </a:r>
            <a:br>
              <a:rPr lang="es-NI" sz="2700" b="1" dirty="0">
                <a:solidFill>
                  <a:srgbClr val="002060"/>
                </a:solidFill>
                <a:latin typeface="Calibri" pitchFamily="34" charset="0"/>
              </a:rPr>
            </a:br>
            <a:r>
              <a:rPr lang="es-NI" sz="5400" dirty="0" smtClean="0"/>
              <a:t/>
            </a:r>
            <a:br>
              <a:rPr lang="es-NI" sz="5400" dirty="0" smtClean="0"/>
            </a:br>
            <a:r>
              <a:rPr lang="es-NI" sz="6000" dirty="0" smtClean="0">
                <a:solidFill>
                  <a:srgbClr val="002060"/>
                </a:solidFill>
                <a:latin typeface="Arial" pitchFamily="34" charset="0"/>
                <a:cs typeface="Arial" pitchFamily="34" charset="0"/>
              </a:rPr>
              <a:t/>
            </a:r>
            <a:br>
              <a:rPr lang="es-NI" sz="6000" dirty="0" smtClean="0">
                <a:solidFill>
                  <a:srgbClr val="002060"/>
                </a:solidFill>
                <a:latin typeface="Arial" pitchFamily="34" charset="0"/>
                <a:cs typeface="Arial" pitchFamily="34" charset="0"/>
              </a:rPr>
            </a:br>
            <a:r>
              <a:rPr lang="es-NI" sz="6000" dirty="0" smtClean="0">
                <a:solidFill>
                  <a:srgbClr val="002060"/>
                </a:solidFill>
                <a:latin typeface="Arial" pitchFamily="34" charset="0"/>
                <a:cs typeface="Arial" pitchFamily="34" charset="0"/>
              </a:rPr>
              <a:t> </a:t>
            </a:r>
            <a:r>
              <a:rPr lang="es-NI" sz="2700" b="1" i="1" u="sng" dirty="0">
                <a:latin typeface="Arial" panose="020B0604020202020204" pitchFamily="34" charset="0"/>
                <a:cs typeface="Arial" panose="020B0604020202020204" pitchFamily="34" charset="0"/>
              </a:rPr>
              <a:t>Panel, tema 3: Casos Litigiosos más habituales y las formas cómo se resuelven</a:t>
            </a:r>
            <a:endParaRPr lang="es-NI" sz="2700" dirty="0">
              <a:solidFill>
                <a:srgbClr val="002060"/>
              </a:solidFill>
              <a:latin typeface="Arial" panose="020B0604020202020204" pitchFamily="34" charset="0"/>
              <a:cs typeface="Arial" panose="020B0604020202020204" pitchFamily="34" charset="0"/>
            </a:endParaRPr>
          </a:p>
        </p:txBody>
      </p:sp>
      <p:sp>
        <p:nvSpPr>
          <p:cNvPr id="29697" name="Rectangle 1"/>
          <p:cNvSpPr>
            <a:spLocks noChangeArrowheads="1"/>
          </p:cNvSpPr>
          <p:nvPr/>
        </p:nvSpPr>
        <p:spPr bwMode="auto">
          <a:xfrm>
            <a:off x="714348" y="3561147"/>
            <a:ext cx="7858180"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Char char="•"/>
              <a:tabLst>
                <a:tab pos="450850" algn="l"/>
              </a:tabLst>
            </a:pPr>
            <a:endParaRPr kumimoji="0" lang="es-NI" sz="2400" b="0" i="0" u="none" strike="noStrike" cap="none" normalizeH="0" baseline="0" dirty="0" smtClean="0">
              <a:ln>
                <a:noFill/>
              </a:ln>
              <a:solidFill>
                <a:schemeClr val="tx1"/>
              </a:solidFill>
              <a:effectLst/>
              <a:latin typeface="+mj-lt"/>
              <a:cs typeface="Arial" pitchFamily="34" charset="0"/>
            </a:endParaRPr>
          </a:p>
        </p:txBody>
      </p:sp>
      <p:sp>
        <p:nvSpPr>
          <p:cNvPr id="3" name="Rectángulo 2"/>
          <p:cNvSpPr/>
          <p:nvPr/>
        </p:nvSpPr>
        <p:spPr>
          <a:xfrm>
            <a:off x="0" y="1268760"/>
            <a:ext cx="8964488" cy="4651979"/>
          </a:xfrm>
          <a:prstGeom prst="rect">
            <a:avLst/>
          </a:prstGeom>
        </p:spPr>
        <p:txBody>
          <a:bodyPr wrap="square">
            <a:spAutoFit/>
          </a:bodyPr>
          <a:lstStyle/>
          <a:p>
            <a:pPr algn="just">
              <a:lnSpc>
                <a:spcPct val="150000"/>
              </a:lnSpc>
              <a:spcAft>
                <a:spcPts val="0"/>
              </a:spcAft>
            </a:pPr>
            <a:r>
              <a:rPr lang="es-NI" sz="2000" dirty="0">
                <a:latin typeface="Arial" panose="020B0604020202020204" pitchFamily="34" charset="0"/>
                <a:ea typeface="Calibri" panose="020F0502020204030204" pitchFamily="34" charset="0"/>
                <a:cs typeface="Arial" panose="020B0604020202020204" pitchFamily="34" charset="0"/>
              </a:rPr>
              <a:t>Son menos habituales los casos de infracciones de patentes, sobre lo que aquí también me referiré brevemente. Y también son menos frecuentes los casos de infracciones al Derecho de Autor y Derechos Conexos, los que retomaré prestamente al final de esta ponencia.</a:t>
            </a:r>
          </a:p>
          <a:p>
            <a:pPr algn="just">
              <a:lnSpc>
                <a:spcPct val="150000"/>
              </a:lnSpc>
              <a:spcAft>
                <a:spcPts val="0"/>
              </a:spcAft>
            </a:pPr>
            <a:r>
              <a:rPr lang="es-NI" sz="2000" dirty="0">
                <a:latin typeface="Arial" panose="020B0604020202020204" pitchFamily="34" charset="0"/>
                <a:ea typeface="Calibri" panose="020F0502020204030204" pitchFamily="34" charset="0"/>
                <a:cs typeface="Arial" panose="020B0604020202020204" pitchFamily="34" charset="0"/>
              </a:rPr>
              <a:t> </a:t>
            </a:r>
          </a:p>
          <a:p>
            <a:pPr algn="just">
              <a:lnSpc>
                <a:spcPct val="150000"/>
              </a:lnSpc>
              <a:spcAft>
                <a:spcPts val="0"/>
              </a:spcAft>
            </a:pPr>
            <a:r>
              <a:rPr lang="es-NI" sz="2000" dirty="0">
                <a:latin typeface="Arial" panose="020B0604020202020204" pitchFamily="34" charset="0"/>
                <a:ea typeface="Calibri" panose="020F0502020204030204" pitchFamily="34" charset="0"/>
                <a:cs typeface="Arial" panose="020B0604020202020204" pitchFamily="34" charset="0"/>
              </a:rPr>
              <a:t>En cuanto a los casos de infracciones del Derecho Marcario, éstos ocurren, según orden de más frecuencia, en las 2 modalidades siguientes:</a:t>
            </a:r>
          </a:p>
          <a:p>
            <a:pPr marL="342900" lvl="0" indent="-342900" algn="just">
              <a:lnSpc>
                <a:spcPct val="150000"/>
              </a:lnSpc>
              <a:spcAft>
                <a:spcPts val="0"/>
              </a:spcAft>
              <a:buFont typeface="Calibri" panose="020F0502020204030204" pitchFamily="34" charset="0"/>
              <a:buChar char="-"/>
            </a:pPr>
            <a:r>
              <a:rPr lang="es-NI" sz="2000" dirty="0">
                <a:latin typeface="Arial" panose="020B0604020202020204" pitchFamily="34" charset="0"/>
                <a:ea typeface="Calibri" panose="020F0502020204030204" pitchFamily="34" charset="0"/>
                <a:cs typeface="Arial" panose="020B0604020202020204" pitchFamily="34" charset="0"/>
              </a:rPr>
              <a:t>Cancelación de marca por falta de uso (3 años en Nicaragua)</a:t>
            </a:r>
          </a:p>
          <a:p>
            <a:pPr marL="342900" lvl="0" indent="-342900" algn="just">
              <a:lnSpc>
                <a:spcPct val="150000"/>
              </a:lnSpc>
              <a:spcAft>
                <a:spcPts val="0"/>
              </a:spcAft>
              <a:buFont typeface="Calibri" panose="020F0502020204030204" pitchFamily="34" charset="0"/>
              <a:buChar char="-"/>
            </a:pPr>
            <a:r>
              <a:rPr lang="es-NI" sz="2000" dirty="0">
                <a:latin typeface="Arial" panose="020B0604020202020204" pitchFamily="34" charset="0"/>
                <a:ea typeface="Calibri" panose="020F0502020204030204" pitchFamily="34" charset="0"/>
                <a:cs typeface="Arial" panose="020B0604020202020204" pitchFamily="34" charset="0"/>
              </a:rPr>
              <a:t>Nulidad de Registro Marcario</a:t>
            </a:r>
          </a:p>
          <a:p>
            <a:pPr algn="just">
              <a:lnSpc>
                <a:spcPct val="150000"/>
              </a:lnSpc>
              <a:spcAft>
                <a:spcPts val="0"/>
              </a:spcAft>
            </a:pPr>
            <a:r>
              <a:rPr lang="es-NI" sz="2000" dirty="0">
                <a:latin typeface="Arial" panose="020B0604020202020204" pitchFamily="34" charset="0"/>
                <a:ea typeface="Calibri" panose="020F0502020204030204" pitchFamily="34" charset="0"/>
                <a:cs typeface="Arial" panose="020B0604020202020204" pitchFamily="34" charset="0"/>
              </a:rPr>
              <a:t>Brevemente me referiré a continuación a cada uno de estos 2 casos.</a:t>
            </a:r>
            <a:endParaRPr lang="es-NI" sz="2000" dirty="0">
              <a:effectLst/>
              <a:latin typeface="Arial" panose="020B0604020202020204" pitchFamily="34" charset="0"/>
              <a:ea typeface="Calibri" panose="020F0502020204030204"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00034" y="116632"/>
            <a:ext cx="8229600" cy="1080120"/>
          </a:xfrm>
        </p:spPr>
        <p:txBody>
          <a:bodyPr>
            <a:normAutofit fontScale="90000"/>
          </a:bodyPr>
          <a:lstStyle/>
          <a:p>
            <a:r>
              <a:rPr lang="es-NI" sz="2700" b="1" dirty="0">
                <a:solidFill>
                  <a:srgbClr val="002060"/>
                </a:solidFill>
                <a:latin typeface="Calibri" pitchFamily="34" charset="0"/>
              </a:rPr>
              <a:t/>
            </a:r>
            <a:br>
              <a:rPr lang="es-NI" sz="2700" b="1" dirty="0">
                <a:solidFill>
                  <a:srgbClr val="002060"/>
                </a:solidFill>
                <a:latin typeface="Calibri" pitchFamily="34" charset="0"/>
              </a:rPr>
            </a:br>
            <a:r>
              <a:rPr lang="es-NI" sz="2700" b="1" dirty="0" smtClean="0">
                <a:solidFill>
                  <a:srgbClr val="002060"/>
                </a:solidFill>
                <a:latin typeface="Calibri" pitchFamily="34" charset="0"/>
              </a:rPr>
              <a:t/>
            </a:r>
            <a:br>
              <a:rPr lang="es-NI" sz="2700" b="1" dirty="0" smtClean="0">
                <a:solidFill>
                  <a:srgbClr val="002060"/>
                </a:solidFill>
                <a:latin typeface="Calibri" pitchFamily="34" charset="0"/>
              </a:rPr>
            </a:br>
            <a:r>
              <a:rPr lang="es-NI" sz="2700" b="1" dirty="0">
                <a:solidFill>
                  <a:srgbClr val="002060"/>
                </a:solidFill>
                <a:latin typeface="Calibri" pitchFamily="34" charset="0"/>
              </a:rPr>
              <a:t/>
            </a:r>
            <a:br>
              <a:rPr lang="es-NI" sz="2700" b="1" dirty="0">
                <a:solidFill>
                  <a:srgbClr val="002060"/>
                </a:solidFill>
                <a:latin typeface="Calibri" pitchFamily="34" charset="0"/>
              </a:rPr>
            </a:br>
            <a:r>
              <a:rPr lang="es-NI" sz="2700" b="1" dirty="0" smtClean="0">
                <a:solidFill>
                  <a:srgbClr val="002060"/>
                </a:solidFill>
                <a:latin typeface="Calibri" pitchFamily="34" charset="0"/>
              </a:rPr>
              <a:t/>
            </a:r>
            <a:br>
              <a:rPr lang="es-NI" sz="2700" b="1" dirty="0" smtClean="0">
                <a:solidFill>
                  <a:srgbClr val="002060"/>
                </a:solidFill>
                <a:latin typeface="Calibri" pitchFamily="34" charset="0"/>
              </a:rPr>
            </a:br>
            <a:r>
              <a:rPr lang="es-NI" sz="2700" b="1" dirty="0">
                <a:solidFill>
                  <a:srgbClr val="002060"/>
                </a:solidFill>
                <a:latin typeface="Calibri" pitchFamily="34" charset="0"/>
              </a:rPr>
              <a:t/>
            </a:r>
            <a:br>
              <a:rPr lang="es-NI" sz="2700" b="1" dirty="0">
                <a:solidFill>
                  <a:srgbClr val="002060"/>
                </a:solidFill>
                <a:latin typeface="Calibri" pitchFamily="34" charset="0"/>
              </a:rPr>
            </a:br>
            <a:r>
              <a:rPr lang="es-NI" sz="5400" dirty="0" smtClean="0"/>
              <a:t/>
            </a:r>
            <a:br>
              <a:rPr lang="es-NI" sz="5400" dirty="0" smtClean="0"/>
            </a:br>
            <a:r>
              <a:rPr lang="es-NI" sz="6000" dirty="0" smtClean="0">
                <a:solidFill>
                  <a:srgbClr val="002060"/>
                </a:solidFill>
                <a:latin typeface="Arial" pitchFamily="34" charset="0"/>
                <a:cs typeface="Arial" pitchFamily="34" charset="0"/>
              </a:rPr>
              <a:t/>
            </a:r>
            <a:br>
              <a:rPr lang="es-NI" sz="6000" dirty="0" smtClean="0">
                <a:solidFill>
                  <a:srgbClr val="002060"/>
                </a:solidFill>
                <a:latin typeface="Arial" pitchFamily="34" charset="0"/>
                <a:cs typeface="Arial" pitchFamily="34" charset="0"/>
              </a:rPr>
            </a:br>
            <a:r>
              <a:rPr lang="es-NI" sz="6000" dirty="0" smtClean="0">
                <a:solidFill>
                  <a:srgbClr val="002060"/>
                </a:solidFill>
                <a:latin typeface="Arial" pitchFamily="34" charset="0"/>
                <a:cs typeface="Arial" pitchFamily="34" charset="0"/>
              </a:rPr>
              <a:t> </a:t>
            </a:r>
            <a:r>
              <a:rPr lang="es-NI" sz="2700" dirty="0">
                <a:latin typeface="Arial" panose="020B0604020202020204" pitchFamily="34" charset="0"/>
                <a:cs typeface="Arial" panose="020B0604020202020204" pitchFamily="34" charset="0"/>
              </a:rPr>
              <a:t>1.- </a:t>
            </a:r>
            <a:r>
              <a:rPr lang="es-NI" sz="2700" u="sng" dirty="0">
                <a:latin typeface="Arial" panose="020B0604020202020204" pitchFamily="34" charset="0"/>
                <a:cs typeface="Arial" panose="020B0604020202020204" pitchFamily="34" charset="0"/>
              </a:rPr>
              <a:t>Cancelación de marca por falta de uso</a:t>
            </a:r>
            <a:r>
              <a:rPr lang="es-NI" sz="2700" dirty="0">
                <a:latin typeface="Arial" panose="020B0604020202020204" pitchFamily="34" charset="0"/>
                <a:cs typeface="Arial" panose="020B0604020202020204" pitchFamily="34" charset="0"/>
              </a:rPr>
              <a:t>:</a:t>
            </a:r>
          </a:p>
        </p:txBody>
      </p:sp>
      <p:sp>
        <p:nvSpPr>
          <p:cNvPr id="29697" name="Rectangle 1"/>
          <p:cNvSpPr>
            <a:spLocks noChangeArrowheads="1"/>
          </p:cNvSpPr>
          <p:nvPr/>
        </p:nvSpPr>
        <p:spPr bwMode="auto">
          <a:xfrm>
            <a:off x="714348" y="3561147"/>
            <a:ext cx="7858180"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Char char="•"/>
              <a:tabLst>
                <a:tab pos="450850" algn="l"/>
              </a:tabLst>
            </a:pPr>
            <a:endParaRPr kumimoji="0" lang="es-NI" sz="2400" b="0" i="0" u="none" strike="noStrike" cap="none" normalizeH="0" baseline="0" dirty="0" smtClean="0">
              <a:ln>
                <a:noFill/>
              </a:ln>
              <a:solidFill>
                <a:schemeClr val="tx1"/>
              </a:solidFill>
              <a:effectLst/>
              <a:latin typeface="+mj-lt"/>
              <a:cs typeface="Arial" pitchFamily="34" charset="0"/>
            </a:endParaRPr>
          </a:p>
        </p:txBody>
      </p:sp>
      <p:sp>
        <p:nvSpPr>
          <p:cNvPr id="3" name="Rectángulo 2"/>
          <p:cNvSpPr/>
          <p:nvPr/>
        </p:nvSpPr>
        <p:spPr>
          <a:xfrm>
            <a:off x="0" y="2276872"/>
            <a:ext cx="9684568" cy="3416320"/>
          </a:xfrm>
          <a:prstGeom prst="rect">
            <a:avLst/>
          </a:prstGeom>
        </p:spPr>
        <p:txBody>
          <a:bodyPr wrap="square">
            <a:spAutoFit/>
          </a:bodyPr>
          <a:lstStyle/>
          <a:p>
            <a:pPr algn="just"/>
            <a:r>
              <a:rPr lang="es-NI" sz="2400" dirty="0">
                <a:latin typeface="Arial" panose="020B0604020202020204" pitchFamily="34" charset="0"/>
                <a:cs typeface="Arial" panose="020B0604020202020204" pitchFamily="34" charset="0"/>
              </a:rPr>
              <a:t>Conforme a la Ley 380, Ley de Marcas y Otros Signos Distintivos, a pedido de cualquier persona interesada, la autoridad judicial competente cancelará el registro de una marca cuando ella no se hubiere puesto en uso durante 3 años ininterrumpidos previos a la fecha en que se inicie la acción de cancelación. Acoto aquí, como curiosidad de derecho comparado, que en varios países centroamericanos este lapso de tiempo no es de 3 años sino de 5 años (los colegas centroamericanos podrán quizá corroborar –o contradecir- este dato).</a:t>
            </a:r>
          </a:p>
        </p:txBody>
      </p:sp>
    </p:spTree>
    <p:extLst>
      <p:ext uri="{BB962C8B-B14F-4D97-AF65-F5344CB8AC3E}">
        <p14:creationId xmlns:p14="http://schemas.microsoft.com/office/powerpoint/2010/main" val="11902820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00034" y="116632"/>
            <a:ext cx="8229600" cy="1080120"/>
          </a:xfrm>
        </p:spPr>
        <p:txBody>
          <a:bodyPr>
            <a:normAutofit fontScale="90000"/>
          </a:bodyPr>
          <a:lstStyle/>
          <a:p>
            <a:r>
              <a:rPr lang="es-NI" sz="2700" b="1" dirty="0">
                <a:solidFill>
                  <a:srgbClr val="002060"/>
                </a:solidFill>
                <a:latin typeface="Calibri" pitchFamily="34" charset="0"/>
              </a:rPr>
              <a:t/>
            </a:r>
            <a:br>
              <a:rPr lang="es-NI" sz="2700" b="1" dirty="0">
                <a:solidFill>
                  <a:srgbClr val="002060"/>
                </a:solidFill>
                <a:latin typeface="Calibri" pitchFamily="34" charset="0"/>
              </a:rPr>
            </a:br>
            <a:r>
              <a:rPr lang="es-NI" sz="2700" b="1" dirty="0" smtClean="0">
                <a:solidFill>
                  <a:srgbClr val="002060"/>
                </a:solidFill>
                <a:latin typeface="Calibri" pitchFamily="34" charset="0"/>
              </a:rPr>
              <a:t/>
            </a:r>
            <a:br>
              <a:rPr lang="es-NI" sz="2700" b="1" dirty="0" smtClean="0">
                <a:solidFill>
                  <a:srgbClr val="002060"/>
                </a:solidFill>
                <a:latin typeface="Calibri" pitchFamily="34" charset="0"/>
              </a:rPr>
            </a:br>
            <a:r>
              <a:rPr lang="es-NI" sz="2700" b="1" dirty="0">
                <a:solidFill>
                  <a:srgbClr val="002060"/>
                </a:solidFill>
                <a:latin typeface="Calibri" pitchFamily="34" charset="0"/>
              </a:rPr>
              <a:t/>
            </a:r>
            <a:br>
              <a:rPr lang="es-NI" sz="2700" b="1" dirty="0">
                <a:solidFill>
                  <a:srgbClr val="002060"/>
                </a:solidFill>
                <a:latin typeface="Calibri" pitchFamily="34" charset="0"/>
              </a:rPr>
            </a:br>
            <a:r>
              <a:rPr lang="es-NI" sz="2700" b="1" dirty="0" smtClean="0">
                <a:solidFill>
                  <a:srgbClr val="002060"/>
                </a:solidFill>
                <a:latin typeface="Calibri" pitchFamily="34" charset="0"/>
              </a:rPr>
              <a:t/>
            </a:r>
            <a:br>
              <a:rPr lang="es-NI" sz="2700" b="1" dirty="0" smtClean="0">
                <a:solidFill>
                  <a:srgbClr val="002060"/>
                </a:solidFill>
                <a:latin typeface="Calibri" pitchFamily="34" charset="0"/>
              </a:rPr>
            </a:br>
            <a:r>
              <a:rPr lang="es-NI" sz="2700" b="1" dirty="0">
                <a:solidFill>
                  <a:srgbClr val="002060"/>
                </a:solidFill>
                <a:latin typeface="Calibri" pitchFamily="34" charset="0"/>
              </a:rPr>
              <a:t/>
            </a:r>
            <a:br>
              <a:rPr lang="es-NI" sz="2700" b="1" dirty="0">
                <a:solidFill>
                  <a:srgbClr val="002060"/>
                </a:solidFill>
                <a:latin typeface="Calibri" pitchFamily="34" charset="0"/>
              </a:rPr>
            </a:br>
            <a:r>
              <a:rPr lang="es-NI" sz="5400" dirty="0" smtClean="0"/>
              <a:t/>
            </a:r>
            <a:br>
              <a:rPr lang="es-NI" sz="5400" dirty="0" smtClean="0"/>
            </a:br>
            <a:r>
              <a:rPr lang="es-NI" sz="6000" dirty="0" smtClean="0">
                <a:solidFill>
                  <a:srgbClr val="002060"/>
                </a:solidFill>
                <a:latin typeface="Arial" pitchFamily="34" charset="0"/>
                <a:cs typeface="Arial" pitchFamily="34" charset="0"/>
              </a:rPr>
              <a:t/>
            </a:r>
            <a:br>
              <a:rPr lang="es-NI" sz="6000" dirty="0" smtClean="0">
                <a:solidFill>
                  <a:srgbClr val="002060"/>
                </a:solidFill>
                <a:latin typeface="Arial" pitchFamily="34" charset="0"/>
                <a:cs typeface="Arial" pitchFamily="34" charset="0"/>
              </a:rPr>
            </a:br>
            <a:r>
              <a:rPr lang="es-NI" sz="6000" dirty="0" smtClean="0">
                <a:solidFill>
                  <a:srgbClr val="002060"/>
                </a:solidFill>
                <a:latin typeface="Arial" pitchFamily="34" charset="0"/>
                <a:cs typeface="Arial" pitchFamily="34" charset="0"/>
              </a:rPr>
              <a:t> </a:t>
            </a:r>
            <a:r>
              <a:rPr lang="es-NI" sz="2700" dirty="0">
                <a:latin typeface="Arial" panose="020B0604020202020204" pitchFamily="34" charset="0"/>
                <a:cs typeface="Arial" panose="020B0604020202020204" pitchFamily="34" charset="0"/>
              </a:rPr>
              <a:t>1.- </a:t>
            </a:r>
            <a:r>
              <a:rPr lang="es-NI" sz="2700" u="sng" dirty="0">
                <a:latin typeface="Arial" panose="020B0604020202020204" pitchFamily="34" charset="0"/>
                <a:cs typeface="Arial" panose="020B0604020202020204" pitchFamily="34" charset="0"/>
              </a:rPr>
              <a:t>Cancelación de marca por falta de uso</a:t>
            </a:r>
            <a:r>
              <a:rPr lang="es-NI" sz="2700" dirty="0">
                <a:latin typeface="Arial" panose="020B0604020202020204" pitchFamily="34" charset="0"/>
                <a:cs typeface="Arial" panose="020B0604020202020204" pitchFamily="34" charset="0"/>
              </a:rPr>
              <a:t>:</a:t>
            </a:r>
          </a:p>
        </p:txBody>
      </p:sp>
      <p:sp>
        <p:nvSpPr>
          <p:cNvPr id="29697" name="Rectangle 1"/>
          <p:cNvSpPr>
            <a:spLocks noChangeArrowheads="1"/>
          </p:cNvSpPr>
          <p:nvPr/>
        </p:nvSpPr>
        <p:spPr bwMode="auto">
          <a:xfrm>
            <a:off x="714348" y="2268487"/>
            <a:ext cx="7858180" cy="304698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r>
              <a:rPr lang="es-NI" sz="2400" dirty="0">
                <a:latin typeface="Arial" panose="020B0604020202020204" pitchFamily="34" charset="0"/>
                <a:cs typeface="Arial" panose="020B0604020202020204" pitchFamily="34" charset="0"/>
              </a:rPr>
              <a:t>Aclara dicha ley, la ley 380, que el período de cancelación no procederá antes de transcurridos 3 años contados desde la fecha del registro inicial de la marca en el país.</a:t>
            </a:r>
          </a:p>
          <a:p>
            <a:pPr algn="just"/>
            <a:r>
              <a:rPr lang="es-NI" sz="2400" dirty="0">
                <a:latin typeface="Arial" panose="020B0604020202020204" pitchFamily="34" charset="0"/>
                <a:cs typeface="Arial" panose="020B0604020202020204" pitchFamily="34" charset="0"/>
              </a:rPr>
              <a:t>Dicha ley dispone, asimismo, que la carga de la prueba del uso de la marca corresponde al titular de la marca impugnada por falta de uso, quien, habitualmente, en estos caos, no se presentan a juicio. </a:t>
            </a:r>
          </a:p>
        </p:txBody>
      </p:sp>
    </p:spTree>
    <p:extLst>
      <p:ext uri="{BB962C8B-B14F-4D97-AF65-F5344CB8AC3E}">
        <p14:creationId xmlns:p14="http://schemas.microsoft.com/office/powerpoint/2010/main" val="395443531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00034" y="116632"/>
            <a:ext cx="8229600" cy="1080120"/>
          </a:xfrm>
        </p:spPr>
        <p:txBody>
          <a:bodyPr>
            <a:normAutofit fontScale="90000"/>
          </a:bodyPr>
          <a:lstStyle/>
          <a:p>
            <a:r>
              <a:rPr lang="es-NI" sz="2700" b="1" dirty="0">
                <a:solidFill>
                  <a:srgbClr val="002060"/>
                </a:solidFill>
                <a:latin typeface="Calibri" pitchFamily="34" charset="0"/>
              </a:rPr>
              <a:t/>
            </a:r>
            <a:br>
              <a:rPr lang="es-NI" sz="2700" b="1" dirty="0">
                <a:solidFill>
                  <a:srgbClr val="002060"/>
                </a:solidFill>
                <a:latin typeface="Calibri" pitchFamily="34" charset="0"/>
              </a:rPr>
            </a:br>
            <a:r>
              <a:rPr lang="es-NI" sz="2700" b="1" dirty="0" smtClean="0">
                <a:solidFill>
                  <a:srgbClr val="002060"/>
                </a:solidFill>
                <a:latin typeface="Calibri" pitchFamily="34" charset="0"/>
              </a:rPr>
              <a:t/>
            </a:r>
            <a:br>
              <a:rPr lang="es-NI" sz="2700" b="1" dirty="0" smtClean="0">
                <a:solidFill>
                  <a:srgbClr val="002060"/>
                </a:solidFill>
                <a:latin typeface="Calibri" pitchFamily="34" charset="0"/>
              </a:rPr>
            </a:br>
            <a:r>
              <a:rPr lang="es-NI" sz="2700" b="1" dirty="0">
                <a:solidFill>
                  <a:srgbClr val="002060"/>
                </a:solidFill>
                <a:latin typeface="Calibri" pitchFamily="34" charset="0"/>
              </a:rPr>
              <a:t/>
            </a:r>
            <a:br>
              <a:rPr lang="es-NI" sz="2700" b="1" dirty="0">
                <a:solidFill>
                  <a:srgbClr val="002060"/>
                </a:solidFill>
                <a:latin typeface="Calibri" pitchFamily="34" charset="0"/>
              </a:rPr>
            </a:br>
            <a:r>
              <a:rPr lang="es-NI" sz="2700" b="1" dirty="0" smtClean="0">
                <a:solidFill>
                  <a:srgbClr val="002060"/>
                </a:solidFill>
                <a:latin typeface="Calibri" pitchFamily="34" charset="0"/>
              </a:rPr>
              <a:t/>
            </a:r>
            <a:br>
              <a:rPr lang="es-NI" sz="2700" b="1" dirty="0" smtClean="0">
                <a:solidFill>
                  <a:srgbClr val="002060"/>
                </a:solidFill>
                <a:latin typeface="Calibri" pitchFamily="34" charset="0"/>
              </a:rPr>
            </a:br>
            <a:r>
              <a:rPr lang="es-NI" sz="2700" b="1" dirty="0">
                <a:solidFill>
                  <a:srgbClr val="002060"/>
                </a:solidFill>
                <a:latin typeface="Calibri" pitchFamily="34" charset="0"/>
              </a:rPr>
              <a:t/>
            </a:r>
            <a:br>
              <a:rPr lang="es-NI" sz="2700" b="1" dirty="0">
                <a:solidFill>
                  <a:srgbClr val="002060"/>
                </a:solidFill>
                <a:latin typeface="Calibri" pitchFamily="34" charset="0"/>
              </a:rPr>
            </a:br>
            <a:r>
              <a:rPr lang="es-NI" sz="5400" dirty="0" smtClean="0"/>
              <a:t/>
            </a:r>
            <a:br>
              <a:rPr lang="es-NI" sz="5400" dirty="0" smtClean="0"/>
            </a:br>
            <a:r>
              <a:rPr lang="es-NI" sz="6000" dirty="0" smtClean="0">
                <a:solidFill>
                  <a:srgbClr val="002060"/>
                </a:solidFill>
                <a:latin typeface="Arial" pitchFamily="34" charset="0"/>
                <a:cs typeface="Arial" pitchFamily="34" charset="0"/>
              </a:rPr>
              <a:t/>
            </a:r>
            <a:br>
              <a:rPr lang="es-NI" sz="6000" dirty="0" smtClean="0">
                <a:solidFill>
                  <a:srgbClr val="002060"/>
                </a:solidFill>
                <a:latin typeface="Arial" pitchFamily="34" charset="0"/>
                <a:cs typeface="Arial" pitchFamily="34" charset="0"/>
              </a:rPr>
            </a:br>
            <a:r>
              <a:rPr lang="es-NI" sz="6000" dirty="0" smtClean="0">
                <a:solidFill>
                  <a:srgbClr val="002060"/>
                </a:solidFill>
                <a:latin typeface="Arial" pitchFamily="34" charset="0"/>
                <a:cs typeface="Arial" pitchFamily="34" charset="0"/>
              </a:rPr>
              <a:t> </a:t>
            </a:r>
            <a:r>
              <a:rPr lang="es-NI" sz="2400" dirty="0"/>
              <a:t> </a:t>
            </a:r>
            <a:br>
              <a:rPr lang="es-NI" sz="2400" dirty="0"/>
            </a:br>
            <a:r>
              <a:rPr lang="es-NI" sz="2700" dirty="0">
                <a:latin typeface="Arial" panose="020B0604020202020204" pitchFamily="34" charset="0"/>
                <a:cs typeface="Arial" panose="020B0604020202020204" pitchFamily="34" charset="0"/>
              </a:rPr>
              <a:t>2.- </a:t>
            </a:r>
            <a:r>
              <a:rPr lang="es-NI" sz="2700" u="sng" dirty="0">
                <a:latin typeface="Arial" panose="020B0604020202020204" pitchFamily="34" charset="0"/>
                <a:cs typeface="Arial" panose="020B0604020202020204" pitchFamily="34" charset="0"/>
              </a:rPr>
              <a:t>Nulidad de Registro Marcario</a:t>
            </a:r>
            <a:r>
              <a:rPr lang="es-NI" sz="2700" dirty="0">
                <a:latin typeface="Arial" panose="020B0604020202020204" pitchFamily="34" charset="0"/>
                <a:cs typeface="Arial" panose="020B0604020202020204" pitchFamily="34" charset="0"/>
              </a:rPr>
              <a:t>:</a:t>
            </a:r>
            <a:r>
              <a:rPr lang="es-NI" sz="2400" dirty="0"/>
              <a:t/>
            </a:r>
            <a:br>
              <a:rPr lang="es-NI" sz="2400" dirty="0"/>
            </a:br>
            <a:endParaRPr lang="es-NI" sz="2700" dirty="0">
              <a:latin typeface="Arial" panose="020B0604020202020204" pitchFamily="34" charset="0"/>
              <a:cs typeface="Arial" panose="020B0604020202020204" pitchFamily="34" charset="0"/>
            </a:endParaRPr>
          </a:p>
        </p:txBody>
      </p:sp>
      <p:sp>
        <p:nvSpPr>
          <p:cNvPr id="29697" name="Rectangle 1"/>
          <p:cNvSpPr>
            <a:spLocks noChangeArrowheads="1"/>
          </p:cNvSpPr>
          <p:nvPr/>
        </p:nvSpPr>
        <p:spPr bwMode="auto">
          <a:xfrm>
            <a:off x="714348" y="1345157"/>
            <a:ext cx="7858180" cy="489364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r>
              <a:rPr lang="es-NI" sz="2400">
                <a:latin typeface="Arial" panose="020B0604020202020204" pitchFamily="34" charset="0"/>
                <a:cs typeface="Arial" panose="020B0604020202020204" pitchFamily="34" charset="0"/>
              </a:rPr>
              <a:t>En estos casos, mi impresión es que algunos jueces de primera instancia no advierten con claridad los conceptos de “imitación por sonido o semejanzas auditivas, o gráficas, ortográficas o ideológicas”. Tampoco advierten el apoderamiento de palabras que evocan capciosamente la notoriedad de la marca previamente registrada que demanda contra  la marca “advenediza”. Todo ello pese a que la citada Ley de Marcas, en su artículo 82 detalla quienes se consideran los sectores pertinentes para determinar la notoriedad de un signo: a) Los consumidores reales o potenciales; b) Las personas que participan en los canales de comercialización; y c) Los círculos empresariales que</a:t>
            </a:r>
            <a:endParaRPr lang="es-NI"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2552094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00034" y="116632"/>
            <a:ext cx="8229600" cy="1080120"/>
          </a:xfrm>
        </p:spPr>
        <p:txBody>
          <a:bodyPr>
            <a:normAutofit fontScale="90000"/>
          </a:bodyPr>
          <a:lstStyle/>
          <a:p>
            <a:r>
              <a:rPr lang="es-NI" sz="2700" b="1" dirty="0">
                <a:solidFill>
                  <a:srgbClr val="002060"/>
                </a:solidFill>
                <a:latin typeface="Calibri" pitchFamily="34" charset="0"/>
              </a:rPr>
              <a:t/>
            </a:r>
            <a:br>
              <a:rPr lang="es-NI" sz="2700" b="1" dirty="0">
                <a:solidFill>
                  <a:srgbClr val="002060"/>
                </a:solidFill>
                <a:latin typeface="Calibri" pitchFamily="34" charset="0"/>
              </a:rPr>
            </a:br>
            <a:r>
              <a:rPr lang="es-NI" sz="2700" b="1" dirty="0" smtClean="0">
                <a:solidFill>
                  <a:srgbClr val="002060"/>
                </a:solidFill>
                <a:latin typeface="Calibri" pitchFamily="34" charset="0"/>
              </a:rPr>
              <a:t/>
            </a:r>
            <a:br>
              <a:rPr lang="es-NI" sz="2700" b="1" dirty="0" smtClean="0">
                <a:solidFill>
                  <a:srgbClr val="002060"/>
                </a:solidFill>
                <a:latin typeface="Calibri" pitchFamily="34" charset="0"/>
              </a:rPr>
            </a:br>
            <a:r>
              <a:rPr lang="es-NI" sz="2700" b="1" dirty="0">
                <a:solidFill>
                  <a:srgbClr val="002060"/>
                </a:solidFill>
                <a:latin typeface="Calibri" pitchFamily="34" charset="0"/>
              </a:rPr>
              <a:t/>
            </a:r>
            <a:br>
              <a:rPr lang="es-NI" sz="2700" b="1" dirty="0">
                <a:solidFill>
                  <a:srgbClr val="002060"/>
                </a:solidFill>
                <a:latin typeface="Calibri" pitchFamily="34" charset="0"/>
              </a:rPr>
            </a:br>
            <a:r>
              <a:rPr lang="es-NI" sz="2700" b="1" dirty="0" smtClean="0">
                <a:solidFill>
                  <a:srgbClr val="002060"/>
                </a:solidFill>
                <a:latin typeface="Calibri" pitchFamily="34" charset="0"/>
              </a:rPr>
              <a:t/>
            </a:r>
            <a:br>
              <a:rPr lang="es-NI" sz="2700" b="1" dirty="0" smtClean="0">
                <a:solidFill>
                  <a:srgbClr val="002060"/>
                </a:solidFill>
                <a:latin typeface="Calibri" pitchFamily="34" charset="0"/>
              </a:rPr>
            </a:br>
            <a:r>
              <a:rPr lang="es-NI" sz="2700" b="1" dirty="0">
                <a:solidFill>
                  <a:srgbClr val="002060"/>
                </a:solidFill>
                <a:latin typeface="Calibri" pitchFamily="34" charset="0"/>
              </a:rPr>
              <a:t/>
            </a:r>
            <a:br>
              <a:rPr lang="es-NI" sz="2700" b="1" dirty="0">
                <a:solidFill>
                  <a:srgbClr val="002060"/>
                </a:solidFill>
                <a:latin typeface="Calibri" pitchFamily="34" charset="0"/>
              </a:rPr>
            </a:br>
            <a:r>
              <a:rPr lang="es-NI" sz="5400" dirty="0" smtClean="0"/>
              <a:t/>
            </a:r>
            <a:br>
              <a:rPr lang="es-NI" sz="5400" dirty="0" smtClean="0"/>
            </a:br>
            <a:r>
              <a:rPr lang="es-NI" sz="6000" dirty="0" smtClean="0">
                <a:solidFill>
                  <a:srgbClr val="002060"/>
                </a:solidFill>
                <a:latin typeface="Arial" pitchFamily="34" charset="0"/>
                <a:cs typeface="Arial" pitchFamily="34" charset="0"/>
              </a:rPr>
              <a:t/>
            </a:r>
            <a:br>
              <a:rPr lang="es-NI" sz="6000" dirty="0" smtClean="0">
                <a:solidFill>
                  <a:srgbClr val="002060"/>
                </a:solidFill>
                <a:latin typeface="Arial" pitchFamily="34" charset="0"/>
                <a:cs typeface="Arial" pitchFamily="34" charset="0"/>
              </a:rPr>
            </a:br>
            <a:r>
              <a:rPr lang="es-NI" sz="6000" dirty="0" smtClean="0">
                <a:solidFill>
                  <a:srgbClr val="002060"/>
                </a:solidFill>
                <a:latin typeface="Arial" pitchFamily="34" charset="0"/>
                <a:cs typeface="Arial" pitchFamily="34" charset="0"/>
              </a:rPr>
              <a:t> </a:t>
            </a:r>
            <a:r>
              <a:rPr lang="es-NI" sz="2400" dirty="0"/>
              <a:t> </a:t>
            </a:r>
            <a:br>
              <a:rPr lang="es-NI" sz="2400" dirty="0"/>
            </a:br>
            <a:r>
              <a:rPr lang="es-NI" sz="2700" dirty="0">
                <a:latin typeface="Arial" panose="020B0604020202020204" pitchFamily="34" charset="0"/>
                <a:cs typeface="Arial" panose="020B0604020202020204" pitchFamily="34" charset="0"/>
              </a:rPr>
              <a:t>2.- </a:t>
            </a:r>
            <a:r>
              <a:rPr lang="es-NI" sz="2700" u="sng" dirty="0">
                <a:latin typeface="Arial" panose="020B0604020202020204" pitchFamily="34" charset="0"/>
                <a:cs typeface="Arial" panose="020B0604020202020204" pitchFamily="34" charset="0"/>
              </a:rPr>
              <a:t>Nulidad de Registro Marcario</a:t>
            </a:r>
            <a:r>
              <a:rPr lang="es-NI" sz="2700" dirty="0">
                <a:latin typeface="Arial" panose="020B0604020202020204" pitchFamily="34" charset="0"/>
                <a:cs typeface="Arial" panose="020B0604020202020204" pitchFamily="34" charset="0"/>
              </a:rPr>
              <a:t>:</a:t>
            </a:r>
            <a:r>
              <a:rPr lang="es-NI" sz="2400" dirty="0"/>
              <a:t/>
            </a:r>
            <a:br>
              <a:rPr lang="es-NI" sz="2400" dirty="0"/>
            </a:br>
            <a:endParaRPr lang="es-NI" sz="2700" dirty="0">
              <a:latin typeface="Arial" panose="020B0604020202020204" pitchFamily="34" charset="0"/>
              <a:cs typeface="Arial" panose="020B0604020202020204" pitchFamily="34" charset="0"/>
            </a:endParaRPr>
          </a:p>
        </p:txBody>
      </p:sp>
      <p:sp>
        <p:nvSpPr>
          <p:cNvPr id="29697" name="Rectangle 1"/>
          <p:cNvSpPr>
            <a:spLocks noChangeArrowheads="1"/>
          </p:cNvSpPr>
          <p:nvPr/>
        </p:nvSpPr>
        <p:spPr bwMode="auto">
          <a:xfrm>
            <a:off x="714348" y="237162"/>
            <a:ext cx="7858180" cy="710963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endParaRPr lang="es-NI" sz="2400" dirty="0" smtClean="0">
              <a:latin typeface="Arial" panose="020B0604020202020204" pitchFamily="34" charset="0"/>
              <a:cs typeface="Arial" panose="020B0604020202020204" pitchFamily="34" charset="0"/>
            </a:endParaRPr>
          </a:p>
          <a:p>
            <a:pPr algn="just"/>
            <a:endParaRPr lang="es-NI" sz="2400" dirty="0">
              <a:latin typeface="Arial" panose="020B0604020202020204" pitchFamily="34" charset="0"/>
              <a:cs typeface="Arial" panose="020B0604020202020204" pitchFamily="34" charset="0"/>
            </a:endParaRPr>
          </a:p>
          <a:p>
            <a:pPr algn="just"/>
            <a:r>
              <a:rPr lang="es-NI" sz="2400" dirty="0" smtClean="0">
                <a:latin typeface="Arial" panose="020B0604020202020204" pitchFamily="34" charset="0"/>
                <a:cs typeface="Arial" panose="020B0604020202020204" pitchFamily="34" charset="0"/>
              </a:rPr>
              <a:t>actúan </a:t>
            </a:r>
            <a:r>
              <a:rPr lang="es-NI" sz="2400" dirty="0">
                <a:latin typeface="Arial" panose="020B0604020202020204" pitchFamily="34" charset="0"/>
                <a:cs typeface="Arial" panose="020B0604020202020204" pitchFamily="34" charset="0"/>
              </a:rPr>
              <a:t>en los giros de la marca. Pero además, para acoger la notoriedad de un signo, no se exige que concurran los 3 sectores pertinentes. Al respecto, algunos jueces de primera instancia no se pronuncian sobre la notoriedad de la Marca, pese a que el demandante lo suscita.</a:t>
            </a:r>
          </a:p>
          <a:p>
            <a:pPr algn="just"/>
            <a:r>
              <a:rPr lang="es-NI" sz="2400" dirty="0">
                <a:latin typeface="Arial" panose="020B0604020202020204" pitchFamily="34" charset="0"/>
                <a:cs typeface="Arial" panose="020B0604020202020204" pitchFamily="34" charset="0"/>
              </a:rPr>
              <a:t>A este respecto la Corte Suprema de Justicia de Nicaragua ha forjado jurisprudencia, por ejemplo y para no ser exhaustivo, cito una sentencia sobre el particular: Sentencia CSJ –Sala Civil- de las 11 am del 16/12/1983, la que refuerza la citada Ley de Marcas en concordancia, a su vez, con el Convenio de París para la Protección de la Propiedad Industrial y los Acuerdos sobre los Derechos de Propiedad Intelectual relacionados con el Comercio –ADPIC- , de los que Nicaragua es Estado-Parte.</a:t>
            </a:r>
          </a:p>
          <a:p>
            <a:pPr algn="just"/>
            <a:endParaRPr lang="es-NI"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3553726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00034" y="116632"/>
            <a:ext cx="8229600" cy="1080120"/>
          </a:xfrm>
        </p:spPr>
        <p:txBody>
          <a:bodyPr>
            <a:normAutofit fontScale="90000"/>
          </a:bodyPr>
          <a:lstStyle/>
          <a:p>
            <a:r>
              <a:rPr lang="es-NI" sz="2700" b="1" dirty="0">
                <a:solidFill>
                  <a:srgbClr val="002060"/>
                </a:solidFill>
                <a:latin typeface="Calibri" pitchFamily="34" charset="0"/>
              </a:rPr>
              <a:t/>
            </a:r>
            <a:br>
              <a:rPr lang="es-NI" sz="2700" b="1" dirty="0">
                <a:solidFill>
                  <a:srgbClr val="002060"/>
                </a:solidFill>
                <a:latin typeface="Calibri" pitchFamily="34" charset="0"/>
              </a:rPr>
            </a:br>
            <a:r>
              <a:rPr lang="es-NI" sz="2700" b="1" dirty="0" smtClean="0">
                <a:solidFill>
                  <a:srgbClr val="002060"/>
                </a:solidFill>
                <a:latin typeface="Calibri" pitchFamily="34" charset="0"/>
              </a:rPr>
              <a:t/>
            </a:r>
            <a:br>
              <a:rPr lang="es-NI" sz="2700" b="1" dirty="0" smtClean="0">
                <a:solidFill>
                  <a:srgbClr val="002060"/>
                </a:solidFill>
                <a:latin typeface="Calibri" pitchFamily="34" charset="0"/>
              </a:rPr>
            </a:br>
            <a:r>
              <a:rPr lang="es-NI" sz="2700" b="1" dirty="0">
                <a:solidFill>
                  <a:srgbClr val="002060"/>
                </a:solidFill>
                <a:latin typeface="Calibri" pitchFamily="34" charset="0"/>
              </a:rPr>
              <a:t/>
            </a:r>
            <a:br>
              <a:rPr lang="es-NI" sz="2700" b="1" dirty="0">
                <a:solidFill>
                  <a:srgbClr val="002060"/>
                </a:solidFill>
                <a:latin typeface="Calibri" pitchFamily="34" charset="0"/>
              </a:rPr>
            </a:br>
            <a:r>
              <a:rPr lang="es-NI" sz="2700" b="1" dirty="0" smtClean="0">
                <a:solidFill>
                  <a:srgbClr val="002060"/>
                </a:solidFill>
                <a:latin typeface="Calibri" pitchFamily="34" charset="0"/>
              </a:rPr>
              <a:t/>
            </a:r>
            <a:br>
              <a:rPr lang="es-NI" sz="2700" b="1" dirty="0" smtClean="0">
                <a:solidFill>
                  <a:srgbClr val="002060"/>
                </a:solidFill>
                <a:latin typeface="Calibri" pitchFamily="34" charset="0"/>
              </a:rPr>
            </a:br>
            <a:r>
              <a:rPr lang="es-NI" sz="2700" b="1" dirty="0">
                <a:solidFill>
                  <a:srgbClr val="002060"/>
                </a:solidFill>
                <a:latin typeface="Calibri" pitchFamily="34" charset="0"/>
              </a:rPr>
              <a:t/>
            </a:r>
            <a:br>
              <a:rPr lang="es-NI" sz="2700" b="1" dirty="0">
                <a:solidFill>
                  <a:srgbClr val="002060"/>
                </a:solidFill>
                <a:latin typeface="Calibri" pitchFamily="34" charset="0"/>
              </a:rPr>
            </a:br>
            <a:r>
              <a:rPr lang="es-NI" sz="5400" dirty="0" smtClean="0"/>
              <a:t/>
            </a:r>
            <a:br>
              <a:rPr lang="es-NI" sz="5400" dirty="0" smtClean="0"/>
            </a:br>
            <a:r>
              <a:rPr lang="es-NI" sz="6000" dirty="0" smtClean="0">
                <a:solidFill>
                  <a:srgbClr val="002060"/>
                </a:solidFill>
                <a:latin typeface="Arial" pitchFamily="34" charset="0"/>
                <a:cs typeface="Arial" pitchFamily="34" charset="0"/>
              </a:rPr>
              <a:t/>
            </a:r>
            <a:br>
              <a:rPr lang="es-NI" sz="6000" dirty="0" smtClean="0">
                <a:solidFill>
                  <a:srgbClr val="002060"/>
                </a:solidFill>
                <a:latin typeface="Arial" pitchFamily="34" charset="0"/>
                <a:cs typeface="Arial" pitchFamily="34" charset="0"/>
              </a:rPr>
            </a:br>
            <a:r>
              <a:rPr lang="es-NI" sz="6000" dirty="0" smtClean="0">
                <a:solidFill>
                  <a:srgbClr val="002060"/>
                </a:solidFill>
                <a:latin typeface="Arial" pitchFamily="34" charset="0"/>
                <a:cs typeface="Arial" pitchFamily="34" charset="0"/>
              </a:rPr>
              <a:t> </a:t>
            </a:r>
            <a:r>
              <a:rPr lang="es-NI" sz="2400" dirty="0"/>
              <a:t> </a:t>
            </a:r>
            <a:br>
              <a:rPr lang="es-NI" sz="2400" dirty="0"/>
            </a:br>
            <a:r>
              <a:rPr lang="es-NI" sz="2700" dirty="0">
                <a:latin typeface="Arial" panose="020B0604020202020204" pitchFamily="34" charset="0"/>
                <a:cs typeface="Arial" panose="020B0604020202020204" pitchFamily="34" charset="0"/>
              </a:rPr>
              <a:t>2.- </a:t>
            </a:r>
            <a:r>
              <a:rPr lang="es-NI" sz="2700" u="sng" dirty="0">
                <a:latin typeface="Arial" panose="020B0604020202020204" pitchFamily="34" charset="0"/>
                <a:cs typeface="Arial" panose="020B0604020202020204" pitchFamily="34" charset="0"/>
              </a:rPr>
              <a:t>Nulidad de Registro Marcario</a:t>
            </a:r>
            <a:r>
              <a:rPr lang="es-NI" sz="2700" dirty="0">
                <a:latin typeface="Arial" panose="020B0604020202020204" pitchFamily="34" charset="0"/>
                <a:cs typeface="Arial" panose="020B0604020202020204" pitchFamily="34" charset="0"/>
              </a:rPr>
              <a:t>:</a:t>
            </a:r>
            <a:r>
              <a:rPr lang="es-NI" sz="2400" dirty="0"/>
              <a:t/>
            </a:r>
            <a:br>
              <a:rPr lang="es-NI" sz="2400" dirty="0"/>
            </a:br>
            <a:endParaRPr lang="es-NI" sz="2700" dirty="0">
              <a:latin typeface="Arial" panose="020B0604020202020204" pitchFamily="34" charset="0"/>
              <a:cs typeface="Arial" panose="020B0604020202020204" pitchFamily="34" charset="0"/>
            </a:endParaRPr>
          </a:p>
        </p:txBody>
      </p:sp>
      <p:sp>
        <p:nvSpPr>
          <p:cNvPr id="29697" name="Rectangle 1"/>
          <p:cNvSpPr>
            <a:spLocks noChangeArrowheads="1"/>
          </p:cNvSpPr>
          <p:nvPr/>
        </p:nvSpPr>
        <p:spPr bwMode="auto">
          <a:xfrm>
            <a:off x="251520" y="1678997"/>
            <a:ext cx="8892480" cy="63709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r>
              <a:rPr lang="es-NI" sz="2400" dirty="0" smtClean="0">
                <a:latin typeface="Arial" panose="020B0604020202020204" pitchFamily="34" charset="0"/>
                <a:cs typeface="Arial" panose="020B0604020202020204" pitchFamily="34" charset="0"/>
              </a:rPr>
              <a:t>Me </a:t>
            </a:r>
            <a:r>
              <a:rPr lang="es-NI" sz="2400" dirty="0">
                <a:latin typeface="Arial" panose="020B0604020202020204" pitchFamily="34" charset="0"/>
                <a:cs typeface="Arial" panose="020B0604020202020204" pitchFamily="34" charset="0"/>
              </a:rPr>
              <a:t>parece también que algunos jueces de primera instancia no tienen claro el criterio según el cual, el titular de la marca tiene 2 oportunidades para hacer valer sus derechos: la primera ante el Registro de la Propiedad Intelectual y la segunda ante la autoridad judicial, es decir, algunos jueces no dan lugar a la judicialización del reclamo por no haberse opuesto el demandante en la vía administrativa, cuando esto más bien habilita al demandante a recurrir a la vía judicial, criterio que se le ha hecho recordar al A quo en el tribunal de alzada de Managua.</a:t>
            </a:r>
          </a:p>
          <a:p>
            <a:pPr algn="just"/>
            <a:r>
              <a:rPr lang="es-NI" sz="2400" dirty="0">
                <a:latin typeface="Arial" panose="020B0604020202020204" pitchFamily="34" charset="0"/>
                <a:cs typeface="Arial" panose="020B0604020202020204" pitchFamily="34" charset="0"/>
              </a:rPr>
              <a:t>Otro de los casos más habituales, aunque menos que los dos anteriores relacionados con Marcas, es el relacionado con </a:t>
            </a:r>
            <a:r>
              <a:rPr lang="es-NI" sz="2400" u="sng" dirty="0">
                <a:latin typeface="Arial" panose="020B0604020202020204" pitchFamily="34" charset="0"/>
                <a:cs typeface="Arial" panose="020B0604020202020204" pitchFamily="34" charset="0"/>
              </a:rPr>
              <a:t>infracción de Derechos de Patentes</a:t>
            </a:r>
            <a:r>
              <a:rPr lang="es-NI" sz="2400" dirty="0">
                <a:latin typeface="Arial" panose="020B0604020202020204" pitchFamily="34" charset="0"/>
                <a:cs typeface="Arial" panose="020B0604020202020204" pitchFamily="34" charset="0"/>
              </a:rPr>
              <a:t>, lo que ocurre particularmente con productos farmacéuticos.</a:t>
            </a:r>
          </a:p>
          <a:p>
            <a:pPr algn="just"/>
            <a:endParaRPr lang="es-NI" sz="2400" dirty="0" smtClean="0">
              <a:latin typeface="Arial" panose="020B0604020202020204" pitchFamily="34" charset="0"/>
              <a:cs typeface="Arial" panose="020B0604020202020204" pitchFamily="34" charset="0"/>
            </a:endParaRPr>
          </a:p>
          <a:p>
            <a:pPr algn="just"/>
            <a:endParaRPr lang="es-NI" sz="2400" dirty="0">
              <a:latin typeface="Arial" panose="020B0604020202020204" pitchFamily="34" charset="0"/>
              <a:cs typeface="Arial" panose="020B0604020202020204" pitchFamily="34" charset="0"/>
            </a:endParaRPr>
          </a:p>
          <a:p>
            <a:pPr algn="just"/>
            <a:endParaRPr lang="es-NI"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2281547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00034" y="116632"/>
            <a:ext cx="8229600" cy="1080120"/>
          </a:xfrm>
        </p:spPr>
        <p:txBody>
          <a:bodyPr>
            <a:normAutofit fontScale="90000"/>
          </a:bodyPr>
          <a:lstStyle/>
          <a:p>
            <a:r>
              <a:rPr lang="es-NI" sz="2700" b="1" dirty="0">
                <a:solidFill>
                  <a:srgbClr val="002060"/>
                </a:solidFill>
                <a:latin typeface="Calibri" pitchFamily="34" charset="0"/>
              </a:rPr>
              <a:t/>
            </a:r>
            <a:br>
              <a:rPr lang="es-NI" sz="2700" b="1" dirty="0">
                <a:solidFill>
                  <a:srgbClr val="002060"/>
                </a:solidFill>
                <a:latin typeface="Calibri" pitchFamily="34" charset="0"/>
              </a:rPr>
            </a:br>
            <a:r>
              <a:rPr lang="es-NI" sz="2700" b="1" dirty="0" smtClean="0">
                <a:solidFill>
                  <a:srgbClr val="002060"/>
                </a:solidFill>
                <a:latin typeface="Calibri" pitchFamily="34" charset="0"/>
              </a:rPr>
              <a:t/>
            </a:r>
            <a:br>
              <a:rPr lang="es-NI" sz="2700" b="1" dirty="0" smtClean="0">
                <a:solidFill>
                  <a:srgbClr val="002060"/>
                </a:solidFill>
                <a:latin typeface="Calibri" pitchFamily="34" charset="0"/>
              </a:rPr>
            </a:br>
            <a:r>
              <a:rPr lang="es-NI" sz="2700" b="1" dirty="0">
                <a:solidFill>
                  <a:srgbClr val="002060"/>
                </a:solidFill>
                <a:latin typeface="Calibri" pitchFamily="34" charset="0"/>
              </a:rPr>
              <a:t/>
            </a:r>
            <a:br>
              <a:rPr lang="es-NI" sz="2700" b="1" dirty="0">
                <a:solidFill>
                  <a:srgbClr val="002060"/>
                </a:solidFill>
                <a:latin typeface="Calibri" pitchFamily="34" charset="0"/>
              </a:rPr>
            </a:br>
            <a:r>
              <a:rPr lang="es-NI" sz="2700" b="1" dirty="0" smtClean="0">
                <a:solidFill>
                  <a:srgbClr val="002060"/>
                </a:solidFill>
                <a:latin typeface="Calibri" pitchFamily="34" charset="0"/>
              </a:rPr>
              <a:t/>
            </a:r>
            <a:br>
              <a:rPr lang="es-NI" sz="2700" b="1" dirty="0" smtClean="0">
                <a:solidFill>
                  <a:srgbClr val="002060"/>
                </a:solidFill>
                <a:latin typeface="Calibri" pitchFamily="34" charset="0"/>
              </a:rPr>
            </a:br>
            <a:r>
              <a:rPr lang="es-NI" sz="2700" b="1" dirty="0">
                <a:solidFill>
                  <a:srgbClr val="002060"/>
                </a:solidFill>
                <a:latin typeface="Calibri" pitchFamily="34" charset="0"/>
              </a:rPr>
              <a:t/>
            </a:r>
            <a:br>
              <a:rPr lang="es-NI" sz="2700" b="1" dirty="0">
                <a:solidFill>
                  <a:srgbClr val="002060"/>
                </a:solidFill>
                <a:latin typeface="Calibri" pitchFamily="34" charset="0"/>
              </a:rPr>
            </a:br>
            <a:r>
              <a:rPr lang="es-NI" sz="5400" dirty="0" smtClean="0"/>
              <a:t/>
            </a:r>
            <a:br>
              <a:rPr lang="es-NI" sz="5400" dirty="0" smtClean="0"/>
            </a:br>
            <a:r>
              <a:rPr lang="es-NI" sz="6000" dirty="0" smtClean="0">
                <a:solidFill>
                  <a:srgbClr val="002060"/>
                </a:solidFill>
                <a:latin typeface="Arial" pitchFamily="34" charset="0"/>
                <a:cs typeface="Arial" pitchFamily="34" charset="0"/>
              </a:rPr>
              <a:t/>
            </a:r>
            <a:br>
              <a:rPr lang="es-NI" sz="6000" dirty="0" smtClean="0">
                <a:solidFill>
                  <a:srgbClr val="002060"/>
                </a:solidFill>
                <a:latin typeface="Arial" pitchFamily="34" charset="0"/>
                <a:cs typeface="Arial" pitchFamily="34" charset="0"/>
              </a:rPr>
            </a:br>
            <a:r>
              <a:rPr lang="es-NI" sz="6000" dirty="0" smtClean="0">
                <a:solidFill>
                  <a:srgbClr val="002060"/>
                </a:solidFill>
                <a:latin typeface="Arial" pitchFamily="34" charset="0"/>
                <a:cs typeface="Arial" pitchFamily="34" charset="0"/>
              </a:rPr>
              <a:t> </a:t>
            </a:r>
            <a:r>
              <a:rPr lang="es-NI" sz="2400" dirty="0"/>
              <a:t> </a:t>
            </a:r>
            <a:br>
              <a:rPr lang="es-NI" sz="2400" dirty="0"/>
            </a:br>
            <a:r>
              <a:rPr lang="es-NI" sz="2700" dirty="0">
                <a:latin typeface="Arial" panose="020B0604020202020204" pitchFamily="34" charset="0"/>
                <a:cs typeface="Arial" panose="020B0604020202020204" pitchFamily="34" charset="0"/>
              </a:rPr>
              <a:t>2.- </a:t>
            </a:r>
            <a:r>
              <a:rPr lang="es-NI" sz="2700" u="sng" dirty="0">
                <a:latin typeface="Arial" panose="020B0604020202020204" pitchFamily="34" charset="0"/>
                <a:cs typeface="Arial" panose="020B0604020202020204" pitchFamily="34" charset="0"/>
              </a:rPr>
              <a:t>Nulidad de Registro Marcario</a:t>
            </a:r>
            <a:r>
              <a:rPr lang="es-NI" sz="2700" dirty="0">
                <a:latin typeface="Arial" panose="020B0604020202020204" pitchFamily="34" charset="0"/>
                <a:cs typeface="Arial" panose="020B0604020202020204" pitchFamily="34" charset="0"/>
              </a:rPr>
              <a:t>:</a:t>
            </a:r>
            <a:r>
              <a:rPr lang="es-NI" sz="2400" dirty="0"/>
              <a:t/>
            </a:r>
            <a:br>
              <a:rPr lang="es-NI" sz="2400" dirty="0"/>
            </a:br>
            <a:endParaRPr lang="es-NI" sz="2700" dirty="0">
              <a:latin typeface="Arial" panose="020B0604020202020204" pitchFamily="34" charset="0"/>
              <a:cs typeface="Arial" panose="020B0604020202020204" pitchFamily="34" charset="0"/>
            </a:endParaRPr>
          </a:p>
        </p:txBody>
      </p:sp>
      <p:sp>
        <p:nvSpPr>
          <p:cNvPr id="29697" name="Rectangle 1"/>
          <p:cNvSpPr>
            <a:spLocks noChangeArrowheads="1"/>
          </p:cNvSpPr>
          <p:nvPr/>
        </p:nvSpPr>
        <p:spPr bwMode="auto">
          <a:xfrm>
            <a:off x="251520" y="975826"/>
            <a:ext cx="8478114" cy="56323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r>
              <a:rPr lang="es-NI" sz="2400" dirty="0">
                <a:latin typeface="Arial" panose="020B0604020202020204" pitchFamily="34" charset="0"/>
                <a:cs typeface="Arial" panose="020B0604020202020204" pitchFamily="34" charset="0"/>
              </a:rPr>
              <a:t>La ley pertinente sobre este particular es le Ley 354, Ley de Patentes de Invención, Modelos de Utilidad y Diseños Industriales, en concordancia con el Convenio de París y los acuerdos ADPIC, ya aludidos. Asimismo, me parece que es señera al tema de Derechos de Patentes jurisprudencia visible en las sentencias –de la CSJ </a:t>
            </a:r>
            <a:r>
              <a:rPr lang="es-NI" sz="2400" dirty="0" err="1">
                <a:latin typeface="Arial" panose="020B0604020202020204" pitchFamily="34" charset="0"/>
                <a:cs typeface="Arial" panose="020B0604020202020204" pitchFamily="34" charset="0"/>
              </a:rPr>
              <a:t>Nic</a:t>
            </a:r>
            <a:r>
              <a:rPr lang="es-NI" sz="2400" dirty="0">
                <a:latin typeface="Arial" panose="020B0604020202020204" pitchFamily="34" charset="0"/>
                <a:cs typeface="Arial" panose="020B0604020202020204" pitchFamily="34" charset="0"/>
              </a:rPr>
              <a:t>- : 1) Número 26 del 01 abril de 2008; y la número 33 de las 10:30 am del 20 marzo 1996. En esta última la Corte Suprema de Nicaragua, siguiendo las corrientes doctrinarias y legislativas más modernas, distinguió la protección de los derechos de propiedad industrial, de la protección de la competencia desleal propiamente dicha, de las que dijo que forman 2 círculos concéntricos, estando en el círculo más pequeño los derechos absolutos y en el círculo más amplio la protección contra la competencia desleal. </a:t>
            </a:r>
          </a:p>
        </p:txBody>
      </p:sp>
    </p:spTree>
    <p:extLst>
      <p:ext uri="{BB962C8B-B14F-4D97-AF65-F5344CB8AC3E}">
        <p14:creationId xmlns:p14="http://schemas.microsoft.com/office/powerpoint/2010/main" val="367682147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00034" y="116632"/>
            <a:ext cx="8229600" cy="1080120"/>
          </a:xfrm>
        </p:spPr>
        <p:txBody>
          <a:bodyPr>
            <a:normAutofit fontScale="90000"/>
          </a:bodyPr>
          <a:lstStyle/>
          <a:p>
            <a:r>
              <a:rPr lang="es-NI" sz="2700" b="1" dirty="0">
                <a:solidFill>
                  <a:srgbClr val="002060"/>
                </a:solidFill>
                <a:latin typeface="Calibri" pitchFamily="34" charset="0"/>
              </a:rPr>
              <a:t/>
            </a:r>
            <a:br>
              <a:rPr lang="es-NI" sz="2700" b="1" dirty="0">
                <a:solidFill>
                  <a:srgbClr val="002060"/>
                </a:solidFill>
                <a:latin typeface="Calibri" pitchFamily="34" charset="0"/>
              </a:rPr>
            </a:br>
            <a:r>
              <a:rPr lang="es-NI" sz="2700" b="1" dirty="0" smtClean="0">
                <a:solidFill>
                  <a:srgbClr val="002060"/>
                </a:solidFill>
                <a:latin typeface="Calibri" pitchFamily="34" charset="0"/>
              </a:rPr>
              <a:t/>
            </a:r>
            <a:br>
              <a:rPr lang="es-NI" sz="2700" b="1" dirty="0" smtClean="0">
                <a:solidFill>
                  <a:srgbClr val="002060"/>
                </a:solidFill>
                <a:latin typeface="Calibri" pitchFamily="34" charset="0"/>
              </a:rPr>
            </a:br>
            <a:r>
              <a:rPr lang="es-NI" sz="2700" b="1" dirty="0">
                <a:solidFill>
                  <a:srgbClr val="002060"/>
                </a:solidFill>
                <a:latin typeface="Calibri" pitchFamily="34" charset="0"/>
              </a:rPr>
              <a:t/>
            </a:r>
            <a:br>
              <a:rPr lang="es-NI" sz="2700" b="1" dirty="0">
                <a:solidFill>
                  <a:srgbClr val="002060"/>
                </a:solidFill>
                <a:latin typeface="Calibri" pitchFamily="34" charset="0"/>
              </a:rPr>
            </a:br>
            <a:r>
              <a:rPr lang="es-NI" sz="2700" b="1" dirty="0" smtClean="0">
                <a:solidFill>
                  <a:srgbClr val="002060"/>
                </a:solidFill>
                <a:latin typeface="Calibri" pitchFamily="34" charset="0"/>
              </a:rPr>
              <a:t/>
            </a:r>
            <a:br>
              <a:rPr lang="es-NI" sz="2700" b="1" dirty="0" smtClean="0">
                <a:solidFill>
                  <a:srgbClr val="002060"/>
                </a:solidFill>
                <a:latin typeface="Calibri" pitchFamily="34" charset="0"/>
              </a:rPr>
            </a:br>
            <a:r>
              <a:rPr lang="es-NI" sz="2700" b="1" dirty="0">
                <a:solidFill>
                  <a:srgbClr val="002060"/>
                </a:solidFill>
                <a:latin typeface="Calibri" pitchFamily="34" charset="0"/>
              </a:rPr>
              <a:t/>
            </a:r>
            <a:br>
              <a:rPr lang="es-NI" sz="2700" b="1" dirty="0">
                <a:solidFill>
                  <a:srgbClr val="002060"/>
                </a:solidFill>
                <a:latin typeface="Calibri" pitchFamily="34" charset="0"/>
              </a:rPr>
            </a:br>
            <a:r>
              <a:rPr lang="es-NI" sz="5400" dirty="0" smtClean="0"/>
              <a:t/>
            </a:r>
            <a:br>
              <a:rPr lang="es-NI" sz="5400" dirty="0" smtClean="0"/>
            </a:br>
            <a:r>
              <a:rPr lang="es-NI" sz="6000" dirty="0" smtClean="0">
                <a:solidFill>
                  <a:srgbClr val="002060"/>
                </a:solidFill>
                <a:latin typeface="Arial" pitchFamily="34" charset="0"/>
                <a:cs typeface="Arial" pitchFamily="34" charset="0"/>
              </a:rPr>
              <a:t/>
            </a:r>
            <a:br>
              <a:rPr lang="es-NI" sz="6000" dirty="0" smtClean="0">
                <a:solidFill>
                  <a:srgbClr val="002060"/>
                </a:solidFill>
                <a:latin typeface="Arial" pitchFamily="34" charset="0"/>
                <a:cs typeface="Arial" pitchFamily="34" charset="0"/>
              </a:rPr>
            </a:br>
            <a:r>
              <a:rPr lang="es-NI" sz="6000" dirty="0" smtClean="0">
                <a:solidFill>
                  <a:srgbClr val="002060"/>
                </a:solidFill>
                <a:latin typeface="Arial" pitchFamily="34" charset="0"/>
                <a:cs typeface="Arial" pitchFamily="34" charset="0"/>
              </a:rPr>
              <a:t> </a:t>
            </a:r>
            <a:r>
              <a:rPr lang="es-NI" sz="2400" dirty="0"/>
              <a:t> </a:t>
            </a:r>
            <a:br>
              <a:rPr lang="es-NI" sz="2400" dirty="0"/>
            </a:br>
            <a:r>
              <a:rPr lang="es-NI" sz="2700" dirty="0">
                <a:latin typeface="Arial" panose="020B0604020202020204" pitchFamily="34" charset="0"/>
                <a:cs typeface="Arial" panose="020B0604020202020204" pitchFamily="34" charset="0"/>
              </a:rPr>
              <a:t>2.- </a:t>
            </a:r>
            <a:r>
              <a:rPr lang="es-NI" sz="2700" u="sng" dirty="0">
                <a:latin typeface="Arial" panose="020B0604020202020204" pitchFamily="34" charset="0"/>
                <a:cs typeface="Arial" panose="020B0604020202020204" pitchFamily="34" charset="0"/>
              </a:rPr>
              <a:t>Nulidad de Registro Marcario</a:t>
            </a:r>
            <a:r>
              <a:rPr lang="es-NI" sz="2700" dirty="0">
                <a:latin typeface="Arial" panose="020B0604020202020204" pitchFamily="34" charset="0"/>
                <a:cs typeface="Arial" panose="020B0604020202020204" pitchFamily="34" charset="0"/>
              </a:rPr>
              <a:t>:</a:t>
            </a:r>
            <a:r>
              <a:rPr lang="es-NI" sz="2400" dirty="0"/>
              <a:t/>
            </a:r>
            <a:br>
              <a:rPr lang="es-NI" sz="2400" dirty="0"/>
            </a:br>
            <a:endParaRPr lang="es-NI" sz="2700" dirty="0">
              <a:latin typeface="Arial" panose="020B0604020202020204" pitchFamily="34" charset="0"/>
              <a:cs typeface="Arial" panose="020B0604020202020204" pitchFamily="34" charset="0"/>
            </a:endParaRPr>
          </a:p>
        </p:txBody>
      </p:sp>
      <p:sp>
        <p:nvSpPr>
          <p:cNvPr id="29697" name="Rectangle 1"/>
          <p:cNvSpPr>
            <a:spLocks noChangeArrowheads="1"/>
          </p:cNvSpPr>
          <p:nvPr/>
        </p:nvSpPr>
        <p:spPr bwMode="auto">
          <a:xfrm>
            <a:off x="0" y="975827"/>
            <a:ext cx="8892480" cy="56323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r>
              <a:rPr lang="es-NI" sz="2400" dirty="0">
                <a:latin typeface="Arial" panose="020B0604020202020204" pitchFamily="34" charset="0"/>
                <a:cs typeface="Arial" panose="020B0604020202020204" pitchFamily="34" charset="0"/>
              </a:rPr>
              <a:t>Esta sentencia CSJ de 1996 corrobora también el Principio de la Territorialidad de las Patentes de Invención, lo que es acorde al artículo 4 del Convenio de París, así, la patente que no esté registrada en Nicaragua, no tiene vigencia en Nicaragua. Pero también, dicha sentencia corrobora el Principio de la independencia de las patentes obtenidas para la invención en diferentes países.- En cuanto a la limitación temporal, las patentes se inscriben por 20 años, renovables (artículo 38 de la Ley de Patentes).</a:t>
            </a:r>
          </a:p>
          <a:p>
            <a:pPr algn="just"/>
            <a:r>
              <a:rPr lang="es-NI" sz="2400" dirty="0">
                <a:latin typeface="Arial" panose="020B0604020202020204" pitchFamily="34" charset="0"/>
                <a:cs typeface="Arial" panose="020B0604020202020204" pitchFamily="34" charset="0"/>
              </a:rPr>
              <a:t>Por último, aunque no menos importante, los </a:t>
            </a:r>
            <a:r>
              <a:rPr lang="es-NI" sz="2400" u="sng" dirty="0">
                <a:latin typeface="Arial" panose="020B0604020202020204" pitchFamily="34" charset="0"/>
                <a:cs typeface="Arial" panose="020B0604020202020204" pitchFamily="34" charset="0"/>
              </a:rPr>
              <a:t>delitos contra el Derecho de Autor y Derechos Conexos</a:t>
            </a:r>
            <a:r>
              <a:rPr lang="es-NI" sz="2400" dirty="0">
                <a:latin typeface="Arial" panose="020B0604020202020204" pitchFamily="34" charset="0"/>
                <a:cs typeface="Arial" panose="020B0604020202020204" pitchFamily="34" charset="0"/>
              </a:rPr>
              <a:t>, están regulados en el Código Penal de Nicaragua, vigente desde hace 10 años, en el Capítulo IX de dicho Código, del artículo 247 a 251.</a:t>
            </a:r>
          </a:p>
          <a:p>
            <a:pPr algn="just"/>
            <a:r>
              <a:rPr lang="es-NI" sz="2400" dirty="0">
                <a:latin typeface="Arial" panose="020B0604020202020204" pitchFamily="34" charset="0"/>
                <a:cs typeface="Arial" panose="020B0604020202020204" pitchFamily="34" charset="0"/>
              </a:rPr>
              <a:t>Otrosí, los </a:t>
            </a:r>
            <a:r>
              <a:rPr lang="es-NI" sz="2400" u="sng" dirty="0">
                <a:latin typeface="Arial" panose="020B0604020202020204" pitchFamily="34" charset="0"/>
                <a:cs typeface="Arial" panose="020B0604020202020204" pitchFamily="34" charset="0"/>
              </a:rPr>
              <a:t>delitos contra la Propiedad Industrial</a:t>
            </a:r>
            <a:r>
              <a:rPr lang="es-NI" sz="2400" dirty="0">
                <a:latin typeface="Arial" panose="020B0604020202020204" pitchFamily="34" charset="0"/>
                <a:cs typeface="Arial" panose="020B0604020202020204" pitchFamily="34" charset="0"/>
              </a:rPr>
              <a:t> están regulados en dicho Código, en su Capítulo X, del artículo 252 al 257. </a:t>
            </a:r>
          </a:p>
        </p:txBody>
      </p:sp>
    </p:spTree>
    <p:extLst>
      <p:ext uri="{BB962C8B-B14F-4D97-AF65-F5344CB8AC3E}">
        <p14:creationId xmlns:p14="http://schemas.microsoft.com/office/powerpoint/2010/main" val="128721279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00034" y="116632"/>
            <a:ext cx="8229600" cy="1080120"/>
          </a:xfrm>
        </p:spPr>
        <p:txBody>
          <a:bodyPr>
            <a:normAutofit fontScale="90000"/>
          </a:bodyPr>
          <a:lstStyle/>
          <a:p>
            <a:r>
              <a:rPr lang="es-NI" sz="2700" b="1" dirty="0">
                <a:solidFill>
                  <a:srgbClr val="002060"/>
                </a:solidFill>
                <a:latin typeface="Calibri" pitchFamily="34" charset="0"/>
              </a:rPr>
              <a:t/>
            </a:r>
            <a:br>
              <a:rPr lang="es-NI" sz="2700" b="1" dirty="0">
                <a:solidFill>
                  <a:srgbClr val="002060"/>
                </a:solidFill>
                <a:latin typeface="Calibri" pitchFamily="34" charset="0"/>
              </a:rPr>
            </a:br>
            <a:r>
              <a:rPr lang="es-NI" sz="2700" b="1" dirty="0" smtClean="0">
                <a:solidFill>
                  <a:srgbClr val="002060"/>
                </a:solidFill>
                <a:latin typeface="Calibri" pitchFamily="34" charset="0"/>
              </a:rPr>
              <a:t/>
            </a:r>
            <a:br>
              <a:rPr lang="es-NI" sz="2700" b="1" dirty="0" smtClean="0">
                <a:solidFill>
                  <a:srgbClr val="002060"/>
                </a:solidFill>
                <a:latin typeface="Calibri" pitchFamily="34" charset="0"/>
              </a:rPr>
            </a:br>
            <a:r>
              <a:rPr lang="es-NI" sz="2700" b="1" dirty="0">
                <a:solidFill>
                  <a:srgbClr val="002060"/>
                </a:solidFill>
                <a:latin typeface="Calibri" pitchFamily="34" charset="0"/>
              </a:rPr>
              <a:t/>
            </a:r>
            <a:br>
              <a:rPr lang="es-NI" sz="2700" b="1" dirty="0">
                <a:solidFill>
                  <a:srgbClr val="002060"/>
                </a:solidFill>
                <a:latin typeface="Calibri" pitchFamily="34" charset="0"/>
              </a:rPr>
            </a:br>
            <a:r>
              <a:rPr lang="es-NI" sz="2700" b="1" dirty="0" smtClean="0">
                <a:solidFill>
                  <a:srgbClr val="002060"/>
                </a:solidFill>
                <a:latin typeface="Calibri" pitchFamily="34" charset="0"/>
              </a:rPr>
              <a:t/>
            </a:r>
            <a:br>
              <a:rPr lang="es-NI" sz="2700" b="1" dirty="0" smtClean="0">
                <a:solidFill>
                  <a:srgbClr val="002060"/>
                </a:solidFill>
                <a:latin typeface="Calibri" pitchFamily="34" charset="0"/>
              </a:rPr>
            </a:br>
            <a:r>
              <a:rPr lang="es-NI" sz="2700" b="1" dirty="0">
                <a:solidFill>
                  <a:srgbClr val="002060"/>
                </a:solidFill>
                <a:latin typeface="Calibri" pitchFamily="34" charset="0"/>
              </a:rPr>
              <a:t/>
            </a:r>
            <a:br>
              <a:rPr lang="es-NI" sz="2700" b="1" dirty="0">
                <a:solidFill>
                  <a:srgbClr val="002060"/>
                </a:solidFill>
                <a:latin typeface="Calibri" pitchFamily="34" charset="0"/>
              </a:rPr>
            </a:br>
            <a:r>
              <a:rPr lang="es-NI" sz="5400" dirty="0" smtClean="0"/>
              <a:t/>
            </a:r>
            <a:br>
              <a:rPr lang="es-NI" sz="5400" dirty="0" smtClean="0"/>
            </a:br>
            <a:r>
              <a:rPr lang="es-NI" sz="6000" dirty="0" smtClean="0">
                <a:solidFill>
                  <a:srgbClr val="002060"/>
                </a:solidFill>
                <a:latin typeface="Arial" pitchFamily="34" charset="0"/>
                <a:cs typeface="Arial" pitchFamily="34" charset="0"/>
              </a:rPr>
              <a:t/>
            </a:r>
            <a:br>
              <a:rPr lang="es-NI" sz="6000" dirty="0" smtClean="0">
                <a:solidFill>
                  <a:srgbClr val="002060"/>
                </a:solidFill>
                <a:latin typeface="Arial" pitchFamily="34" charset="0"/>
                <a:cs typeface="Arial" pitchFamily="34" charset="0"/>
              </a:rPr>
            </a:br>
            <a:r>
              <a:rPr lang="es-NI" sz="6000" dirty="0" smtClean="0">
                <a:solidFill>
                  <a:srgbClr val="002060"/>
                </a:solidFill>
                <a:latin typeface="Arial" pitchFamily="34" charset="0"/>
                <a:cs typeface="Arial" pitchFamily="34" charset="0"/>
              </a:rPr>
              <a:t> </a:t>
            </a:r>
            <a:r>
              <a:rPr lang="es-NI" sz="2700" b="1" i="1" u="sng" dirty="0">
                <a:latin typeface="Arial" panose="020B0604020202020204" pitchFamily="34" charset="0"/>
                <a:cs typeface="Arial" panose="020B0604020202020204" pitchFamily="34" charset="0"/>
              </a:rPr>
              <a:t>Panel, tema 3: Casos Litigiosos más habituales y las formas cómo se resuelven</a:t>
            </a:r>
            <a:endParaRPr lang="es-NI" sz="2700" dirty="0">
              <a:solidFill>
                <a:srgbClr val="002060"/>
              </a:solidFill>
              <a:latin typeface="Arial" panose="020B0604020202020204" pitchFamily="34" charset="0"/>
              <a:cs typeface="Arial" panose="020B0604020202020204" pitchFamily="34" charset="0"/>
            </a:endParaRPr>
          </a:p>
        </p:txBody>
      </p:sp>
      <p:sp>
        <p:nvSpPr>
          <p:cNvPr id="29697" name="Rectangle 1"/>
          <p:cNvSpPr>
            <a:spLocks noChangeArrowheads="1"/>
          </p:cNvSpPr>
          <p:nvPr/>
        </p:nvSpPr>
        <p:spPr bwMode="auto">
          <a:xfrm>
            <a:off x="714348" y="3561147"/>
            <a:ext cx="7858180"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Char char="•"/>
              <a:tabLst>
                <a:tab pos="450850" algn="l"/>
              </a:tabLst>
            </a:pPr>
            <a:endParaRPr kumimoji="0" lang="es-NI" sz="2400" b="0" i="0" u="none" strike="noStrike" cap="none" normalizeH="0" baseline="0" dirty="0" smtClean="0">
              <a:ln>
                <a:noFill/>
              </a:ln>
              <a:solidFill>
                <a:schemeClr val="tx1"/>
              </a:solidFill>
              <a:effectLst/>
              <a:latin typeface="+mj-lt"/>
              <a:cs typeface="Arial" pitchFamily="34" charset="0"/>
            </a:endParaRPr>
          </a:p>
        </p:txBody>
      </p:sp>
      <p:sp>
        <p:nvSpPr>
          <p:cNvPr id="3" name="Rectángulo 2"/>
          <p:cNvSpPr/>
          <p:nvPr/>
        </p:nvSpPr>
        <p:spPr>
          <a:xfrm>
            <a:off x="0" y="2276872"/>
            <a:ext cx="9684568" cy="1569660"/>
          </a:xfrm>
          <a:prstGeom prst="rect">
            <a:avLst/>
          </a:prstGeom>
        </p:spPr>
        <p:txBody>
          <a:bodyPr wrap="square">
            <a:spAutoFit/>
          </a:bodyPr>
          <a:lstStyle/>
          <a:p>
            <a:pPr algn="just">
              <a:lnSpc>
                <a:spcPct val="150000"/>
              </a:lnSpc>
            </a:pPr>
            <a:r>
              <a:rPr lang="es-NI" sz="4000" dirty="0">
                <a:latin typeface="Arial" panose="020B0604020202020204" pitchFamily="34" charset="0"/>
                <a:cs typeface="Arial" panose="020B0604020202020204" pitchFamily="34" charset="0"/>
              </a:rPr>
              <a:t>Gracias por su atención.</a:t>
            </a:r>
          </a:p>
          <a:p>
            <a:pPr algn="just">
              <a:lnSpc>
                <a:spcPct val="150000"/>
              </a:lnSpc>
              <a:spcAft>
                <a:spcPts val="0"/>
              </a:spcAft>
            </a:pPr>
            <a:r>
              <a:rPr lang="es-NI" sz="2400" dirty="0" smtClean="0">
                <a:latin typeface="Arial" panose="020B0604020202020204" pitchFamily="34" charset="0"/>
                <a:ea typeface="Calibri" panose="020F0502020204030204" pitchFamily="34" charset="0"/>
                <a:cs typeface="Arial" panose="020B0604020202020204" pitchFamily="34" charset="0"/>
              </a:rPr>
              <a:t>.</a:t>
            </a:r>
            <a:endParaRPr lang="es-NI" sz="2400" dirty="0">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89470911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ujo">
  <a:themeElements>
    <a:clrScheme name="Fluj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ujo">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ujo">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472</TotalTime>
  <Words>950</Words>
  <Application>Microsoft Office PowerPoint</Application>
  <PresentationFormat>On-screen Show (4:3)</PresentationFormat>
  <Paragraphs>32</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Flujo</vt:lpstr>
      <vt:lpstr>        Panel, tema 3: Casos Litigiosos más habituales y las formas cómo se resuelven</vt:lpstr>
      <vt:lpstr>        1.- Cancelación de marca por falta de uso:</vt:lpstr>
      <vt:lpstr>        1.- Cancelación de marca por falta de uso:</vt:lpstr>
      <vt:lpstr>          2.- Nulidad de Registro Marcario: </vt:lpstr>
      <vt:lpstr>          2.- Nulidad de Registro Marcario: </vt:lpstr>
      <vt:lpstr>          2.- Nulidad de Registro Marcario: </vt:lpstr>
      <vt:lpstr>          2.- Nulidad de Registro Marcario: </vt:lpstr>
      <vt:lpstr>          2.- Nulidad de Registro Marcario: </vt:lpstr>
      <vt:lpstr>        Panel, tema 3: Casos Litigiosos más habituales y las formas cómo se resuelven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dc:title>
  <dc:creator>pc</dc:creator>
  <cp:lastModifiedBy>ESCALONA  OBREGON Maria</cp:lastModifiedBy>
  <cp:revision>51</cp:revision>
  <dcterms:created xsi:type="dcterms:W3CDTF">2015-09-30T01:38:50Z</dcterms:created>
  <dcterms:modified xsi:type="dcterms:W3CDTF">2018-11-27T17:47:17Z</dcterms:modified>
</cp:coreProperties>
</file>