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8" r:id="rId3"/>
    <p:sldId id="271" r:id="rId4"/>
    <p:sldId id="272" r:id="rId5"/>
    <p:sldId id="273" r:id="rId6"/>
    <p:sldId id="280" r:id="rId7"/>
    <p:sldId id="275" r:id="rId8"/>
    <p:sldId id="281" r:id="rId9"/>
    <p:sldId id="276" r:id="rId10"/>
    <p:sldId id="27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62A"/>
    <a:srgbClr val="622523"/>
    <a:srgbClr val="143080"/>
    <a:srgbClr val="1444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81" autoAdjust="0"/>
  </p:normalViewPr>
  <p:slideViewPr>
    <p:cSldViewPr snapToGrid="0" snapToObjects="1">
      <p:cViewPr>
        <p:scale>
          <a:sx n="150" d="100"/>
          <a:sy n="150" d="100"/>
        </p:scale>
        <p:origin x="24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94FCF-B34B-7140-8A79-9BA6F0AB479F}" type="datetimeFigureOut">
              <a:rPr lang="en-US" smtClean="0"/>
              <a:pPr/>
              <a:t>11/23/2018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DD9A9-EE33-9C4B-B03E-3C6C521FDE1D}" type="slidenum">
              <a:rPr lang="en-US" smtClean="0"/>
              <a:pPr/>
              <a:t>‹Nº›</a:t>
            </a:fld>
            <a:endParaRPr lang="en-US"/>
          </a:p>
        </p:txBody>
      </p:sp>
    </p:spTree>
    <p:extLst>
      <p:ext uri="{BB962C8B-B14F-4D97-AF65-F5344CB8AC3E}">
        <p14:creationId xmlns="" xmlns:p14="http://schemas.microsoft.com/office/powerpoint/2010/main" val="3671945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A34D7-23A9-467D-A905-13D08CCC71DA}" type="datetimeFigureOut">
              <a:rPr lang="es-ES" smtClean="0"/>
              <a:t>23/11/2018</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2B53B-FE4E-4FA3-A985-790043DD5952}"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902B53B-FE4E-4FA3-A985-790043DD5952}" type="slidenum">
              <a:rPr lang="es-ES" smtClean="0"/>
              <a:t>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45006" y="772321"/>
            <a:ext cx="8513944" cy="319880"/>
          </a:xfrm>
          <a:prstGeom prst="rect">
            <a:avLst/>
          </a:prstGeom>
          <a:noFill/>
        </p:spPr>
        <p:txBody>
          <a:bodyPr anchor="ctr"/>
          <a:lstStyle>
            <a:lvl1pPr algn="l">
              <a:defRPr sz="1500" b="1" baseline="0">
                <a:solidFill>
                  <a:srgbClr val="18662A"/>
                </a:solidFill>
                <a:latin typeface="Arial"/>
                <a:cs typeface="Arial"/>
              </a:defRPr>
            </a:lvl1pPr>
          </a:lstStyle>
          <a:p>
            <a:r>
              <a:rPr lang="en-US" dirty="0" smtClean="0"/>
              <a:t>INDEX</a:t>
            </a:r>
            <a:endParaRPr lang="en-US" dirty="0"/>
          </a:p>
        </p:txBody>
      </p:sp>
      <p:sp>
        <p:nvSpPr>
          <p:cNvPr id="9" name="Subtitle 2"/>
          <p:cNvSpPr>
            <a:spLocks noGrp="1"/>
          </p:cNvSpPr>
          <p:nvPr>
            <p:ph type="subTitle" idx="1" hasCustomPrompt="1"/>
          </p:nvPr>
        </p:nvSpPr>
        <p:spPr>
          <a:xfrm>
            <a:off x="245006" y="1187451"/>
            <a:ext cx="8513945" cy="2959100"/>
          </a:xfrm>
          <a:prstGeom prst="rect">
            <a:avLst/>
          </a:prstGeom>
        </p:spPr>
        <p:txBody>
          <a:bodyPr/>
          <a:lstStyle>
            <a:lvl1pPr marL="0" marR="0" indent="0" algn="just" defTabSz="457200" rtl="0" eaLnBrk="1" fontAlgn="auto" latinLnBrk="0" hangingPunct="1">
              <a:lnSpc>
                <a:spcPct val="100000"/>
              </a:lnSpc>
              <a:spcBef>
                <a:spcPct val="20000"/>
              </a:spcBef>
              <a:spcAft>
                <a:spcPts val="0"/>
              </a:spcAft>
              <a:buClrTx/>
              <a:buSzTx/>
              <a:buFont typeface="Arial"/>
              <a:buNone/>
              <a:tabLst/>
              <a:defRPr sz="1500">
                <a:solidFill>
                  <a:srgbClr val="2346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ITEM </a:t>
            </a:r>
            <a:r>
              <a:rPr lang="mr-IN" dirty="0" smtClean="0"/>
              <a:t>–</a:t>
            </a:r>
            <a:r>
              <a:rPr lang="en-US" dirty="0" smtClean="0"/>
              <a:t> 1</a:t>
            </a:r>
          </a:p>
          <a:p>
            <a:endParaRPr lang="en-US" dirty="0" smtClean="0"/>
          </a:p>
          <a:p>
            <a:r>
              <a:rPr lang="en-US" dirty="0" smtClean="0"/>
              <a:t>ITEM - 1</a:t>
            </a:r>
          </a:p>
          <a:p>
            <a:endParaRPr lang="en-US" dirty="0" smtClean="0"/>
          </a:p>
          <a:p>
            <a:r>
              <a:rPr lang="en-US" dirty="0" smtClean="0"/>
              <a:t>ITEM - 1</a:t>
            </a:r>
          </a:p>
          <a:p>
            <a:endParaRPr lang="en-US" dirty="0" smtClean="0"/>
          </a:p>
          <a:p>
            <a:r>
              <a:rPr lang="en-US" dirty="0" smtClean="0"/>
              <a:t>ITEM - 1</a:t>
            </a:r>
          </a:p>
          <a:p>
            <a:endParaRPr lang="en-US" dirty="0" smtClean="0"/>
          </a:p>
          <a:p>
            <a:r>
              <a:rPr lang="en-US" dirty="0" smtClean="0"/>
              <a:t>ITEM - 1</a:t>
            </a:r>
          </a:p>
          <a:p>
            <a:endParaRPr lang="en-US" dirty="0" smtClean="0"/>
          </a:p>
        </p:txBody>
      </p:sp>
      <p:cxnSp>
        <p:nvCxnSpPr>
          <p:cNvPr id="11" name="Straight Connector 10"/>
          <p:cNvCxnSpPr/>
          <p:nvPr userDrawn="1"/>
        </p:nvCxnSpPr>
        <p:spPr>
          <a:xfrm>
            <a:off x="340009" y="1123951"/>
            <a:ext cx="8327741" cy="0"/>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9262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INGLE LAYOUT">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2750" y="772321"/>
            <a:ext cx="8255000" cy="319880"/>
          </a:xfrm>
          <a:prstGeom prst="rect">
            <a:avLst/>
          </a:prstGeom>
          <a:solidFill>
            <a:srgbClr val="18662A"/>
          </a:solidFill>
          <a:ln>
            <a:noFill/>
          </a:ln>
        </p:spPr>
        <p:txBody>
          <a:bodyPr anchor="ctr"/>
          <a:lstStyle>
            <a:lvl1pPr algn="l">
              <a:defRPr sz="1500" b="1" baseline="0">
                <a:solidFill>
                  <a:schemeClr val="bg1"/>
                </a:solidFill>
                <a:latin typeface="Arial"/>
                <a:cs typeface="Arial"/>
              </a:defRPr>
            </a:lvl1pPr>
          </a:lstStyle>
          <a:p>
            <a:r>
              <a:rPr lang="en-US" dirty="0" smtClean="0"/>
              <a:t>ITEM - 1</a:t>
            </a:r>
            <a:endParaRPr lang="en-US" dirty="0"/>
          </a:p>
        </p:txBody>
      </p:sp>
      <p:sp>
        <p:nvSpPr>
          <p:cNvPr id="3" name="Subtitle 2"/>
          <p:cNvSpPr>
            <a:spLocks noGrp="1"/>
          </p:cNvSpPr>
          <p:nvPr>
            <p:ph type="subTitle" idx="1" hasCustomPrompt="1"/>
          </p:nvPr>
        </p:nvSpPr>
        <p:spPr>
          <a:xfrm>
            <a:off x="298450" y="1187450"/>
            <a:ext cx="8445500" cy="1314450"/>
          </a:xfrm>
          <a:prstGeom prst="rect">
            <a:avLst/>
          </a:prstGeom>
        </p:spPr>
        <p:txBody>
          <a:bodyPr/>
          <a:lstStyle>
            <a:lvl1pPr marL="0" indent="0" algn="just">
              <a:buNone/>
              <a:defRPr sz="1500">
                <a:solidFill>
                  <a:srgbClr val="2346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a:t>
            </a:r>
            <a:endParaRPr lang="en-US" dirty="0"/>
          </a:p>
        </p:txBody>
      </p:sp>
    </p:spTree>
    <p:extLst>
      <p:ext uri="{BB962C8B-B14F-4D97-AF65-F5344CB8AC3E}">
        <p14:creationId xmlns="" xmlns:p14="http://schemas.microsoft.com/office/powerpoint/2010/main" val="152753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EVEL LAYOUT">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50" y="1200151"/>
            <a:ext cx="8388350" cy="3394472"/>
          </a:xfrm>
          <a:prstGeom prst="rect">
            <a:avLst/>
          </a:prstGeom>
        </p:spPr>
        <p:txBody>
          <a:bodyPr/>
          <a:lstStyle>
            <a:lvl1pPr marL="177800" indent="-177800">
              <a:lnSpc>
                <a:spcPct val="120000"/>
              </a:lnSpc>
              <a:defRPr sz="1600" b="1">
                <a:solidFill>
                  <a:srgbClr val="234664"/>
                </a:solidFill>
                <a:latin typeface="Arial"/>
                <a:cs typeface="Arial"/>
              </a:defRPr>
            </a:lvl1pPr>
            <a:lvl2pPr marL="628650" indent="-171450">
              <a:lnSpc>
                <a:spcPct val="120000"/>
              </a:lnSpc>
              <a:defRPr sz="1500">
                <a:solidFill>
                  <a:srgbClr val="234664"/>
                </a:solidFill>
                <a:latin typeface="Arial"/>
                <a:cs typeface="Arial"/>
              </a:defRPr>
            </a:lvl2pPr>
            <a:lvl3pPr>
              <a:lnSpc>
                <a:spcPct val="120000"/>
              </a:lnSpc>
              <a:defRPr>
                <a:solidFill>
                  <a:srgbClr val="262626"/>
                </a:solidFill>
                <a:latin typeface="Arial"/>
                <a:cs typeface="Arial"/>
              </a:defRPr>
            </a:lvl3pPr>
            <a:lvl4pPr>
              <a:lnSpc>
                <a:spcPct val="120000"/>
              </a:lnSpc>
              <a:defRPr>
                <a:solidFill>
                  <a:srgbClr val="262626"/>
                </a:solidFill>
                <a:latin typeface="Arial"/>
                <a:cs typeface="Arial"/>
              </a:defRPr>
            </a:lvl4pPr>
            <a:lvl5pPr>
              <a:lnSpc>
                <a:spcPct val="120000"/>
              </a:lnSpc>
              <a:defRPr>
                <a:solidFill>
                  <a:srgbClr val="262626"/>
                </a:solidFill>
                <a:latin typeface="Arial"/>
                <a:cs typeface="Arial"/>
              </a:defRPr>
            </a:lvl5pPr>
          </a:lstStyle>
          <a:p>
            <a:pPr lvl="0"/>
            <a:r>
              <a:rPr lang="en-US" dirty="0" smtClean="0"/>
              <a:t>Click to edit Master text styles</a:t>
            </a:r>
          </a:p>
          <a:p>
            <a:pPr lvl="1"/>
            <a:r>
              <a:rPr lang="en-US" dirty="0" smtClean="0"/>
              <a:t>Second level</a:t>
            </a:r>
            <a:endParaRPr lang="en-US" dirty="0"/>
          </a:p>
        </p:txBody>
      </p:sp>
      <p:sp>
        <p:nvSpPr>
          <p:cNvPr id="7" name="Title 1"/>
          <p:cNvSpPr>
            <a:spLocks noGrp="1"/>
          </p:cNvSpPr>
          <p:nvPr>
            <p:ph type="ctrTitle" hasCustomPrompt="1"/>
          </p:nvPr>
        </p:nvSpPr>
        <p:spPr>
          <a:xfrm>
            <a:off x="412750" y="772321"/>
            <a:ext cx="8255000" cy="319880"/>
          </a:xfrm>
          <a:prstGeom prst="rect">
            <a:avLst/>
          </a:prstGeom>
          <a:solidFill>
            <a:srgbClr val="18662A"/>
          </a:solidFill>
        </p:spPr>
        <p:txBody>
          <a:bodyPr anchor="ctr"/>
          <a:lstStyle>
            <a:lvl1pPr algn="l">
              <a:defRPr sz="1500" b="1" baseline="0">
                <a:solidFill>
                  <a:schemeClr val="bg1"/>
                </a:solidFill>
                <a:latin typeface="Arial"/>
                <a:cs typeface="Arial"/>
              </a:defRPr>
            </a:lvl1pPr>
          </a:lstStyle>
          <a:p>
            <a:r>
              <a:rPr lang="en-US" dirty="0" smtClean="0"/>
              <a:t>ITEM - 1</a:t>
            </a:r>
            <a:endParaRPr lang="en-US" dirty="0"/>
          </a:p>
        </p:txBody>
      </p:sp>
      <p:sp>
        <p:nvSpPr>
          <p:cNvPr id="9" name="Title 1"/>
          <p:cNvSpPr txBox="1">
            <a:spLocks/>
          </p:cNvSpPr>
          <p:nvPr userDrawn="1"/>
        </p:nvSpPr>
        <p:spPr>
          <a:xfrm>
            <a:off x="971550" y="291653"/>
            <a:ext cx="7772400" cy="1620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00" dirty="0" smtClean="0">
                <a:solidFill>
                  <a:srgbClr val="404040"/>
                </a:solidFill>
                <a:latin typeface="Arial"/>
                <a:cs typeface="Arial"/>
              </a:rPr>
              <a:t>TITLE SLIDE</a:t>
            </a:r>
            <a:endParaRPr lang="en-US" sz="900" dirty="0">
              <a:solidFill>
                <a:srgbClr val="404040"/>
              </a:solidFill>
              <a:latin typeface="Arial"/>
              <a:cs typeface="Arial"/>
            </a:endParaRPr>
          </a:p>
        </p:txBody>
      </p:sp>
    </p:spTree>
    <p:extLst>
      <p:ext uri="{BB962C8B-B14F-4D97-AF65-F5344CB8AC3E}">
        <p14:creationId xmlns="" xmlns:p14="http://schemas.microsoft.com/office/powerpoint/2010/main" val="346546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98450" y="1200151"/>
            <a:ext cx="3882008" cy="3394472"/>
          </a:xfrm>
          <a:prstGeom prst="rect">
            <a:avLst/>
          </a:prstGeom>
        </p:spPr>
        <p:txBody>
          <a:bodyPr/>
          <a:lstStyle>
            <a:lvl1pPr marL="177800" indent="-177800">
              <a:lnSpc>
                <a:spcPct val="120000"/>
              </a:lnSpc>
              <a:defRPr sz="1600" b="1">
                <a:solidFill>
                  <a:srgbClr val="234664"/>
                </a:solidFill>
                <a:latin typeface="Arial"/>
                <a:cs typeface="Arial"/>
              </a:defRPr>
            </a:lvl1pPr>
            <a:lvl2pPr marL="628650" indent="-171450">
              <a:lnSpc>
                <a:spcPct val="120000"/>
              </a:lnSpc>
              <a:defRPr sz="1500">
                <a:solidFill>
                  <a:srgbClr val="234664"/>
                </a:solidFill>
                <a:latin typeface="Arial"/>
                <a:cs typeface="Arial"/>
              </a:defRPr>
            </a:lvl2pPr>
            <a:lvl3pPr>
              <a:lnSpc>
                <a:spcPct val="120000"/>
              </a:lnSpc>
              <a:defRPr>
                <a:solidFill>
                  <a:srgbClr val="262626"/>
                </a:solidFill>
                <a:latin typeface="Arial"/>
                <a:cs typeface="Arial"/>
              </a:defRPr>
            </a:lvl3pPr>
            <a:lvl4pPr>
              <a:lnSpc>
                <a:spcPct val="120000"/>
              </a:lnSpc>
              <a:defRPr>
                <a:solidFill>
                  <a:srgbClr val="262626"/>
                </a:solidFill>
                <a:latin typeface="Arial"/>
                <a:cs typeface="Arial"/>
              </a:defRPr>
            </a:lvl4pPr>
            <a:lvl5pPr>
              <a:lnSpc>
                <a:spcPct val="120000"/>
              </a:lnSpc>
              <a:defRPr>
                <a:solidFill>
                  <a:srgbClr val="262626"/>
                </a:solidFill>
                <a:latin typeface="Arial"/>
                <a:cs typeface="Arial"/>
              </a:defRPr>
            </a:lvl5pPr>
          </a:lstStyle>
          <a:p>
            <a:pPr lvl="0"/>
            <a:r>
              <a:rPr lang="en-US" dirty="0" smtClean="0"/>
              <a:t>Click to edit Master text styles</a:t>
            </a:r>
          </a:p>
          <a:p>
            <a:pPr lvl="1"/>
            <a:r>
              <a:rPr lang="en-US" dirty="0" smtClean="0"/>
              <a:t>Second level</a:t>
            </a:r>
            <a:endParaRPr lang="en-US" dirty="0"/>
          </a:p>
        </p:txBody>
      </p:sp>
      <p:sp>
        <p:nvSpPr>
          <p:cNvPr id="8" name="Title 1"/>
          <p:cNvSpPr>
            <a:spLocks noGrp="1"/>
          </p:cNvSpPr>
          <p:nvPr>
            <p:ph type="ctrTitle" hasCustomPrompt="1"/>
          </p:nvPr>
        </p:nvSpPr>
        <p:spPr>
          <a:xfrm>
            <a:off x="412750" y="772321"/>
            <a:ext cx="8255000" cy="319880"/>
          </a:xfrm>
          <a:prstGeom prst="rect">
            <a:avLst/>
          </a:prstGeom>
          <a:solidFill>
            <a:srgbClr val="18662A"/>
          </a:solidFill>
        </p:spPr>
        <p:txBody>
          <a:bodyPr anchor="ctr"/>
          <a:lstStyle>
            <a:lvl1pPr algn="l">
              <a:defRPr sz="1500" b="1" baseline="0">
                <a:solidFill>
                  <a:schemeClr val="bg1"/>
                </a:solidFill>
                <a:latin typeface="Arial"/>
                <a:cs typeface="Arial"/>
              </a:defRPr>
            </a:lvl1pPr>
          </a:lstStyle>
          <a:p>
            <a:r>
              <a:rPr lang="en-US" dirty="0" smtClean="0"/>
              <a:t>ITEM - 1</a:t>
            </a:r>
            <a:endParaRPr lang="en-US" dirty="0"/>
          </a:p>
        </p:txBody>
      </p:sp>
      <p:sp>
        <p:nvSpPr>
          <p:cNvPr id="9" name="Title 1"/>
          <p:cNvSpPr txBox="1">
            <a:spLocks/>
          </p:cNvSpPr>
          <p:nvPr userDrawn="1"/>
        </p:nvSpPr>
        <p:spPr>
          <a:xfrm>
            <a:off x="971550" y="291653"/>
            <a:ext cx="7772400" cy="1620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00" dirty="0" smtClean="0">
                <a:solidFill>
                  <a:srgbClr val="404040"/>
                </a:solidFill>
                <a:latin typeface="Arial"/>
                <a:cs typeface="Arial"/>
              </a:rPr>
              <a:t>TITLE SLIDE</a:t>
            </a:r>
            <a:endParaRPr lang="en-US" sz="900" dirty="0">
              <a:solidFill>
                <a:srgbClr val="404040"/>
              </a:solidFill>
              <a:latin typeface="Arial"/>
              <a:cs typeface="Arial"/>
            </a:endParaRPr>
          </a:p>
        </p:txBody>
      </p:sp>
      <p:sp>
        <p:nvSpPr>
          <p:cNvPr id="10" name="Content Placeholder 2"/>
          <p:cNvSpPr>
            <a:spLocks noGrp="1"/>
          </p:cNvSpPr>
          <p:nvPr>
            <p:ph idx="10"/>
          </p:nvPr>
        </p:nvSpPr>
        <p:spPr>
          <a:xfrm>
            <a:off x="4766692" y="1200151"/>
            <a:ext cx="3882008" cy="3394472"/>
          </a:xfrm>
          <a:prstGeom prst="rect">
            <a:avLst/>
          </a:prstGeom>
        </p:spPr>
        <p:txBody>
          <a:bodyPr/>
          <a:lstStyle>
            <a:lvl1pPr marL="177800" indent="-177800">
              <a:lnSpc>
                <a:spcPct val="120000"/>
              </a:lnSpc>
              <a:defRPr sz="1600" b="1">
                <a:solidFill>
                  <a:srgbClr val="234664"/>
                </a:solidFill>
                <a:latin typeface="Arial"/>
                <a:cs typeface="Arial"/>
              </a:defRPr>
            </a:lvl1pPr>
            <a:lvl2pPr marL="628650" indent="-171450">
              <a:lnSpc>
                <a:spcPct val="120000"/>
              </a:lnSpc>
              <a:defRPr sz="1500">
                <a:solidFill>
                  <a:srgbClr val="234664"/>
                </a:solidFill>
                <a:latin typeface="Arial"/>
                <a:cs typeface="Arial"/>
              </a:defRPr>
            </a:lvl2pPr>
            <a:lvl3pPr>
              <a:lnSpc>
                <a:spcPct val="120000"/>
              </a:lnSpc>
              <a:defRPr>
                <a:solidFill>
                  <a:srgbClr val="262626"/>
                </a:solidFill>
                <a:latin typeface="Arial"/>
                <a:cs typeface="Arial"/>
              </a:defRPr>
            </a:lvl3pPr>
            <a:lvl4pPr>
              <a:lnSpc>
                <a:spcPct val="120000"/>
              </a:lnSpc>
              <a:defRPr>
                <a:solidFill>
                  <a:srgbClr val="262626"/>
                </a:solidFill>
                <a:latin typeface="Arial"/>
                <a:cs typeface="Arial"/>
              </a:defRPr>
            </a:lvl4pPr>
            <a:lvl5pPr>
              <a:lnSpc>
                <a:spcPct val="120000"/>
              </a:lnSpc>
              <a:defRPr>
                <a:solidFill>
                  <a:srgbClr val="262626"/>
                </a:solidFill>
                <a:latin typeface="Arial"/>
                <a:cs typeface="Arial"/>
              </a:defRPr>
            </a:lvl5p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 xmlns:p14="http://schemas.microsoft.com/office/powerpoint/2010/main" val="343403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PAGE IPKEY">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354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19050" y="4895851"/>
            <a:ext cx="2895600" cy="184547"/>
          </a:xfrm>
          <a:prstGeom prst="rect">
            <a:avLst/>
          </a:prstGeom>
        </p:spPr>
        <p:txBody>
          <a:bodyPr/>
          <a:lstStyle>
            <a:lvl1pPr>
              <a:defRPr/>
            </a:lvl1pPr>
          </a:lstStyle>
          <a:p>
            <a:endParaRPr lang="es-CL"/>
          </a:p>
        </p:txBody>
      </p:sp>
      <p:sp>
        <p:nvSpPr>
          <p:cNvPr id="3" name="Slide Number Placeholder 3"/>
          <p:cNvSpPr>
            <a:spLocks noGrp="1"/>
          </p:cNvSpPr>
          <p:nvPr>
            <p:ph type="sldNum" sz="quarter" idx="11"/>
          </p:nvPr>
        </p:nvSpPr>
        <p:spPr>
          <a:xfrm>
            <a:off x="6183313" y="4895851"/>
            <a:ext cx="2133600" cy="145256"/>
          </a:xfrm>
          <a:prstGeom prst="rect">
            <a:avLst/>
          </a:prstGeom>
        </p:spPr>
        <p:txBody>
          <a:bodyPr/>
          <a:lstStyle>
            <a:lvl1pPr>
              <a:defRPr/>
            </a:lvl1pPr>
          </a:lstStyle>
          <a:p>
            <a:fld id="{E8F8CE77-2553-436F-B800-304DF79468DB}"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40044509"/>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audio" Target="file:///C:\Users\AZALAZAR\Desktop\COMISIONES%20DE%20SERVICIO\BOGOTA\PASCUA%20FELIZ.mp3"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C:\Users\AZALAZAR\Desktop\COMISIONES%20DE%20SERVICIO\BOGOTA\EL%20COMBO%20CON%20CLASE.mp3" TargetMode="External"/><Relationship Id="rId1" Type="http://schemas.openxmlformats.org/officeDocument/2006/relationships/audio" Target="file:///C:\Users\AZALAZAR\Desktop\COMISIONES%20DE%20SERVICIO\BOGOTA\PRIP.mp3"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717385" y="3079210"/>
            <a:ext cx="7742442"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31864" y="3333314"/>
            <a:ext cx="4654354" cy="307777"/>
          </a:xfrm>
          <a:prstGeom prst="rect">
            <a:avLst/>
          </a:prstGeom>
          <a:noFill/>
        </p:spPr>
        <p:txBody>
          <a:bodyPr wrap="square" rtlCol="0">
            <a:spAutoFit/>
          </a:bodyPr>
          <a:lstStyle/>
          <a:p>
            <a:pPr algn="ctr"/>
            <a:r>
              <a:rPr lang="en-US" sz="1400" spc="-40" dirty="0" smtClean="0">
                <a:solidFill>
                  <a:schemeClr val="bg1"/>
                </a:solidFill>
                <a:cs typeface="Arial"/>
              </a:rPr>
              <a:t>Alejandra </a:t>
            </a:r>
            <a:r>
              <a:rPr lang="en-US" sz="1400" spc="-40" dirty="0" err="1" smtClean="0">
                <a:solidFill>
                  <a:schemeClr val="bg1"/>
                </a:solidFill>
                <a:cs typeface="Arial"/>
              </a:rPr>
              <a:t>Zalazar</a:t>
            </a:r>
            <a:r>
              <a:rPr lang="en-US" sz="1400" spc="-40" dirty="0" smtClean="0">
                <a:solidFill>
                  <a:schemeClr val="bg1"/>
                </a:solidFill>
                <a:cs typeface="Arial"/>
              </a:rPr>
              <a:t> | Bogotá | 28 de </a:t>
            </a:r>
            <a:r>
              <a:rPr lang="en-US" sz="1400" spc="-40" dirty="0" err="1" smtClean="0">
                <a:solidFill>
                  <a:schemeClr val="bg1"/>
                </a:solidFill>
                <a:cs typeface="Arial"/>
              </a:rPr>
              <a:t>noviembre</a:t>
            </a:r>
            <a:r>
              <a:rPr lang="en-US" sz="1400" spc="-40" dirty="0" smtClean="0">
                <a:solidFill>
                  <a:schemeClr val="bg1"/>
                </a:solidFill>
                <a:cs typeface="Arial"/>
              </a:rPr>
              <a:t> de 2018</a:t>
            </a:r>
            <a:endParaRPr lang="en-US" sz="1400" spc="-40" dirty="0">
              <a:solidFill>
                <a:schemeClr val="bg1"/>
              </a:solidFill>
              <a:cs typeface="Arial"/>
            </a:endParaRPr>
          </a:p>
        </p:txBody>
      </p:sp>
      <p:sp>
        <p:nvSpPr>
          <p:cNvPr id="2" name="Title 1"/>
          <p:cNvSpPr>
            <a:spLocks noGrp="1"/>
          </p:cNvSpPr>
          <p:nvPr>
            <p:ph type="ctrTitle"/>
          </p:nvPr>
        </p:nvSpPr>
        <p:spPr>
          <a:xfrm>
            <a:off x="717385" y="2184812"/>
            <a:ext cx="7772400" cy="894398"/>
          </a:xfrm>
          <a:noFill/>
        </p:spPr>
        <p:txBody>
          <a:bodyPr anchor="b"/>
          <a:lstStyle/>
          <a:p>
            <a:pPr algn="ctr"/>
            <a:r>
              <a:rPr lang="es-CL" sz="2800" dirty="0" smtClean="0">
                <a:latin typeface="+mj-lt"/>
              </a:rPr>
              <a:t>TALLER REGIONAL SOBRE MARCAS NO TRADICIONALES: INTERCAMBIO DE PRÁCTICAS EUROPEAS Y LATINOAMERICANAS</a:t>
            </a:r>
            <a:endParaRPr lang="en-US" dirty="0" smtClean="0">
              <a:effectLst/>
              <a:latin typeface="+mj-lt"/>
            </a:endParaRPr>
          </a:p>
        </p:txBody>
      </p:sp>
    </p:spTree>
    <p:extLst>
      <p:ext uri="{BB962C8B-B14F-4D97-AF65-F5344CB8AC3E}">
        <p14:creationId xmlns="" xmlns:p14="http://schemas.microsoft.com/office/powerpoint/2010/main" val="54511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0176" y="846625"/>
            <a:ext cx="5018935" cy="3799611"/>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txBox="1">
            <a:spLocks/>
          </p:cNvSpPr>
          <p:nvPr/>
        </p:nvSpPr>
        <p:spPr>
          <a:xfrm>
            <a:off x="679450" y="1562100"/>
            <a:ext cx="7772400" cy="894398"/>
          </a:xfrm>
          <a:prstGeom prst="rect">
            <a:avLst/>
          </a:prstGeom>
          <a:noFill/>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spc="-40" dirty="0" smtClean="0">
                <a:ea typeface="+mn-ea"/>
                <a:cs typeface="Arial"/>
              </a:rPr>
              <a:t>¡MUCHAS GRACIAS!</a:t>
            </a:r>
            <a:endParaRPr lang="en-US" sz="2800" dirty="0" smtClean="0"/>
          </a:p>
        </p:txBody>
      </p:sp>
      <p:pic>
        <p:nvPicPr>
          <p:cNvPr id="4" name="Picture 3" descr="Asset 1.pn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4042361" y="3468970"/>
            <a:ext cx="215997" cy="215994"/>
          </a:xfrm>
          <a:prstGeom prst="rect">
            <a:avLst/>
          </a:prstGeom>
        </p:spPr>
      </p:pic>
      <p:sp>
        <p:nvSpPr>
          <p:cNvPr id="5" name="TextBox 4"/>
          <p:cNvSpPr txBox="1"/>
          <p:nvPr/>
        </p:nvSpPr>
        <p:spPr>
          <a:xfrm>
            <a:off x="4210730" y="3447550"/>
            <a:ext cx="1363128" cy="246221"/>
          </a:xfrm>
          <a:prstGeom prst="rect">
            <a:avLst/>
          </a:prstGeom>
          <a:noFill/>
        </p:spPr>
        <p:txBody>
          <a:bodyPr wrap="square" rtlCol="0">
            <a:spAutoFit/>
          </a:bodyPr>
          <a:lstStyle/>
          <a:p>
            <a:r>
              <a:rPr lang="en-US" sz="1000" dirty="0" smtClean="0">
                <a:latin typeface="Arial"/>
                <a:cs typeface="Arial"/>
              </a:rPr>
              <a:t>@IPKey_EU</a:t>
            </a:r>
            <a:endParaRPr lang="en-US" sz="1000" dirty="0">
              <a:latin typeface="Arial"/>
              <a:cs typeface="Arial"/>
            </a:endParaRPr>
          </a:p>
        </p:txBody>
      </p:sp>
      <p:pic>
        <p:nvPicPr>
          <p:cNvPr id="6" name="5 Imagen" descr="INAPI LOGO.png"/>
          <p:cNvPicPr>
            <a:picLocks noChangeAspect="1"/>
          </p:cNvPicPr>
          <p:nvPr/>
        </p:nvPicPr>
        <p:blipFill>
          <a:blip r:embed="rId3"/>
          <a:stretch>
            <a:fillRect/>
          </a:stretch>
        </p:blipFill>
        <p:spPr>
          <a:xfrm>
            <a:off x="3706474" y="3693771"/>
            <a:ext cx="671774" cy="622761"/>
          </a:xfrm>
          <a:prstGeom prst="rect">
            <a:avLst/>
          </a:prstGeom>
        </p:spPr>
      </p:pic>
      <p:sp>
        <p:nvSpPr>
          <p:cNvPr id="7" name="TextBox 4"/>
          <p:cNvSpPr txBox="1"/>
          <p:nvPr/>
        </p:nvSpPr>
        <p:spPr>
          <a:xfrm>
            <a:off x="4258358" y="3864689"/>
            <a:ext cx="1363128" cy="400110"/>
          </a:xfrm>
          <a:prstGeom prst="rect">
            <a:avLst/>
          </a:prstGeom>
          <a:noFill/>
        </p:spPr>
        <p:txBody>
          <a:bodyPr wrap="square" rtlCol="0">
            <a:spAutoFit/>
          </a:bodyPr>
          <a:lstStyle/>
          <a:p>
            <a:r>
              <a:rPr lang="en-US" sz="1000" dirty="0" smtClean="0">
                <a:latin typeface="Arial"/>
                <a:cs typeface="Arial"/>
              </a:rPr>
              <a:t>www.inapi.cl</a:t>
            </a:r>
          </a:p>
          <a:p>
            <a:r>
              <a:rPr lang="en-US" sz="1000" dirty="0" smtClean="0">
                <a:latin typeface="Arial"/>
                <a:cs typeface="Arial"/>
              </a:rPr>
              <a:t>azalazar@inapi.cl</a:t>
            </a:r>
          </a:p>
        </p:txBody>
      </p:sp>
    </p:spTree>
    <p:extLst>
      <p:ext uri="{BB962C8B-B14F-4D97-AF65-F5344CB8AC3E}">
        <p14:creationId xmlns:p14="http://schemas.microsoft.com/office/powerpoint/2010/main" xmlns="" val="3556162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301750" y="1727200"/>
            <a:ext cx="6737350" cy="2246769"/>
          </a:xfrm>
          <a:prstGeom prst="rect">
            <a:avLst/>
          </a:prstGeom>
        </p:spPr>
        <p:txBody>
          <a:bodyPr wrap="square">
            <a:spAutoFit/>
          </a:bodyPr>
          <a:lstStyle/>
          <a:p>
            <a:pPr algn="ctr"/>
            <a:r>
              <a:rPr lang="es-ES" sz="2800" b="1" dirty="0" smtClean="0">
                <a:solidFill>
                  <a:schemeClr val="bg1"/>
                </a:solidFill>
                <a:latin typeface="+mj-lt"/>
                <a:cs typeface="Arial" pitchFamily="34" charset="0"/>
              </a:rPr>
              <a:t>EL REQUISITO DE REPRESENTACIÓN GRÁFICA DE LAS MARCAS NO TRADICIONALES: PRÁCTICA Y EXPERIENCIAS DE LAS OFICINAS. DIFICULTADES QUE PRESENTA ESTE REQUISITO.</a:t>
            </a:r>
          </a:p>
        </p:txBody>
      </p:sp>
    </p:spTree>
    <p:extLst>
      <p:ext uri="{BB962C8B-B14F-4D97-AF65-F5344CB8AC3E}">
        <p14:creationId xmlns="" xmlns:p14="http://schemas.microsoft.com/office/powerpoint/2010/main" val="677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04850"/>
            <a:ext cx="7992888" cy="3600986"/>
          </a:xfrm>
          <a:prstGeom prst="rect">
            <a:avLst/>
          </a:prstGeom>
        </p:spPr>
        <p:txBody>
          <a:bodyPr wrap="square">
            <a:spAutoFit/>
          </a:bodyPr>
          <a:lstStyle/>
          <a:p>
            <a:pPr algn="just"/>
            <a:r>
              <a:rPr lang="es-ES" sz="2200" b="1" dirty="0" smtClean="0"/>
              <a:t>El requisito de representación de las marcas no tradicionales: Práctica y experiencias de las oficinas. Dificultades que presenta este requisito:</a:t>
            </a:r>
          </a:p>
          <a:p>
            <a:pPr algn="just"/>
            <a:endParaRPr lang="es-CL" dirty="0" smtClean="0"/>
          </a:p>
          <a:p>
            <a:pPr algn="just">
              <a:buFont typeface="Wingdings" pitchFamily="2" charset="2"/>
              <a:buChar char="v"/>
            </a:pPr>
            <a:r>
              <a:rPr lang="es-ES" sz="1400" u="sng" dirty="0" smtClean="0"/>
              <a:t>Artículo 19 Ley N° 19.039:</a:t>
            </a:r>
            <a:r>
              <a:rPr lang="es-ES" sz="1400" dirty="0" smtClean="0"/>
              <a:t> “</a:t>
            </a:r>
            <a:r>
              <a:rPr lang="es-ES" sz="1400" i="1" dirty="0" smtClean="0"/>
              <a:t>Bajo la denominación de marca comercial, se comprende todo signo que sea </a:t>
            </a:r>
            <a:r>
              <a:rPr lang="es-ES" sz="1400" i="1" dirty="0" smtClean="0">
                <a:solidFill>
                  <a:srgbClr val="FF0000"/>
                </a:solidFill>
              </a:rPr>
              <a:t>susceptible de representación gráfica</a:t>
            </a:r>
            <a:r>
              <a:rPr lang="es-ES" sz="1400" i="1" dirty="0" smtClean="0">
                <a:solidFill>
                  <a:schemeClr val="accent1"/>
                </a:solidFill>
              </a:rPr>
              <a:t> </a:t>
            </a:r>
            <a:r>
              <a:rPr lang="es-ES" sz="1400" i="1" dirty="0" smtClean="0"/>
              <a:t>capaz de distinguir en el mercado productos, servicios o establecimientos industriales o comerciales. </a:t>
            </a:r>
            <a:r>
              <a:rPr lang="es-ES" sz="1400" i="1" dirty="0" smtClean="0">
                <a:solidFill>
                  <a:srgbClr val="FF0000"/>
                </a:solidFill>
              </a:rPr>
              <a:t>Tales signos podrán consistir en </a:t>
            </a:r>
            <a:r>
              <a:rPr lang="es-ES" sz="1400" i="1" u="sng" dirty="0" smtClean="0">
                <a:solidFill>
                  <a:srgbClr val="FF0000"/>
                </a:solidFill>
              </a:rPr>
              <a:t>palabras, incluidos los nombres de personas, letras, números, elementos figurativos tales como imágenes, gráficos, símbolos, combinaciones de colores, sonidos, así como también, cualquier combinación de estos signos</a:t>
            </a:r>
            <a:r>
              <a:rPr lang="es-ES" sz="1400" dirty="0" smtClean="0"/>
              <a:t>.”</a:t>
            </a:r>
          </a:p>
          <a:p>
            <a:pPr algn="just">
              <a:buFont typeface="Wingdings" pitchFamily="2" charset="2"/>
              <a:buChar char="v"/>
            </a:pPr>
            <a:endParaRPr lang="es-CL" sz="1400" dirty="0" smtClean="0">
              <a:solidFill>
                <a:schemeClr val="accent1"/>
              </a:solidFill>
            </a:endParaRPr>
          </a:p>
          <a:p>
            <a:pPr algn="just">
              <a:buFont typeface="Wingdings" pitchFamily="2" charset="2"/>
              <a:buChar char="v"/>
            </a:pPr>
            <a:r>
              <a:rPr lang="es-CL" sz="1400" u="sng" dirty="0" smtClean="0"/>
              <a:t>Artículo 10 letra E Reglamento Ley N° 19.039:</a:t>
            </a:r>
            <a:r>
              <a:rPr lang="es-CL" sz="1400" dirty="0" smtClean="0"/>
              <a:t> </a:t>
            </a:r>
            <a:r>
              <a:rPr lang="es-ES" sz="1400" dirty="0" smtClean="0"/>
              <a:t>A toda solicitud de marca comercial deberá acompañarse: e) En el caso de </a:t>
            </a:r>
            <a:r>
              <a:rPr lang="es-ES" sz="1400" dirty="0" smtClean="0">
                <a:solidFill>
                  <a:srgbClr val="FF0000"/>
                </a:solidFill>
              </a:rPr>
              <a:t>marcas sonoras, se deberá acompañar una representación gráfica y un registro sonoro</a:t>
            </a:r>
            <a:r>
              <a:rPr lang="es-ES" sz="1400" dirty="0" smtClean="0">
                <a:solidFill>
                  <a:schemeClr val="accent1"/>
                </a:solidFill>
              </a:rPr>
              <a:t>, </a:t>
            </a:r>
            <a:r>
              <a:rPr lang="es-ES" sz="1400" dirty="0" smtClean="0"/>
              <a:t>en base a requerimientos y estándares compatibles con los sistemas informáticos del Instituto. </a:t>
            </a:r>
            <a:endParaRPr lang="es-CL" sz="1400" dirty="0" smtClean="0"/>
          </a:p>
          <a:p>
            <a:pPr algn="just">
              <a:buFont typeface="Wingdings" pitchFamily="2" charset="2"/>
              <a:buChar char="v"/>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ascua.jpg"/>
          <p:cNvPicPr>
            <a:picLocks noChangeAspect="1"/>
          </p:cNvPicPr>
          <p:nvPr/>
        </p:nvPicPr>
        <p:blipFill>
          <a:blip r:embed="rId3" cstate="print"/>
          <a:srcRect l="7174" r="4332" b="15483"/>
          <a:stretch>
            <a:fillRect/>
          </a:stretch>
        </p:blipFill>
        <p:spPr>
          <a:xfrm>
            <a:off x="831850" y="3864254"/>
            <a:ext cx="3632200" cy="638485"/>
          </a:xfrm>
          <a:prstGeom prst="rect">
            <a:avLst/>
          </a:prstGeom>
        </p:spPr>
      </p:pic>
      <p:sp>
        <p:nvSpPr>
          <p:cNvPr id="12" name="11 Rectángulo redondeado"/>
          <p:cNvSpPr/>
          <p:nvPr/>
        </p:nvSpPr>
        <p:spPr>
          <a:xfrm>
            <a:off x="5308600" y="3378200"/>
            <a:ext cx="2453146" cy="486054"/>
          </a:xfrm>
          <a:prstGeom prst="roundRect">
            <a:avLst/>
          </a:prstGeom>
          <a:ln>
            <a:noFill/>
          </a:ln>
          <a:effectLst>
            <a:outerShdw blurRad="50800" dist="38100" dir="5400000" algn="t" rotWithShape="0">
              <a:prstClr val="black">
                <a:alpha val="40000"/>
              </a:prstClr>
            </a:outerShdw>
          </a:effectLst>
        </p:spPr>
        <p:style>
          <a:lnRef idx="2">
            <a:schemeClr val="accent2"/>
          </a:lnRef>
          <a:fillRef idx="1002">
            <a:schemeClr val="lt1"/>
          </a:fillRef>
          <a:effectRef idx="0">
            <a:schemeClr val="accent2"/>
          </a:effectRef>
          <a:fontRef idx="minor">
            <a:schemeClr val="dk1"/>
          </a:fontRef>
        </p:style>
        <p:txBody>
          <a:bodyPr rtlCol="0" anchor="ctr"/>
          <a:lstStyle/>
          <a:p>
            <a:pPr marL="342900" indent="-342900" algn="just"/>
            <a:endParaRPr lang="es-CL" sz="1400" dirty="0" smtClean="0">
              <a:solidFill>
                <a:schemeClr val="accent1"/>
              </a:solidFill>
            </a:endParaRPr>
          </a:p>
          <a:p>
            <a:pPr marL="342900" indent="-342900" algn="just"/>
            <a:r>
              <a:rPr lang="es-CL" sz="1400" dirty="0" smtClean="0">
                <a:solidFill>
                  <a:schemeClr val="tx1"/>
                </a:solidFill>
              </a:rPr>
              <a:t>Registro de audio:</a:t>
            </a:r>
          </a:p>
          <a:p>
            <a:pPr marL="342900" indent="-342900" algn="just"/>
            <a:r>
              <a:rPr lang="es-CL" sz="1400" dirty="0" smtClean="0">
                <a:solidFill>
                  <a:schemeClr val="tx1"/>
                </a:solidFill>
              </a:rPr>
              <a:t>.MP3 inferior a 2040 </a:t>
            </a:r>
            <a:r>
              <a:rPr lang="es-CL" sz="1400" dirty="0" err="1" smtClean="0">
                <a:solidFill>
                  <a:schemeClr val="tx1"/>
                </a:solidFill>
              </a:rPr>
              <a:t>Kbytes</a:t>
            </a:r>
            <a:r>
              <a:rPr lang="es-CL" sz="1400" dirty="0" smtClean="0">
                <a:solidFill>
                  <a:schemeClr val="tx1"/>
                </a:solidFill>
              </a:rPr>
              <a:t>.</a:t>
            </a:r>
            <a:endParaRPr lang="es-ES" sz="1400" dirty="0" smtClean="0">
              <a:solidFill>
                <a:schemeClr val="tx1"/>
              </a:solidFill>
            </a:endParaRPr>
          </a:p>
          <a:p>
            <a:pPr algn="ctr"/>
            <a:endParaRPr lang="es-ES" sz="1400" dirty="0"/>
          </a:p>
        </p:txBody>
      </p:sp>
      <p:sp>
        <p:nvSpPr>
          <p:cNvPr id="11" name="10 Rectángulo redondeado"/>
          <p:cNvSpPr/>
          <p:nvPr/>
        </p:nvSpPr>
        <p:spPr>
          <a:xfrm>
            <a:off x="1007294" y="3378200"/>
            <a:ext cx="3033018" cy="486054"/>
          </a:xfrm>
          <a:prstGeom prst="roundRect">
            <a:avLst/>
          </a:prstGeom>
          <a:ln>
            <a:noFill/>
          </a:ln>
          <a:effectLst>
            <a:outerShdw blurRad="50800" dist="38100" dir="5400000" algn="t" rotWithShape="0">
              <a:prstClr val="black">
                <a:alpha val="40000"/>
              </a:prstClr>
            </a:outerShdw>
          </a:effectLst>
        </p:spPr>
        <p:style>
          <a:lnRef idx="2">
            <a:schemeClr val="accent2"/>
          </a:lnRef>
          <a:fillRef idx="1002">
            <a:schemeClr val="lt1"/>
          </a:fillRef>
          <a:effectRef idx="0">
            <a:schemeClr val="accent2"/>
          </a:effectRef>
          <a:fontRef idx="minor">
            <a:schemeClr val="dk1"/>
          </a:fontRef>
        </p:style>
        <p:txBody>
          <a:bodyPr numCol="1" rtlCol="0" anchor="ctr"/>
          <a:lstStyle/>
          <a:p>
            <a:pPr marL="342900" indent="-342900" algn="just"/>
            <a:endParaRPr lang="es-CL" sz="1400" dirty="0" smtClean="0">
              <a:solidFill>
                <a:schemeClr val="tx1"/>
              </a:solidFill>
            </a:endParaRPr>
          </a:p>
          <a:p>
            <a:pPr marL="342900" indent="-342900"/>
            <a:r>
              <a:rPr lang="es-CL" sz="1400" dirty="0" smtClean="0">
                <a:solidFill>
                  <a:schemeClr val="tx1"/>
                </a:solidFill>
              </a:rPr>
              <a:t>Representación gráfica de la marca: pentagrama o partitura</a:t>
            </a:r>
            <a:endParaRPr lang="es-ES" sz="1400" b="1" dirty="0" smtClean="0">
              <a:solidFill>
                <a:schemeClr val="tx1"/>
              </a:solidFill>
            </a:endParaRPr>
          </a:p>
          <a:p>
            <a:pPr algn="ctr"/>
            <a:endParaRPr lang="es-ES" sz="1400" dirty="0"/>
          </a:p>
        </p:txBody>
      </p:sp>
      <p:sp>
        <p:nvSpPr>
          <p:cNvPr id="2" name="1 Rectángulo"/>
          <p:cNvSpPr/>
          <p:nvPr/>
        </p:nvSpPr>
        <p:spPr>
          <a:xfrm>
            <a:off x="499294" y="762000"/>
            <a:ext cx="7992888" cy="2462213"/>
          </a:xfrm>
          <a:prstGeom prst="rect">
            <a:avLst/>
          </a:prstGeom>
        </p:spPr>
        <p:txBody>
          <a:bodyPr wrap="square">
            <a:spAutoFit/>
          </a:bodyPr>
          <a:lstStyle/>
          <a:p>
            <a:pPr algn="just"/>
            <a:r>
              <a:rPr lang="es-ES" sz="2200" b="1" dirty="0" smtClean="0"/>
              <a:t>El requisito de representación de las marcas no tradicionales: Marcas sonoras en Chile:</a:t>
            </a:r>
          </a:p>
          <a:p>
            <a:pPr algn="just"/>
            <a:endParaRPr lang="es-CL" sz="2000" b="1" dirty="0" smtClean="0"/>
          </a:p>
          <a:p>
            <a:pPr algn="just"/>
            <a:r>
              <a:rPr lang="es-ES" sz="1400" dirty="0" smtClean="0"/>
              <a:t>Las marcas sonoras son aquellas constituidas por sonidos que tiene la capacidad de distinguir un determinado origen empresarial. La representación gráfica es indispensable para la tramitación de la marca y, por esto, debe ser acompañado un pentagrama, además de un archivo con el audio grabado, tal y como se quiere registrar.</a:t>
            </a:r>
          </a:p>
          <a:p>
            <a:pPr algn="just"/>
            <a:endParaRPr lang="es-CL" sz="1400" dirty="0" smtClean="0"/>
          </a:p>
          <a:p>
            <a:pPr algn="ctr"/>
            <a:r>
              <a:rPr lang="es-CL" sz="2000" b="1" dirty="0" smtClean="0"/>
              <a:t>Requisitos de presentación adicionales a las marcas tradicionales:</a:t>
            </a:r>
            <a:endParaRPr lang="es-ES" sz="2000" b="1" dirty="0" smtClean="0"/>
          </a:p>
        </p:txBody>
      </p:sp>
      <p:pic>
        <p:nvPicPr>
          <p:cNvPr id="13" name="PASCUA FELIZ.mp3">
            <a:hlinkClick r:id="" action="ppaction://media"/>
          </p:cNvPr>
          <p:cNvPicPr>
            <a:picLocks noRot="1" noChangeAspect="1"/>
          </p:cNvPicPr>
          <p:nvPr>
            <a:audioFile r:link="rId1"/>
          </p:nvPr>
        </p:nvPicPr>
        <p:blipFill>
          <a:blip r:embed="rId4" cstate="print"/>
          <a:stretch>
            <a:fillRect/>
          </a:stretch>
        </p:blipFill>
        <p:spPr>
          <a:xfrm>
            <a:off x="6336258" y="4191294"/>
            <a:ext cx="578892" cy="4341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 calcmode="lin" valueType="num">
                                      <p:cBhvr additive="base">
                                        <p:cTn id="2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bg/>
                                          </p:spTgt>
                                        </p:tgtEl>
                                        <p:attrNameLst>
                                          <p:attrName>style.visibility</p:attrName>
                                        </p:attrNameLst>
                                      </p:cBhvr>
                                      <p:to>
                                        <p:strVal val="visible"/>
                                      </p:to>
                                    </p:set>
                                    <p:anim calcmode="lin" valueType="num">
                                      <p:cBhvr additive="base">
                                        <p:cTn id="38"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bg/>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 calcmode="lin" valueType="num">
                                      <p:cBhvr additive="base">
                                        <p:cTn id="4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 calcmode="lin" valueType="num">
                                      <p:cBhvr additive="base">
                                        <p:cTn id="4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0726" fill="hold"/>
                                        <p:tgtEl>
                                          <p:spTgt spid="13"/>
                                        </p:tgtEl>
                                      </p:cBhvr>
                                    </p:cmd>
                                  </p:childTnLst>
                                </p:cTn>
                              </p:par>
                            </p:childTnLst>
                          </p:cTn>
                        </p:par>
                      </p:childTnLst>
                    </p:cTn>
                  </p:par>
                </p:childTnLst>
              </p:cTn>
              <p:nextCondLst>
                <p:cond evt="onClick" delay="0">
                  <p:tgtEl>
                    <p:spTgt spid="13"/>
                  </p:tgtEl>
                </p:cond>
              </p:nextCondLst>
            </p:seq>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2" grpId="0" build="allAtOnce" animBg="1"/>
      <p:bldP spid="11" grpId="0" build="allAtOnce" animBg="1"/>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98500"/>
            <a:ext cx="7992888" cy="4370427"/>
          </a:xfrm>
          <a:prstGeom prst="rect">
            <a:avLst/>
          </a:prstGeom>
        </p:spPr>
        <p:txBody>
          <a:bodyPr wrap="square">
            <a:spAutoFit/>
          </a:bodyPr>
          <a:lstStyle/>
          <a:p>
            <a:pPr algn="just"/>
            <a:r>
              <a:rPr lang="es-ES" sz="2200" b="1" dirty="0" smtClean="0"/>
              <a:t>El requisito de representación de las marcas no tradicionales: Marcas sonoras en Chile:</a:t>
            </a:r>
          </a:p>
          <a:p>
            <a:pPr algn="just"/>
            <a:endParaRPr lang="es-CL" sz="1200" b="1" dirty="0" smtClean="0"/>
          </a:p>
          <a:p>
            <a:pPr algn="just"/>
            <a:r>
              <a:rPr lang="es-CL" b="1" dirty="0" smtClean="0"/>
              <a:t>Dificultades y limitaciones desde la perspectiva de examen formal</a:t>
            </a:r>
            <a:r>
              <a:rPr lang="es-CL" sz="2000" b="1" dirty="0" smtClean="0"/>
              <a:t>:</a:t>
            </a:r>
          </a:p>
          <a:p>
            <a:pPr algn="just"/>
            <a:endParaRPr lang="es-CL" sz="1000" b="1" dirty="0" smtClean="0"/>
          </a:p>
          <a:p>
            <a:pPr lvl="2" algn="just">
              <a:buFont typeface="Wingdings" pitchFamily="2" charset="2"/>
              <a:buChar char="Ø"/>
            </a:pPr>
            <a:r>
              <a:rPr lang="es-CL" sz="1400" dirty="0" smtClean="0"/>
              <a:t>Sonidos que no pueden ser representados gráficamente vía pentagrama.</a:t>
            </a:r>
          </a:p>
          <a:p>
            <a:pPr lvl="2" algn="just">
              <a:buFont typeface="Wingdings" pitchFamily="2" charset="2"/>
              <a:buChar char="Ø"/>
            </a:pPr>
            <a:endParaRPr lang="es-CL" sz="1400" dirty="0" smtClean="0"/>
          </a:p>
          <a:p>
            <a:pPr lvl="2" algn="just">
              <a:buFont typeface="Wingdings" pitchFamily="2" charset="2"/>
              <a:buChar char="Ø"/>
            </a:pPr>
            <a:r>
              <a:rPr lang="es-CL" sz="1400" dirty="0" smtClean="0"/>
              <a:t>Inteligibilidad de la partitura o pentagrama.</a:t>
            </a:r>
          </a:p>
          <a:p>
            <a:pPr algn="just"/>
            <a:endParaRPr lang="es-CL" sz="1000" dirty="0" smtClean="0"/>
          </a:p>
          <a:p>
            <a:pPr algn="just"/>
            <a:r>
              <a:rPr lang="es-CL" b="1" dirty="0" smtClean="0"/>
              <a:t>Situación actual de las marcas sonoras en Chile:</a:t>
            </a:r>
          </a:p>
          <a:p>
            <a:pPr algn="just"/>
            <a:endParaRPr lang="es-CL" sz="1000" dirty="0" smtClean="0"/>
          </a:p>
          <a:p>
            <a:pPr lvl="2" algn="just">
              <a:buFont typeface="Wingdings" pitchFamily="2" charset="2"/>
              <a:buChar char="Ø"/>
            </a:pPr>
            <a:r>
              <a:rPr lang="es-CL" sz="1400" dirty="0" smtClean="0"/>
              <a:t>Marcas sonoras solicitadas: 54</a:t>
            </a:r>
          </a:p>
          <a:p>
            <a:pPr lvl="2" algn="just">
              <a:buFont typeface="Wingdings" pitchFamily="2" charset="2"/>
              <a:buChar char="Ø"/>
            </a:pPr>
            <a:endParaRPr lang="es-CL" sz="1400" dirty="0" smtClean="0"/>
          </a:p>
          <a:p>
            <a:pPr lvl="2" algn="just">
              <a:buFont typeface="Wingdings" pitchFamily="2" charset="2"/>
              <a:buChar char="Ø"/>
            </a:pPr>
            <a:r>
              <a:rPr lang="es-CL" sz="1400" dirty="0" smtClean="0"/>
              <a:t>Marcas sonoras registradas: 37</a:t>
            </a:r>
          </a:p>
          <a:p>
            <a:pPr lvl="2" algn="just">
              <a:buFont typeface="Wingdings" pitchFamily="2" charset="2"/>
              <a:buChar char="Ø"/>
            </a:pPr>
            <a:endParaRPr lang="es-CL" sz="1400" dirty="0" smtClean="0"/>
          </a:p>
          <a:p>
            <a:pPr lvl="2" algn="just">
              <a:buFont typeface="Wingdings" pitchFamily="2" charset="2"/>
              <a:buChar char="Ø"/>
            </a:pPr>
            <a:r>
              <a:rPr lang="es-CL" sz="1400" dirty="0" smtClean="0"/>
              <a:t>Marcas sonoras en trámite: 0</a:t>
            </a:r>
          </a:p>
          <a:p>
            <a:pPr algn="just"/>
            <a:endParaRPr lang="es-ES" sz="1400" dirty="0" smtClean="0"/>
          </a:p>
          <a:p>
            <a:pPr algn="just"/>
            <a:endParaRPr lang="es-CL" sz="1400" b="1" dirty="0" smtClean="0"/>
          </a:p>
          <a:p>
            <a:pPr algn="just"/>
            <a:endParaRPr lang="es-CL" sz="1400" b="1" dirty="0" smtClean="0"/>
          </a:p>
        </p:txBody>
      </p:sp>
      <p:pic>
        <p:nvPicPr>
          <p:cNvPr id="4" name="3 Imagen" descr="notes.jpg"/>
          <p:cNvPicPr>
            <a:picLocks noChangeAspect="1"/>
          </p:cNvPicPr>
          <p:nvPr/>
        </p:nvPicPr>
        <p:blipFill>
          <a:blip r:embed="rId2" cstate="print"/>
          <a:stretch>
            <a:fillRect/>
          </a:stretch>
        </p:blipFill>
        <p:spPr>
          <a:xfrm>
            <a:off x="5368776" y="2511270"/>
            <a:ext cx="2592288" cy="1944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20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2000"/>
                                        <p:tgtEl>
                                          <p:spTgt spid="2">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2000"/>
                                        <p:tgtEl>
                                          <p:spTgt spid="2">
                                            <p:txEl>
                                              <p:pRg st="10" end="1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2000"/>
                                        <p:tgtEl>
                                          <p:spTgt spid="2">
                                            <p:txEl>
                                              <p:pRg st="12" end="1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133600" y="2171641"/>
            <a:ext cx="5143500" cy="954107"/>
          </a:xfrm>
          <a:prstGeom prst="rect">
            <a:avLst/>
          </a:prstGeom>
        </p:spPr>
        <p:txBody>
          <a:bodyPr wrap="square">
            <a:spAutoFit/>
          </a:bodyPr>
          <a:lstStyle/>
          <a:p>
            <a:pPr algn="ctr"/>
            <a:r>
              <a:rPr lang="es-ES" sz="2800" b="1" dirty="0" smtClean="0">
                <a:solidFill>
                  <a:schemeClr val="bg1"/>
                </a:solidFill>
                <a:latin typeface="+mj-lt"/>
                <a:cs typeface="Arial" pitchFamily="34" charset="0"/>
              </a:rPr>
              <a:t>EL CARÁCTER DISTINTIVO DE LAS MARCAS NO TRADICIONALES.</a:t>
            </a:r>
          </a:p>
        </p:txBody>
      </p:sp>
    </p:spTree>
    <p:extLst>
      <p:ext uri="{BB962C8B-B14F-4D97-AF65-F5344CB8AC3E}">
        <p14:creationId xmlns="" xmlns:p14="http://schemas.microsoft.com/office/powerpoint/2010/main" val="677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11200"/>
            <a:ext cx="7992888" cy="5693866"/>
          </a:xfrm>
          <a:prstGeom prst="rect">
            <a:avLst/>
          </a:prstGeom>
        </p:spPr>
        <p:txBody>
          <a:bodyPr wrap="square">
            <a:spAutoFit/>
          </a:bodyPr>
          <a:lstStyle/>
          <a:p>
            <a:pPr algn="just"/>
            <a:r>
              <a:rPr lang="es-ES" sz="2200" b="1" dirty="0" smtClean="0"/>
              <a:t>El carácter distintivo de las marcas no tradicionales: Marcas sonoras en Chile:</a:t>
            </a:r>
          </a:p>
          <a:p>
            <a:pPr algn="just"/>
            <a:endParaRPr lang="es-CL" sz="1000" b="1" dirty="0" smtClean="0"/>
          </a:p>
          <a:p>
            <a:pPr algn="just"/>
            <a:r>
              <a:rPr lang="es-CL" sz="2000" b="1" u="sng" dirty="0" smtClean="0">
                <a:solidFill>
                  <a:srgbClr val="FF0000"/>
                </a:solidFill>
              </a:rPr>
              <a:t>NO</a:t>
            </a:r>
            <a:r>
              <a:rPr lang="es-CL" sz="2000" b="1" dirty="0" smtClean="0"/>
              <a:t> son suficientemente distintivas para constituir marca comercial:</a:t>
            </a:r>
          </a:p>
          <a:p>
            <a:pPr algn="just"/>
            <a:endParaRPr lang="es-CL" sz="1000" b="1" dirty="0" smtClean="0"/>
          </a:p>
          <a:p>
            <a:pPr algn="just"/>
            <a:endParaRPr lang="es-CL" sz="1400" dirty="0" smtClean="0"/>
          </a:p>
          <a:p>
            <a:pPr algn="just"/>
            <a:endParaRPr lang="es-CL" sz="1400" dirty="0" smtClean="0"/>
          </a:p>
          <a:p>
            <a:pPr algn="just"/>
            <a:endParaRPr lang="es-CL" dirty="0" smtClean="0"/>
          </a:p>
          <a:p>
            <a:pPr algn="just"/>
            <a:endParaRPr lang="es-CL" dirty="0" smtClean="0"/>
          </a:p>
          <a:p>
            <a:pPr algn="just"/>
            <a:endParaRPr lang="es-CL" dirty="0" smtClean="0"/>
          </a:p>
          <a:p>
            <a:pPr algn="just"/>
            <a:endParaRPr lang="es-CL" dirty="0" smtClean="0"/>
          </a:p>
          <a:p>
            <a:pPr algn="just"/>
            <a:endParaRPr lang="es-CL" sz="2000" b="1" dirty="0" smtClean="0"/>
          </a:p>
          <a:p>
            <a:pPr algn="just"/>
            <a:endParaRPr lang="es-CL" sz="2000" b="1" dirty="0" smtClean="0"/>
          </a:p>
          <a:p>
            <a:pPr algn="just"/>
            <a:endParaRPr lang="es-CL" sz="2000" b="1" dirty="0" smtClean="0"/>
          </a:p>
          <a:p>
            <a:pPr algn="just"/>
            <a:endParaRPr lang="es-CL" sz="2800" b="1" dirty="0" smtClean="0">
              <a:solidFill>
                <a:schemeClr val="accent1"/>
              </a:solidFill>
            </a:endParaRPr>
          </a:p>
          <a:p>
            <a:pPr algn="just"/>
            <a:endParaRPr lang="es-CL" dirty="0" smtClean="0">
              <a:solidFill>
                <a:schemeClr val="accent1"/>
              </a:solidFill>
            </a:endParaRPr>
          </a:p>
          <a:p>
            <a:pPr algn="just"/>
            <a:endParaRPr lang="es-CL" dirty="0" smtClean="0">
              <a:solidFill>
                <a:schemeClr val="accent1"/>
              </a:solidFill>
            </a:endParaRPr>
          </a:p>
          <a:p>
            <a:pPr algn="just"/>
            <a:endParaRPr lang="es-CL" sz="2800" b="1" dirty="0" smtClean="0">
              <a:solidFill>
                <a:schemeClr val="accent1"/>
              </a:solidFill>
            </a:endParaRPr>
          </a:p>
          <a:p>
            <a:pPr algn="just"/>
            <a:endParaRPr lang="es-CL" sz="2800" b="1" dirty="0" smtClean="0">
              <a:solidFill>
                <a:schemeClr val="accent1"/>
              </a:solidFill>
            </a:endParaRPr>
          </a:p>
        </p:txBody>
      </p:sp>
      <p:pic>
        <p:nvPicPr>
          <p:cNvPr id="8" name="PRIP.mp3">
            <a:hlinkClick r:id="" action="ppaction://media"/>
          </p:cNvPr>
          <p:cNvPicPr>
            <a:picLocks noRot="1" noChangeAspect="1"/>
          </p:cNvPicPr>
          <p:nvPr>
            <a:audioFile r:link="rId1"/>
          </p:nvPr>
        </p:nvPicPr>
        <p:blipFill>
          <a:blip r:embed="rId4" cstate="print"/>
          <a:stretch>
            <a:fillRect/>
          </a:stretch>
        </p:blipFill>
        <p:spPr>
          <a:xfrm>
            <a:off x="3314368" y="2165350"/>
            <a:ext cx="1245179" cy="933884"/>
          </a:xfrm>
          <a:prstGeom prst="rect">
            <a:avLst/>
          </a:prstGeom>
        </p:spPr>
      </p:pic>
      <p:sp>
        <p:nvSpPr>
          <p:cNvPr id="5" name="4 CuadroTexto"/>
          <p:cNvSpPr txBox="1"/>
          <p:nvPr/>
        </p:nvSpPr>
        <p:spPr>
          <a:xfrm>
            <a:off x="467544" y="2165350"/>
            <a:ext cx="2650084" cy="1015663"/>
          </a:xfrm>
          <a:prstGeom prst="rect">
            <a:avLst/>
          </a:prstGeom>
          <a:noFill/>
        </p:spPr>
        <p:txBody>
          <a:bodyPr wrap="none" rtlCol="0">
            <a:spAutoFit/>
          </a:bodyPr>
          <a:lstStyle/>
          <a:p>
            <a:pPr algn="just">
              <a:buFont typeface="Wingdings" pitchFamily="2" charset="2"/>
              <a:buChar char="Ø"/>
            </a:pPr>
            <a:r>
              <a:rPr lang="es-CL" sz="1400" dirty="0" smtClean="0"/>
              <a:t>Los sonidos demasiado simples:</a:t>
            </a:r>
          </a:p>
          <a:p>
            <a:pPr algn="just"/>
            <a:endParaRPr lang="es-CL" sz="1400" dirty="0" smtClean="0"/>
          </a:p>
          <a:p>
            <a:pPr lvl="1" algn="just">
              <a:buFont typeface="Wingdings" pitchFamily="2" charset="2"/>
              <a:buChar char="§"/>
            </a:pPr>
            <a:r>
              <a:rPr lang="es-CL" sz="1400" dirty="0" smtClean="0"/>
              <a:t>Caso “PRIP”</a:t>
            </a:r>
          </a:p>
          <a:p>
            <a:endParaRPr lang="es-ES" dirty="0"/>
          </a:p>
        </p:txBody>
      </p:sp>
      <p:sp>
        <p:nvSpPr>
          <p:cNvPr id="6" name="5 CuadroTexto"/>
          <p:cNvSpPr txBox="1"/>
          <p:nvPr/>
        </p:nvSpPr>
        <p:spPr>
          <a:xfrm>
            <a:off x="467544" y="3181013"/>
            <a:ext cx="4184159" cy="1015663"/>
          </a:xfrm>
          <a:prstGeom prst="rect">
            <a:avLst/>
          </a:prstGeom>
          <a:noFill/>
        </p:spPr>
        <p:txBody>
          <a:bodyPr wrap="none" rtlCol="0">
            <a:spAutoFit/>
          </a:bodyPr>
          <a:lstStyle/>
          <a:p>
            <a:pPr algn="just">
              <a:buFont typeface="Wingdings" pitchFamily="2" charset="2"/>
              <a:buChar char="Ø"/>
            </a:pPr>
            <a:r>
              <a:rPr lang="es-CL" sz="1400" dirty="0" smtClean="0"/>
              <a:t>Los sonidos que contienen elementos de uso común:</a:t>
            </a:r>
          </a:p>
          <a:p>
            <a:pPr algn="just"/>
            <a:endParaRPr lang="es-CL" sz="1400" dirty="0" smtClean="0"/>
          </a:p>
          <a:p>
            <a:pPr lvl="1" algn="just">
              <a:buFont typeface="Wingdings" pitchFamily="2" charset="2"/>
              <a:buChar char="§"/>
            </a:pPr>
            <a:r>
              <a:rPr lang="es-CL" sz="1400" dirty="0" smtClean="0"/>
              <a:t>Caso “El combo con clase”</a:t>
            </a:r>
          </a:p>
          <a:p>
            <a:endParaRPr lang="es-ES" dirty="0"/>
          </a:p>
        </p:txBody>
      </p:sp>
      <p:pic>
        <p:nvPicPr>
          <p:cNvPr id="9" name="EL COMBO CON CLASE.mp3">
            <a:hlinkClick r:id="" action="ppaction://media"/>
          </p:cNvPr>
          <p:cNvPicPr>
            <a:picLocks noRot="1" noChangeAspect="1"/>
          </p:cNvPicPr>
          <p:nvPr>
            <a:audioFile r:link="rId2"/>
          </p:nvPr>
        </p:nvPicPr>
        <p:blipFill>
          <a:blip r:embed="rId5" cstate="print"/>
          <a:stretch>
            <a:fillRect/>
          </a:stretch>
        </p:blipFill>
        <p:spPr>
          <a:xfrm>
            <a:off x="3314368" y="3549650"/>
            <a:ext cx="2936859" cy="1101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000"/>
                                        <p:tgtEl>
                                          <p:spTgt spid="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421" fill="hold"/>
                                        <p:tgtEl>
                                          <p:spTgt spid="9"/>
                                        </p:tgtEl>
                                      </p:cBhvr>
                                    </p:cmd>
                                  </p:childTnLst>
                                </p:cTn>
                              </p:par>
                            </p:childTnLst>
                          </p:cTn>
                        </p:par>
                      </p:childTnLst>
                    </p:cTn>
                  </p:par>
                </p:childTnLst>
              </p:cTn>
              <p:nextCondLst>
                <p:cond evt="onClick" delay="0">
                  <p:tgtEl>
                    <p:spTgt spid="9"/>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36" fill="hold"/>
                                        <p:tgtEl>
                                          <p:spTgt spid="8"/>
                                        </p:tgtEl>
                                      </p:cBhvr>
                                    </p:cmd>
                                  </p:childTnLst>
                                </p:cTn>
                              </p:par>
                            </p:childTnLst>
                          </p:cTn>
                        </p:par>
                      </p:childTnLst>
                    </p:cTn>
                  </p:par>
                </p:childTnLst>
              </p:cTn>
              <p:nextCondLst>
                <p:cond evt="onClick" delay="0">
                  <p:tgtEl>
                    <p:spTgt spid="8"/>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build="p"/>
      <p:bldP spid="5" grpId="0" build="p"/>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3"/>
          <a:srcRect l="58064" t="11354" r="19739" b="8734"/>
          <a:stretch>
            <a:fillRect/>
          </a:stretch>
        </p:blipFill>
        <p:spPr bwMode="auto">
          <a:xfrm>
            <a:off x="4502150" y="692150"/>
            <a:ext cx="3892550" cy="4063999"/>
          </a:xfrm>
          <a:prstGeom prst="rect">
            <a:avLst/>
          </a:prstGeom>
          <a:noFill/>
          <a:ln w="9525">
            <a:noFill/>
            <a:miter lim="800000"/>
            <a:headEnd/>
            <a:tailEnd/>
          </a:ln>
        </p:spPr>
      </p:pic>
      <p:pic>
        <p:nvPicPr>
          <p:cNvPr id="11" name="10 Imagen"/>
          <p:cNvPicPr/>
          <p:nvPr/>
        </p:nvPicPr>
        <p:blipFill>
          <a:blip r:embed="rId4"/>
          <a:srcRect l="58962" t="11453" r="19255" b="13415"/>
          <a:stretch>
            <a:fillRect/>
          </a:stretch>
        </p:blipFill>
        <p:spPr bwMode="auto">
          <a:xfrm>
            <a:off x="661738" y="692150"/>
            <a:ext cx="3491162" cy="4063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98501"/>
            <a:ext cx="8124006" cy="5509200"/>
          </a:xfrm>
          <a:prstGeom prst="rect">
            <a:avLst/>
          </a:prstGeom>
        </p:spPr>
        <p:txBody>
          <a:bodyPr wrap="square">
            <a:spAutoFit/>
          </a:bodyPr>
          <a:lstStyle/>
          <a:p>
            <a:pPr algn="just"/>
            <a:r>
              <a:rPr lang="es-ES" sz="2200" b="1" dirty="0" smtClean="0"/>
              <a:t>Marcas no tradicionales en Chile…el futuro!</a:t>
            </a:r>
          </a:p>
          <a:p>
            <a:pPr algn="just"/>
            <a:endParaRPr lang="es-CL" sz="1000" b="1" dirty="0" smtClean="0"/>
          </a:p>
          <a:p>
            <a:pPr algn="just"/>
            <a:r>
              <a:rPr lang="es-CL" sz="1000" dirty="0" smtClean="0"/>
              <a:t>“Marca es todo signo o combinación de signos que sirva para distinguir en el comercio los productos o servicios de una persona respecto de los de otras, </a:t>
            </a:r>
            <a:r>
              <a:rPr lang="es-CL" sz="1000" dirty="0" smtClean="0">
                <a:solidFill>
                  <a:srgbClr val="FF0000"/>
                </a:solidFill>
              </a:rPr>
              <a:t>susceptibles de ser </a:t>
            </a:r>
            <a:r>
              <a:rPr lang="es-CL" sz="1000" u="sng" dirty="0" smtClean="0">
                <a:solidFill>
                  <a:srgbClr val="FF0000"/>
                </a:solidFill>
              </a:rPr>
              <a:t>representados en el registro</a:t>
            </a:r>
            <a:r>
              <a:rPr lang="es-CL" sz="1000" dirty="0" smtClean="0">
                <a:solidFill>
                  <a:srgbClr val="FF0000"/>
                </a:solidFill>
              </a:rPr>
              <a:t> de manera tal que permita a las autoridades competentes y al público en general determinar el objeto claro y preciso de la protección otorgada a sus titulares</a:t>
            </a:r>
            <a:r>
              <a:rPr lang="es-CL" sz="1000" dirty="0" smtClean="0"/>
              <a:t>, de conformidad a lo que establezca el Reglamento.  Entre otros, tales signos podrán consistir en:</a:t>
            </a:r>
            <a:endParaRPr lang="es-ES" sz="1000" dirty="0" smtClean="0"/>
          </a:p>
          <a:p>
            <a:pPr algn="just"/>
            <a:r>
              <a:rPr lang="es-CL" sz="1000" dirty="0" smtClean="0"/>
              <a:t> </a:t>
            </a:r>
            <a:endParaRPr lang="es-ES" sz="1000" dirty="0" smtClean="0"/>
          </a:p>
          <a:p>
            <a:pPr algn="just"/>
            <a:r>
              <a:rPr lang="es-CL" sz="1000" dirty="0" smtClean="0"/>
              <a:t>	a) Palabras o combinaciones de palabras, incluidos nombres de personas, letras, números;</a:t>
            </a:r>
            <a:endParaRPr lang="es-ES" sz="1000" dirty="0" smtClean="0"/>
          </a:p>
          <a:p>
            <a:pPr algn="just"/>
            <a:r>
              <a:rPr lang="es-CL" sz="1000" dirty="0" smtClean="0"/>
              <a:t> </a:t>
            </a:r>
            <a:endParaRPr lang="es-ES" sz="1000" dirty="0" smtClean="0"/>
          </a:p>
          <a:p>
            <a:pPr algn="just"/>
            <a:r>
              <a:rPr lang="es-CL" sz="1000" dirty="0" smtClean="0"/>
              <a:t>	b) Elementos figurativos tales como imágenes, gráficos, dibujos, símbolos, combinaciones de colores;</a:t>
            </a:r>
            <a:endParaRPr lang="es-ES" sz="1000" dirty="0" smtClean="0"/>
          </a:p>
          <a:p>
            <a:pPr algn="just"/>
            <a:r>
              <a:rPr lang="es-CL" sz="1000" dirty="0" smtClean="0"/>
              <a:t> </a:t>
            </a:r>
            <a:endParaRPr lang="es-ES" sz="1000" dirty="0" smtClean="0"/>
          </a:p>
          <a:p>
            <a:pPr algn="just"/>
            <a:r>
              <a:rPr lang="es-CL" sz="1000" dirty="0" smtClean="0"/>
              <a:t>	c) Sonidos;</a:t>
            </a:r>
            <a:endParaRPr lang="es-ES" sz="1000" dirty="0" smtClean="0"/>
          </a:p>
          <a:p>
            <a:pPr algn="just"/>
            <a:r>
              <a:rPr lang="es-CL" sz="1000" dirty="0" smtClean="0"/>
              <a:t> </a:t>
            </a:r>
            <a:endParaRPr lang="es-ES" sz="1000" dirty="0" smtClean="0"/>
          </a:p>
          <a:p>
            <a:pPr algn="just"/>
            <a:r>
              <a:rPr lang="es-CL" sz="1000" dirty="0" smtClean="0"/>
              <a:t>	d) Olores;</a:t>
            </a:r>
            <a:endParaRPr lang="es-ES" sz="1000" dirty="0" smtClean="0"/>
          </a:p>
          <a:p>
            <a:pPr algn="just"/>
            <a:r>
              <a:rPr lang="es-CL" sz="1000" dirty="0" smtClean="0"/>
              <a:t> </a:t>
            </a:r>
            <a:endParaRPr lang="es-ES" sz="1000" dirty="0" smtClean="0"/>
          </a:p>
          <a:p>
            <a:pPr algn="just"/>
            <a:r>
              <a:rPr lang="es-CL" sz="1000" dirty="0" smtClean="0"/>
              <a:t>	e) Las formas tridimensionales, como los envoltorios, los envases y la forma del producto o de su presentación;</a:t>
            </a:r>
            <a:endParaRPr lang="es-ES" sz="1000" dirty="0" smtClean="0"/>
          </a:p>
          <a:p>
            <a:pPr algn="just"/>
            <a:r>
              <a:rPr lang="es-CL" sz="1000" dirty="0" smtClean="0"/>
              <a:t> </a:t>
            </a:r>
            <a:endParaRPr lang="es-ES" sz="1000" dirty="0" smtClean="0"/>
          </a:p>
          <a:p>
            <a:pPr algn="just"/>
            <a:r>
              <a:rPr lang="es-CL" sz="1000" dirty="0" smtClean="0"/>
              <a:t>	f) Cualquier combinación de estos signos.</a:t>
            </a:r>
            <a:endParaRPr lang="es-ES" sz="1000" dirty="0" smtClean="0"/>
          </a:p>
          <a:p>
            <a:pPr algn="just"/>
            <a:r>
              <a:rPr lang="es-CL" sz="1000" dirty="0" smtClean="0"/>
              <a:t> </a:t>
            </a:r>
            <a:endParaRPr lang="es-ES" sz="1000" dirty="0" smtClean="0"/>
          </a:p>
          <a:p>
            <a:pPr algn="just"/>
            <a:r>
              <a:rPr lang="es-CL" sz="1000" dirty="0" smtClean="0"/>
              <a:t>Podrán también registrarse como marcas las frases de propaganda, entendiendo por tal la expresión o leyenda que sea apta para utilizarse como complemento promocional de un signo distintivo, capaz de transmitir un contenido publicitario. Las frases de propaganda podrán ser denominativas o mixtas</a:t>
            </a:r>
            <a:r>
              <a:rPr lang="es-ES_tradnl" sz="1000" dirty="0" smtClean="0"/>
              <a:t>.”</a:t>
            </a:r>
            <a:endParaRPr lang="es-ES" sz="1000" dirty="0" smtClean="0"/>
          </a:p>
          <a:p>
            <a:pPr algn="just"/>
            <a:endParaRPr lang="es-CL" sz="1000" dirty="0" smtClean="0"/>
          </a:p>
          <a:p>
            <a:pPr algn="just"/>
            <a:endParaRPr lang="es-CL" sz="1000" dirty="0" smtClean="0"/>
          </a:p>
          <a:p>
            <a:pPr algn="just"/>
            <a:endParaRPr lang="es-CL" sz="1000" dirty="0" smtClean="0"/>
          </a:p>
          <a:p>
            <a:pPr algn="just"/>
            <a:endParaRPr lang="es-CL" sz="1000" dirty="0" smtClean="0"/>
          </a:p>
          <a:p>
            <a:pPr algn="just"/>
            <a:endParaRPr lang="es-CL" sz="1000" dirty="0" smtClean="0"/>
          </a:p>
          <a:p>
            <a:pPr algn="just"/>
            <a:endParaRPr lang="es-CL" sz="1000" b="1" dirty="0" smtClean="0"/>
          </a:p>
          <a:p>
            <a:pPr algn="just"/>
            <a:endParaRPr lang="es-CL" sz="1000" b="1" dirty="0" smtClean="0"/>
          </a:p>
          <a:p>
            <a:pPr algn="just"/>
            <a:endParaRPr lang="es-CL" sz="1000" b="1" dirty="0" smtClean="0"/>
          </a:p>
          <a:p>
            <a:pPr algn="just"/>
            <a:endParaRPr lang="es-CL" sz="1000" b="1" dirty="0" smtClean="0"/>
          </a:p>
          <a:p>
            <a:pPr algn="just"/>
            <a:endParaRPr lang="es-CL" sz="1000" dirty="0" smtClean="0"/>
          </a:p>
          <a:p>
            <a:pPr algn="just"/>
            <a:endParaRPr lang="es-CL" sz="1000" dirty="0" smtClean="0"/>
          </a:p>
          <a:p>
            <a:pPr algn="just"/>
            <a:endParaRPr lang="es-CL" sz="1000" b="1" dirty="0" smtClean="0"/>
          </a:p>
          <a:p>
            <a:pPr algn="just"/>
            <a:endParaRPr lang="es-CL" sz="1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20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20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20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20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2000"/>
                                        <p:tgtEl>
                                          <p:spTgt spid="2">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fade">
                                      <p:cBhvr>
                                        <p:cTn id="72" dur="2000"/>
                                        <p:tgtEl>
                                          <p:spTgt spid="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fade">
                                      <p:cBhvr>
                                        <p:cTn id="77" dur="2000"/>
                                        <p:tgtEl>
                                          <p:spTgt spid="2">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xEl>
                                              <p:pRg st="16" end="16"/>
                                            </p:txEl>
                                          </p:spTgt>
                                        </p:tgtEl>
                                        <p:attrNameLst>
                                          <p:attrName>style.visibility</p:attrName>
                                        </p:attrNameLst>
                                      </p:cBhvr>
                                      <p:to>
                                        <p:strVal val="visible"/>
                                      </p:to>
                                    </p:set>
                                    <p:animEffect transition="in" filter="fade">
                                      <p:cBhvr>
                                        <p:cTn id="82" dur="2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505</TotalTime>
  <Words>529</Words>
  <Application>Microsoft Office PowerPoint</Application>
  <PresentationFormat>Presentación en pantalla (16:9)</PresentationFormat>
  <Paragraphs>90</Paragraphs>
  <Slides>10</Slides>
  <Notes>1</Notes>
  <HiddenSlides>0</HiddenSlides>
  <MMClips>3</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Office Theme</vt:lpstr>
      <vt:lpstr>TALLER REGIONAL SOBRE MARCAS NO TRADICIONALES: INTERCAMBIO DE PRÁCTICAS EUROPEAS Y LATINOAMERICANAS</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Company>OHIM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MACCHIA ANTONIO</dc:creator>
  <cp:lastModifiedBy>AZalazar</cp:lastModifiedBy>
  <cp:revision>44</cp:revision>
  <dcterms:created xsi:type="dcterms:W3CDTF">2017-12-18T13:45:14Z</dcterms:created>
  <dcterms:modified xsi:type="dcterms:W3CDTF">2018-11-23T17:59:40Z</dcterms:modified>
</cp:coreProperties>
</file>