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301" r:id="rId3"/>
    <p:sldId id="278" r:id="rId4"/>
    <p:sldId id="277" r:id="rId5"/>
    <p:sldId id="279" r:id="rId6"/>
    <p:sldId id="276" r:id="rId7"/>
    <p:sldId id="284" r:id="rId8"/>
    <p:sldId id="323" r:id="rId9"/>
    <p:sldId id="288" r:id="rId10"/>
    <p:sldId id="287" r:id="rId11"/>
    <p:sldId id="286" r:id="rId12"/>
    <p:sldId id="285" r:id="rId13"/>
    <p:sldId id="281" r:id="rId14"/>
    <p:sldId id="299" r:id="rId15"/>
    <p:sldId id="300" r:id="rId16"/>
    <p:sldId id="324" r:id="rId17"/>
    <p:sldId id="302" r:id="rId18"/>
    <p:sldId id="326" r:id="rId19"/>
    <p:sldId id="303" r:id="rId20"/>
    <p:sldId id="304" r:id="rId21"/>
    <p:sldId id="305" r:id="rId22"/>
    <p:sldId id="320" r:id="rId23"/>
    <p:sldId id="321" r:id="rId24"/>
    <p:sldId id="325" r:id="rId25"/>
    <p:sldId id="258" r:id="rId26"/>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915" autoAdjust="0"/>
  </p:normalViewPr>
  <p:slideViewPr>
    <p:cSldViewPr>
      <p:cViewPr>
        <p:scale>
          <a:sx n="100" d="100"/>
          <a:sy n="100" d="100"/>
        </p:scale>
        <p:origin x="-516" y="10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0DDE56-9811-4FBB-AF23-0C076C01E55A}" type="datetimeFigureOut">
              <a:rPr lang="es-ES" smtClean="0"/>
              <a:pPr/>
              <a:t>28/11/2018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5FCC5-97B5-49E1-ABEC-053CBACBE968}" type="slidenum">
              <a:rPr lang="es-ES" smtClean="0"/>
              <a:pPr/>
              <a:t>‹Nº›</a:t>
            </a:fld>
            <a:endParaRPr lang="es-ES"/>
          </a:p>
        </p:txBody>
      </p:sp>
    </p:spTree>
    <p:extLst>
      <p:ext uri="{BB962C8B-B14F-4D97-AF65-F5344CB8AC3E}">
        <p14:creationId xmlns:p14="http://schemas.microsoft.com/office/powerpoint/2010/main" val="248945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BE489-697C-4BD2-82FA-0193762ED644}" type="datetimeFigureOut">
              <a:rPr lang="es-ES" smtClean="0"/>
              <a:pPr/>
              <a:t>28/11/2018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5C57D-26E5-4968-9059-49088B7B41FC}" type="slidenum">
              <a:rPr lang="es-ES" smtClean="0"/>
              <a:pPr/>
              <a:t>‹Nº›</a:t>
            </a:fld>
            <a:endParaRPr lang="es-ES"/>
          </a:p>
        </p:txBody>
      </p:sp>
    </p:spTree>
    <p:extLst>
      <p:ext uri="{BB962C8B-B14F-4D97-AF65-F5344CB8AC3E}">
        <p14:creationId xmlns:p14="http://schemas.microsoft.com/office/powerpoint/2010/main" val="105501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a:t>
            </a:fld>
            <a:endParaRPr lang="es-ES" dirty="0"/>
          </a:p>
        </p:txBody>
      </p:sp>
    </p:spTree>
    <p:extLst>
      <p:ext uri="{BB962C8B-B14F-4D97-AF65-F5344CB8AC3E}">
        <p14:creationId xmlns:p14="http://schemas.microsoft.com/office/powerpoint/2010/main" val="164844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10</a:t>
            </a:fld>
            <a:endParaRPr lang="es-ES"/>
          </a:p>
        </p:txBody>
      </p:sp>
    </p:spTree>
    <p:extLst>
      <p:ext uri="{BB962C8B-B14F-4D97-AF65-F5344CB8AC3E}">
        <p14:creationId xmlns:p14="http://schemas.microsoft.com/office/powerpoint/2010/main" val="218381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11</a:t>
            </a:fld>
            <a:endParaRPr lang="es-ES"/>
          </a:p>
        </p:txBody>
      </p:sp>
    </p:spTree>
    <p:extLst>
      <p:ext uri="{BB962C8B-B14F-4D97-AF65-F5344CB8AC3E}">
        <p14:creationId xmlns:p14="http://schemas.microsoft.com/office/powerpoint/2010/main" val="76887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12</a:t>
            </a:fld>
            <a:endParaRPr lang="es-ES"/>
          </a:p>
        </p:txBody>
      </p:sp>
    </p:spTree>
    <p:extLst>
      <p:ext uri="{BB962C8B-B14F-4D97-AF65-F5344CB8AC3E}">
        <p14:creationId xmlns:p14="http://schemas.microsoft.com/office/powerpoint/2010/main" val="169186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13</a:t>
            </a:fld>
            <a:endParaRPr lang="es-ES"/>
          </a:p>
        </p:txBody>
      </p:sp>
    </p:spTree>
    <p:extLst>
      <p:ext uri="{BB962C8B-B14F-4D97-AF65-F5344CB8AC3E}">
        <p14:creationId xmlns:p14="http://schemas.microsoft.com/office/powerpoint/2010/main" val="167123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14</a:t>
            </a:fld>
            <a:endParaRPr lang="es-ES"/>
          </a:p>
        </p:txBody>
      </p:sp>
    </p:spTree>
    <p:extLst>
      <p:ext uri="{BB962C8B-B14F-4D97-AF65-F5344CB8AC3E}">
        <p14:creationId xmlns:p14="http://schemas.microsoft.com/office/powerpoint/2010/main" val="411772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15</a:t>
            </a:fld>
            <a:endParaRPr lang="es-ES"/>
          </a:p>
        </p:txBody>
      </p:sp>
    </p:spTree>
    <p:extLst>
      <p:ext uri="{BB962C8B-B14F-4D97-AF65-F5344CB8AC3E}">
        <p14:creationId xmlns:p14="http://schemas.microsoft.com/office/powerpoint/2010/main" val="4117720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16</a:t>
            </a:fld>
            <a:endParaRPr lang="es-ES"/>
          </a:p>
        </p:txBody>
      </p:sp>
    </p:spTree>
    <p:extLst>
      <p:ext uri="{BB962C8B-B14F-4D97-AF65-F5344CB8AC3E}">
        <p14:creationId xmlns:p14="http://schemas.microsoft.com/office/powerpoint/2010/main" val="4117720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17</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18</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19</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a:t>
            </a:fld>
            <a:endParaRPr lang="es-ES" dirty="0"/>
          </a:p>
        </p:txBody>
      </p:sp>
    </p:spTree>
    <p:extLst>
      <p:ext uri="{BB962C8B-B14F-4D97-AF65-F5344CB8AC3E}">
        <p14:creationId xmlns:p14="http://schemas.microsoft.com/office/powerpoint/2010/main" val="164844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20</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21</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22</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23</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24</a:t>
            </a:fld>
            <a:endParaRPr lang="es-ES"/>
          </a:p>
        </p:txBody>
      </p:sp>
    </p:spTree>
    <p:extLst>
      <p:ext uri="{BB962C8B-B14F-4D97-AF65-F5344CB8AC3E}">
        <p14:creationId xmlns:p14="http://schemas.microsoft.com/office/powerpoint/2010/main" val="1306818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25</a:t>
            </a:fld>
            <a:endParaRPr lang="es-ES"/>
          </a:p>
        </p:txBody>
      </p:sp>
    </p:spTree>
    <p:extLst>
      <p:ext uri="{BB962C8B-B14F-4D97-AF65-F5344CB8AC3E}">
        <p14:creationId xmlns:p14="http://schemas.microsoft.com/office/powerpoint/2010/main" val="106091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3</a:t>
            </a:fld>
            <a:endParaRPr lang="es-ES"/>
          </a:p>
        </p:txBody>
      </p:sp>
    </p:spTree>
    <p:extLst>
      <p:ext uri="{BB962C8B-B14F-4D97-AF65-F5344CB8AC3E}">
        <p14:creationId xmlns:p14="http://schemas.microsoft.com/office/powerpoint/2010/main" val="215249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4</a:t>
            </a:fld>
            <a:endParaRPr lang="es-ES"/>
          </a:p>
        </p:txBody>
      </p:sp>
    </p:spTree>
    <p:extLst>
      <p:ext uri="{BB962C8B-B14F-4D97-AF65-F5344CB8AC3E}">
        <p14:creationId xmlns:p14="http://schemas.microsoft.com/office/powerpoint/2010/main" val="379207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5</a:t>
            </a:fld>
            <a:endParaRPr lang="es-ES"/>
          </a:p>
        </p:txBody>
      </p:sp>
    </p:spTree>
    <p:extLst>
      <p:ext uri="{BB962C8B-B14F-4D97-AF65-F5344CB8AC3E}">
        <p14:creationId xmlns:p14="http://schemas.microsoft.com/office/powerpoint/2010/main" val="9567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6</a:t>
            </a:fld>
            <a:endParaRPr lang="es-ES"/>
          </a:p>
        </p:txBody>
      </p:sp>
    </p:spTree>
    <p:extLst>
      <p:ext uri="{BB962C8B-B14F-4D97-AF65-F5344CB8AC3E}">
        <p14:creationId xmlns:p14="http://schemas.microsoft.com/office/powerpoint/2010/main" val="313892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7</a:t>
            </a:fld>
            <a:endParaRPr lang="es-ES"/>
          </a:p>
        </p:txBody>
      </p:sp>
    </p:spTree>
    <p:extLst>
      <p:ext uri="{BB962C8B-B14F-4D97-AF65-F5344CB8AC3E}">
        <p14:creationId xmlns:p14="http://schemas.microsoft.com/office/powerpoint/2010/main" val="170186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8</a:t>
            </a:fld>
            <a:endParaRPr lang="es-ES"/>
          </a:p>
        </p:txBody>
      </p:sp>
    </p:spTree>
    <p:extLst>
      <p:ext uri="{BB962C8B-B14F-4D97-AF65-F5344CB8AC3E}">
        <p14:creationId xmlns:p14="http://schemas.microsoft.com/office/powerpoint/2010/main" val="290100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305C57D-26E5-4968-9059-49088B7B41FC}" type="slidenum">
              <a:rPr lang="es-ES" smtClean="0"/>
              <a:pPr/>
              <a:t>9</a:t>
            </a:fld>
            <a:endParaRPr lang="es-ES"/>
          </a:p>
        </p:txBody>
      </p:sp>
    </p:spTree>
    <p:extLst>
      <p:ext uri="{BB962C8B-B14F-4D97-AF65-F5344CB8AC3E}">
        <p14:creationId xmlns:p14="http://schemas.microsoft.com/office/powerpoint/2010/main" val="204692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136842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9700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27156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33095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276485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257295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55014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207317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2559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352064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B4F381-53AB-4CFE-ACFE-2B9294108158}" type="datetimeFigureOut">
              <a:rPr lang="es-UY" smtClean="0"/>
              <a:pPr/>
              <a:t>28/11/2018</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C405EBFF-F12E-4071-95F9-E5C024088FC2}" type="slidenum">
              <a:rPr lang="es-UY" smtClean="0"/>
              <a:pPr/>
              <a:t>‹Nº›</a:t>
            </a:fld>
            <a:endParaRPr lang="es-UY"/>
          </a:p>
        </p:txBody>
      </p:sp>
    </p:spTree>
    <p:extLst>
      <p:ext uri="{BB962C8B-B14F-4D97-AF65-F5344CB8AC3E}">
        <p14:creationId xmlns:p14="http://schemas.microsoft.com/office/powerpoint/2010/main" val="375694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4F381-53AB-4CFE-ACFE-2B9294108158}" type="datetimeFigureOut">
              <a:rPr lang="es-UY" smtClean="0"/>
              <a:pPr/>
              <a:t>28/11/2018</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BFF-F12E-4071-95F9-E5C024088FC2}" type="slidenum">
              <a:rPr lang="es-UY" smtClean="0"/>
              <a:pPr/>
              <a:t>‹Nº›</a:t>
            </a:fld>
            <a:endParaRPr lang="es-UY"/>
          </a:p>
        </p:txBody>
      </p:sp>
    </p:spTree>
    <p:extLst>
      <p:ext uri="{BB962C8B-B14F-4D97-AF65-F5344CB8AC3E}">
        <p14:creationId xmlns:p14="http://schemas.microsoft.com/office/powerpoint/2010/main" val="86735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impo.com.uy/bases/decretos/146-2001/4" TargetMode="External"/><Relationship Id="rId3" Type="http://schemas.openxmlformats.org/officeDocument/2006/relationships/image" Target="../media/image2.jpeg"/><Relationship Id="rId7" Type="http://schemas.openxmlformats.org/officeDocument/2006/relationships/hyperlink" Target="https://www.impo.com.uy/bases/decretos/146-2001/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impo.com.uy/bases/decretos/146-2001/2" TargetMode="External"/><Relationship Id="rId5" Type="http://schemas.openxmlformats.org/officeDocument/2006/relationships/hyperlink" Target="https://www.impo.com.uy/bases/decretos/146-2001/1" TargetMode="External"/><Relationship Id="rId4" Type="http://schemas.openxmlformats.org/officeDocument/2006/relationships/hyperlink" Target="https://www.impo.com.uy/bases/leyes/17011-1998/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192.168.1.9:8090/IpasWeb/IpasWeb/Mark/Edit/select-trademark.jsp?d-16544-s=3&amp;d-16544-o=2&amp;d-16544-p=1" TargetMode="External"/><Relationship Id="rId18" Type="http://schemas.openxmlformats.org/officeDocument/2006/relationships/hyperlink" Target="http://192.168.1.9:8090/IpasWeb/MarkEdit/SelectTrademarkSelect.do?rowNum=2" TargetMode="External"/><Relationship Id="rId3" Type="http://schemas.openxmlformats.org/officeDocument/2006/relationships/control" Target="../activeX/activeX2.xml"/><Relationship Id="rId21" Type="http://schemas.openxmlformats.org/officeDocument/2006/relationships/hyperlink" Target="http://192.168.1.9:8090/IpasWeb/MarkEdit/SelectTrademarkSelect.do?rowNum=5" TargetMode="External"/><Relationship Id="rId7" Type="http://schemas.openxmlformats.org/officeDocument/2006/relationships/control" Target="../activeX/activeX6.xml"/><Relationship Id="rId12" Type="http://schemas.openxmlformats.org/officeDocument/2006/relationships/hyperlink" Target="http://192.168.1.9:8090/IpasWeb/IpasWeb/Mark/Edit/select-trademark.jsp?d-16544-s=2&amp;d-16544-o=2&amp;d-16544-p=1" TargetMode="External"/><Relationship Id="rId17" Type="http://schemas.openxmlformats.org/officeDocument/2006/relationships/hyperlink" Target="http://192.168.1.9:8090/IpasWeb/MarkEdit/SelectTrademarkSelect.do?rowNum=1" TargetMode="External"/><Relationship Id="rId2" Type="http://schemas.openxmlformats.org/officeDocument/2006/relationships/control" Target="../activeX/activeX1.xml"/><Relationship Id="rId16" Type="http://schemas.openxmlformats.org/officeDocument/2006/relationships/hyperlink" Target="http://192.168.1.9:8090/IpasWeb/IpasWeb/Mark/Edit/select-trademark.jsp?d-16544-s=6&amp;d-16544-o=2&amp;d-16544-p=1" TargetMode="External"/><Relationship Id="rId20" Type="http://schemas.openxmlformats.org/officeDocument/2006/relationships/hyperlink" Target="http://192.168.1.9:8090/IpasWeb/MarkEdit/SelectTrademarkSelect.do?rowNum=4" TargetMode="Externa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hyperlink" Target="http://192.168.1.9:8090/IpasWeb/IpasWeb/Mark/Edit/select-trademark.jsp?d-16544-s=1&amp;d-16544-o=2&amp;d-16544-p=1" TargetMode="External"/><Relationship Id="rId5" Type="http://schemas.openxmlformats.org/officeDocument/2006/relationships/control" Target="../activeX/activeX4.xml"/><Relationship Id="rId15" Type="http://schemas.openxmlformats.org/officeDocument/2006/relationships/hyperlink" Target="http://192.168.1.9:8090/IpasWeb/IpasWeb/Mark/Edit/select-trademark.jsp?d-16544-s=5&amp;d-16544-o=2&amp;d-16544-p=1" TargetMode="External"/><Relationship Id="rId23" Type="http://schemas.openxmlformats.org/officeDocument/2006/relationships/image" Target="../media/image20.wmf"/><Relationship Id="rId10" Type="http://schemas.openxmlformats.org/officeDocument/2006/relationships/image" Target="../media/image2.jpeg"/><Relationship Id="rId19" Type="http://schemas.openxmlformats.org/officeDocument/2006/relationships/hyperlink" Target="http://192.168.1.9:8090/IpasWeb/MarkEdit/SelectTrademarkSelect.do?rowNum=3" TargetMode="External"/><Relationship Id="rId4" Type="http://schemas.openxmlformats.org/officeDocument/2006/relationships/control" Target="../activeX/activeX3.xml"/><Relationship Id="rId9" Type="http://schemas.openxmlformats.org/officeDocument/2006/relationships/notesSlide" Target="../notesSlides/notesSlide20.xml"/><Relationship Id="rId14" Type="http://schemas.openxmlformats.org/officeDocument/2006/relationships/hyperlink" Target="http://192.168.1.9:8090/IpasWeb/IpasWeb/Mark/Edit/select-trademark.jsp?d-16544-s=4&amp;d-16544-o=2&amp;d-16544-p=1" TargetMode="External"/><Relationship Id="rId22" Type="http://schemas.openxmlformats.org/officeDocument/2006/relationships/hyperlink" Target="http://192.168.1.9:8090/IpasWeb/MarkEdit/SelectTrademarkSelect.do?rowNum=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Gabriela.Esparrago@miem.gub.u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60047" y="4185273"/>
            <a:ext cx="6208297" cy="830997"/>
          </a:xfrm>
          <a:prstGeom prst="rect">
            <a:avLst/>
          </a:prstGeom>
        </p:spPr>
        <p:txBody>
          <a:bodyPr wrap="square">
            <a:spAutoFit/>
          </a:bodyPr>
          <a:lstStyle/>
          <a:p>
            <a:pPr algn="ctr"/>
            <a:endParaRPr lang="es-ES" sz="2400" dirty="0" smtClean="0">
              <a:solidFill>
                <a:schemeClr val="bg1"/>
              </a:solidFill>
              <a:cs typeface="Arial" pitchFamily="34" charset="0"/>
            </a:endParaRPr>
          </a:p>
          <a:p>
            <a:pPr algn="ctr"/>
            <a:endParaRPr lang="es-ES" sz="2400" dirty="0">
              <a:cs typeface="Arial" pitchFamily="34" charset="0"/>
            </a:endParaRPr>
          </a:p>
        </p:txBody>
      </p:sp>
      <p:sp>
        <p:nvSpPr>
          <p:cNvPr id="3" name="2 Rectángulo"/>
          <p:cNvSpPr/>
          <p:nvPr/>
        </p:nvSpPr>
        <p:spPr>
          <a:xfrm>
            <a:off x="1460048" y="2261190"/>
            <a:ext cx="6052486" cy="1815882"/>
          </a:xfrm>
          <a:prstGeom prst="rect">
            <a:avLst/>
          </a:prstGeom>
        </p:spPr>
        <p:txBody>
          <a:bodyPr wrap="square">
            <a:spAutoFit/>
          </a:bodyPr>
          <a:lstStyle/>
          <a:p>
            <a:pPr algn="ctr"/>
            <a:r>
              <a:rPr lang="es-ES" sz="2800" dirty="0" smtClean="0">
                <a:solidFill>
                  <a:schemeClr val="bg1"/>
                </a:solidFill>
                <a:cs typeface="Arial" pitchFamily="34" charset="0"/>
              </a:rPr>
              <a:t>TALLER REGIONAL SOBRE MARCAS NO TRADICIONALES: INTERCAMBIO DE PRÁCTICAS EUROPEAS Y LATINOAMERICANAS</a:t>
            </a:r>
          </a:p>
        </p:txBody>
      </p:sp>
      <p:sp>
        <p:nvSpPr>
          <p:cNvPr id="5" name="4 Subtítulo"/>
          <p:cNvSpPr>
            <a:spLocks noGrp="1"/>
          </p:cNvSpPr>
          <p:nvPr>
            <p:ph type="subTitle" idx="1"/>
          </p:nvPr>
        </p:nvSpPr>
        <p:spPr>
          <a:xfrm>
            <a:off x="1371600" y="4600770"/>
            <a:ext cx="6400800" cy="1038029"/>
          </a:xfrm>
        </p:spPr>
        <p:txBody>
          <a:bodyPr>
            <a:normAutofit/>
          </a:bodyPr>
          <a:lstStyle/>
          <a:p>
            <a:r>
              <a:rPr lang="es-ES" sz="2400" dirty="0" smtClean="0">
                <a:solidFill>
                  <a:schemeClr val="bg1"/>
                </a:solidFill>
              </a:rPr>
              <a:t>Bogotá, Colombia</a:t>
            </a:r>
          </a:p>
          <a:p>
            <a:r>
              <a:rPr lang="es-ES" sz="2400" dirty="0" smtClean="0">
                <a:solidFill>
                  <a:schemeClr val="bg1"/>
                </a:solidFill>
              </a:rPr>
              <a:t>28 de noviembre de 2018.</a:t>
            </a:r>
            <a:endParaRPr lang="es-ES" sz="2400" dirty="0">
              <a:solidFill>
                <a:schemeClr val="bg1"/>
              </a:solidFill>
            </a:endParaRPr>
          </a:p>
        </p:txBody>
      </p:sp>
    </p:spTree>
    <p:extLst>
      <p:ext uri="{BB962C8B-B14F-4D97-AF65-F5344CB8AC3E}">
        <p14:creationId xmlns:p14="http://schemas.microsoft.com/office/powerpoint/2010/main" val="2657086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691680" y="404664"/>
            <a:ext cx="5830746"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4 Título"/>
          <p:cNvSpPr>
            <a:spLocks noGrp="1"/>
          </p:cNvSpPr>
          <p:nvPr>
            <p:ph type="title"/>
          </p:nvPr>
        </p:nvSpPr>
        <p:spPr>
          <a:xfrm>
            <a:off x="457200" y="274638"/>
            <a:ext cx="8229600" cy="634082"/>
          </a:xfrm>
        </p:spPr>
        <p:txBody>
          <a:bodyPr>
            <a:normAutofit/>
          </a:bodyPr>
          <a:lstStyle/>
          <a:p>
            <a:r>
              <a:rPr lang="es-ES" sz="2000" i="1" dirty="0" smtClean="0">
                <a:solidFill>
                  <a:schemeClr val="tx2"/>
                </a:solidFill>
              </a:rPr>
              <a:t>EJEMPLOS DE MARCAS TRIDIMENSIONALES PRESENTADAS ANTE LA DNPI</a:t>
            </a:r>
            <a:endParaRPr lang="es-ES" sz="2000" i="1" dirty="0">
              <a:solidFill>
                <a:schemeClr val="tx2"/>
              </a:solidFill>
            </a:endParaRPr>
          </a:p>
        </p:txBody>
      </p:sp>
      <p:sp>
        <p:nvSpPr>
          <p:cNvPr id="6" name="5 Marcador de contenido"/>
          <p:cNvSpPr>
            <a:spLocks noGrp="1"/>
          </p:cNvSpPr>
          <p:nvPr>
            <p:ph idx="1"/>
          </p:nvPr>
        </p:nvSpPr>
        <p:spPr>
          <a:xfrm>
            <a:off x="457200" y="1124744"/>
            <a:ext cx="8229600" cy="5001419"/>
          </a:xfrm>
        </p:spPr>
        <p:txBody>
          <a:bodyPr>
            <a:normAutofit/>
          </a:bodyPr>
          <a:lstStyle/>
          <a:p>
            <a:r>
              <a:rPr lang="es-ES" sz="2000" dirty="0" smtClean="0">
                <a:solidFill>
                  <a:schemeClr val="tx2"/>
                </a:solidFill>
              </a:rPr>
              <a:t>Casos que cumplen con lo dispuesto por la Circular Nº 9/15</a:t>
            </a:r>
          </a:p>
          <a:p>
            <a:endParaRPr lang="es-ES" sz="2000" dirty="0"/>
          </a:p>
          <a:p>
            <a:pPr marL="0" indent="0">
              <a:buNone/>
            </a:pPr>
            <a:endParaRPr lang="es-ES" sz="2000" dirty="0"/>
          </a:p>
        </p:txBody>
      </p:sp>
      <p:pic>
        <p:nvPicPr>
          <p:cNvPr id="7" name="3 Marcador de contenido" descr="C:\Users\gesparrago\Pictures\trid 5.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844824"/>
            <a:ext cx="1512168" cy="2963911"/>
          </a:xfrm>
          <a:prstGeom prst="rect">
            <a:avLst/>
          </a:prstGeom>
          <a:noFill/>
          <a:ln>
            <a:noFill/>
          </a:ln>
        </p:spPr>
      </p:pic>
      <p:pic>
        <p:nvPicPr>
          <p:cNvPr id="8" name="7 Imagen" descr="C:\Users\gesparrago\Pictures\perf 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230" y="1603508"/>
            <a:ext cx="2978179" cy="3538157"/>
          </a:xfrm>
          <a:prstGeom prst="rect">
            <a:avLst/>
          </a:prstGeom>
          <a:noFill/>
          <a:ln>
            <a:noFill/>
          </a:ln>
        </p:spPr>
      </p:pic>
    </p:spTree>
    <p:extLst>
      <p:ext uri="{BB962C8B-B14F-4D97-AF65-F5344CB8AC3E}">
        <p14:creationId xmlns:p14="http://schemas.microsoft.com/office/powerpoint/2010/main" val="378149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Marcador de contenido" descr="C:\Users\gesparrago\Pictures\perf 1.png"/>
          <p:cNvPicPr>
            <a:picLocks noGrp="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268760"/>
            <a:ext cx="2266950" cy="3543300"/>
          </a:xfrm>
          <a:prstGeom prst="rect">
            <a:avLst/>
          </a:prstGeom>
          <a:noFill/>
          <a:ln>
            <a:noFill/>
          </a:ln>
        </p:spPr>
      </p:pic>
      <p:pic>
        <p:nvPicPr>
          <p:cNvPr id="6" name="5 Imagen" descr="C:\Users\gesparrago\Pictures\perf 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844824"/>
            <a:ext cx="3219450" cy="2705100"/>
          </a:xfrm>
          <a:prstGeom prst="rect">
            <a:avLst/>
          </a:prstGeom>
          <a:noFill/>
          <a:ln>
            <a:noFill/>
          </a:ln>
        </p:spPr>
      </p:pic>
    </p:spTree>
    <p:extLst>
      <p:ext uri="{BB962C8B-B14F-4D97-AF65-F5344CB8AC3E}">
        <p14:creationId xmlns:p14="http://schemas.microsoft.com/office/powerpoint/2010/main" val="2978099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23528" y="836712"/>
            <a:ext cx="8280920" cy="5289451"/>
          </a:xfrm>
        </p:spPr>
        <p:txBody>
          <a:bodyPr>
            <a:normAutofit/>
          </a:bodyPr>
          <a:lstStyle/>
          <a:p>
            <a:r>
              <a:rPr lang="es-ES" sz="2000" dirty="0" smtClean="0">
                <a:solidFill>
                  <a:schemeClr val="tx2"/>
                </a:solidFill>
              </a:rPr>
              <a:t>Casos que no cumplen con dispuesto por la Circular Nº 9/15</a:t>
            </a:r>
          </a:p>
          <a:p>
            <a:endParaRPr lang="es-ES" sz="2000" dirty="0"/>
          </a:p>
        </p:txBody>
      </p:sp>
      <p:pic>
        <p:nvPicPr>
          <p:cNvPr id="4" name="3 Imagen" descr="C:\Users\gesparrago\Pictures\perf 7.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963" y="1909352"/>
            <a:ext cx="2247900" cy="3057525"/>
          </a:xfrm>
          <a:prstGeom prst="rect">
            <a:avLst/>
          </a:prstGeom>
          <a:noFill/>
          <a:ln>
            <a:noFill/>
          </a:ln>
        </p:spPr>
      </p:pic>
      <p:pic>
        <p:nvPicPr>
          <p:cNvPr id="5" name="4 Imagen" descr="C:\Users\gesparrago\Pictures\perf 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772816"/>
            <a:ext cx="4320480" cy="3194061"/>
          </a:xfrm>
          <a:prstGeom prst="rect">
            <a:avLst/>
          </a:prstGeom>
          <a:noFill/>
          <a:ln>
            <a:noFill/>
          </a:ln>
        </p:spPr>
      </p:pic>
    </p:spTree>
    <p:extLst>
      <p:ext uri="{BB962C8B-B14F-4D97-AF65-F5344CB8AC3E}">
        <p14:creationId xmlns:p14="http://schemas.microsoft.com/office/powerpoint/2010/main" val="361967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Marcador de contenido" descr="C:\Users\gesparrago\Pictures\trid 2.png"/>
          <p:cNvPicPr>
            <a:picLocks noGrp="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433527"/>
            <a:ext cx="1873250" cy="3384550"/>
          </a:xfrm>
          <a:prstGeom prst="rect">
            <a:avLst/>
          </a:prstGeom>
          <a:noFill/>
          <a:ln>
            <a:noFill/>
          </a:ln>
        </p:spPr>
      </p:pic>
      <p:pic>
        <p:nvPicPr>
          <p:cNvPr id="5" name="4 Imagen" descr="C:\Users\gesparrago\Pictures\trid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1700808"/>
            <a:ext cx="4726049" cy="3096344"/>
          </a:xfrm>
          <a:prstGeom prst="rect">
            <a:avLst/>
          </a:prstGeom>
          <a:noFill/>
          <a:ln>
            <a:noFill/>
          </a:ln>
        </p:spPr>
      </p:pic>
    </p:spTree>
    <p:extLst>
      <p:ext uri="{BB962C8B-B14F-4D97-AF65-F5344CB8AC3E}">
        <p14:creationId xmlns:p14="http://schemas.microsoft.com/office/powerpoint/2010/main" val="1946330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solidFill>
                  <a:schemeClr val="tx2"/>
                </a:solidFill>
              </a:rPr>
              <a:t>PROCEDIMIENTO DE EXAMEN DE LA MARCA TRIDIMENSIONAL</a:t>
            </a:r>
            <a:endParaRPr lang="es-ES" sz="2400" dirty="0"/>
          </a:p>
        </p:txBody>
      </p:sp>
      <p:sp>
        <p:nvSpPr>
          <p:cNvPr id="4" name="3 Marcador de contenido"/>
          <p:cNvSpPr>
            <a:spLocks noGrp="1"/>
          </p:cNvSpPr>
          <p:nvPr>
            <p:ph idx="1"/>
          </p:nvPr>
        </p:nvSpPr>
        <p:spPr/>
        <p:txBody>
          <a:bodyPr>
            <a:normAutofit/>
          </a:bodyPr>
          <a:lstStyle/>
          <a:p>
            <a:pPr algn="just"/>
            <a:endParaRPr lang="es-ES" sz="2000" dirty="0" smtClean="0"/>
          </a:p>
          <a:p>
            <a:pPr algn="just"/>
            <a:r>
              <a:rPr lang="es-ES" sz="2000" dirty="0" smtClean="0">
                <a:solidFill>
                  <a:schemeClr val="tx2"/>
                </a:solidFill>
              </a:rPr>
              <a:t>EXAMEN DE FORMA: </a:t>
            </a:r>
          </a:p>
          <a:p>
            <a:pPr marL="0" indent="0" algn="just">
              <a:buNone/>
            </a:pPr>
            <a:r>
              <a:rPr lang="es-ES" sz="2000" dirty="0">
                <a:solidFill>
                  <a:schemeClr val="tx2"/>
                </a:solidFill>
              </a:rPr>
              <a:t>	</a:t>
            </a:r>
            <a:r>
              <a:rPr lang="es-ES" sz="2000" dirty="0" smtClean="0">
                <a:solidFill>
                  <a:schemeClr val="tx2"/>
                </a:solidFill>
              </a:rPr>
              <a:t>-que cumpla con los requisitos comunes a todos los tipos de marcas</a:t>
            </a:r>
          </a:p>
          <a:p>
            <a:pPr algn="just"/>
            <a:endParaRPr lang="es-ES" sz="2000" dirty="0" smtClean="0">
              <a:solidFill>
                <a:schemeClr val="tx2"/>
              </a:solidFill>
            </a:endParaRPr>
          </a:p>
          <a:p>
            <a:pPr marL="0" indent="0" algn="just">
              <a:buNone/>
            </a:pPr>
            <a:endParaRPr lang="es-ES" sz="2000" dirty="0" smtClean="0">
              <a:solidFill>
                <a:schemeClr val="tx2"/>
              </a:solidFill>
            </a:endParaRPr>
          </a:p>
          <a:p>
            <a:pPr algn="just"/>
            <a:r>
              <a:rPr lang="es-ES" sz="2000" dirty="0" smtClean="0">
                <a:solidFill>
                  <a:schemeClr val="tx2"/>
                </a:solidFill>
              </a:rPr>
              <a:t>INFORME A DIVISION PATENTES:</a:t>
            </a:r>
          </a:p>
          <a:p>
            <a:pPr marL="0" indent="0" algn="just">
              <a:buNone/>
            </a:pPr>
            <a:r>
              <a:rPr lang="es-ES" sz="2000" dirty="0">
                <a:solidFill>
                  <a:schemeClr val="tx2"/>
                </a:solidFill>
              </a:rPr>
              <a:t>	</a:t>
            </a:r>
            <a:r>
              <a:rPr lang="es-ES" sz="2000" dirty="0" smtClean="0">
                <a:solidFill>
                  <a:schemeClr val="tx2"/>
                </a:solidFill>
              </a:rPr>
              <a:t>- a efectos descartar </a:t>
            </a:r>
            <a:r>
              <a:rPr lang="es-ES" sz="2000" dirty="0">
                <a:solidFill>
                  <a:schemeClr val="tx2"/>
                </a:solidFill>
              </a:rPr>
              <a:t>que dicha forma no reúne los requisitos para poder ser protegida como patente de invención o modelo de utilidad. Conforme a lo dispuesto por el art. 4 </a:t>
            </a:r>
            <a:r>
              <a:rPr lang="es-ES" sz="2000" dirty="0" err="1">
                <a:solidFill>
                  <a:schemeClr val="tx2"/>
                </a:solidFill>
              </a:rPr>
              <a:t>num</a:t>
            </a:r>
            <a:r>
              <a:rPr lang="es-ES" sz="2000" dirty="0">
                <a:solidFill>
                  <a:schemeClr val="tx2"/>
                </a:solidFill>
              </a:rPr>
              <a:t>. 5 de la Ley 17.011. </a:t>
            </a:r>
          </a:p>
          <a:p>
            <a:pPr marL="0" indent="0" algn="just">
              <a:buNone/>
            </a:pPr>
            <a:endParaRPr lang="es-ES" sz="2000" i="1" dirty="0"/>
          </a:p>
          <a:p>
            <a:endParaRPr lang="es-ES" dirty="0"/>
          </a:p>
        </p:txBody>
      </p:sp>
    </p:spTree>
    <p:extLst>
      <p:ext uri="{BB962C8B-B14F-4D97-AF65-F5344CB8AC3E}">
        <p14:creationId xmlns:p14="http://schemas.microsoft.com/office/powerpoint/2010/main" val="334294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764704"/>
            <a:ext cx="8229600" cy="5361459"/>
          </a:xfrm>
        </p:spPr>
        <p:txBody>
          <a:bodyPr>
            <a:normAutofit/>
          </a:bodyPr>
          <a:lstStyle/>
          <a:p>
            <a:r>
              <a:rPr lang="es-ES" sz="2000" dirty="0" smtClean="0">
                <a:solidFill>
                  <a:schemeClr val="tx2"/>
                </a:solidFill>
              </a:rPr>
              <a:t>RESPUESTA DE DIVISION PATENTES:</a:t>
            </a:r>
            <a:endParaRPr lang="es-ES" sz="2000" dirty="0">
              <a:solidFill>
                <a:schemeClr val="tx2"/>
              </a:solidFill>
            </a:endParaRPr>
          </a:p>
          <a:p>
            <a:endParaRPr lang="es-ES" sz="2000" dirty="0">
              <a:solidFill>
                <a:schemeClr val="tx2"/>
              </a:solidFill>
            </a:endParaRPr>
          </a:p>
          <a:p>
            <a:pPr marL="0" indent="0" algn="just">
              <a:buNone/>
            </a:pPr>
            <a:r>
              <a:rPr lang="es-UY" sz="2000" i="1" dirty="0">
                <a:solidFill>
                  <a:schemeClr val="tx2"/>
                </a:solidFill>
              </a:rPr>
              <a:t>El Diseño tridimensional propuesto contiene elementos ornamentales de relevancia que no responden exclusivamente a la función a que está destinado. Es decir, que su aspecto no se reduce a los requerimientos de la solución técnica que desarrolla, sino que además incluye factores de carácter estético. En consecuencia dicho diseño tridimensional, como conjunto, </a:t>
            </a:r>
            <a:r>
              <a:rPr lang="es-UY" sz="2000" b="1" i="1" dirty="0">
                <a:solidFill>
                  <a:schemeClr val="tx2"/>
                </a:solidFill>
              </a:rPr>
              <a:t>no resulta protegible </a:t>
            </a:r>
            <a:r>
              <a:rPr lang="es-UY" sz="2000" i="1" dirty="0">
                <a:solidFill>
                  <a:schemeClr val="tx2"/>
                </a:solidFill>
              </a:rPr>
              <a:t>mediante patentes de invención o modelo de utilidad (art. 4 nral.5º de la Ley 17011</a:t>
            </a:r>
            <a:r>
              <a:rPr lang="es-UY" sz="2000" i="1" dirty="0" smtClean="0">
                <a:solidFill>
                  <a:schemeClr val="tx2"/>
                </a:solidFill>
              </a:rPr>
              <a:t>).</a:t>
            </a:r>
          </a:p>
          <a:p>
            <a:pPr marL="0" indent="0" algn="just">
              <a:buNone/>
            </a:pPr>
            <a:endParaRPr lang="es-UY" sz="2000" i="1" dirty="0" smtClean="0">
              <a:solidFill>
                <a:schemeClr val="tx2"/>
              </a:solidFill>
            </a:endParaRPr>
          </a:p>
          <a:p>
            <a:pPr marL="0" indent="0" algn="just">
              <a:buNone/>
            </a:pPr>
            <a:endParaRPr lang="es-ES" sz="2000" dirty="0">
              <a:solidFill>
                <a:schemeClr val="tx2"/>
              </a:solidFill>
            </a:endParaRPr>
          </a:p>
          <a:p>
            <a:pPr marL="0" indent="0">
              <a:buNone/>
            </a:pPr>
            <a:endParaRPr lang="es-ES" dirty="0"/>
          </a:p>
        </p:txBody>
      </p:sp>
    </p:spTree>
    <p:extLst>
      <p:ext uri="{BB962C8B-B14F-4D97-AF65-F5344CB8AC3E}">
        <p14:creationId xmlns:p14="http://schemas.microsoft.com/office/powerpoint/2010/main" val="987552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764704"/>
            <a:ext cx="8229600" cy="5361459"/>
          </a:xfrm>
        </p:spPr>
        <p:txBody>
          <a:bodyPr>
            <a:normAutofit/>
          </a:bodyPr>
          <a:lstStyle/>
          <a:p>
            <a:pPr algn="just">
              <a:buFont typeface="Wingdings" pitchFamily="2" charset="2"/>
              <a:buChar char="Ø"/>
            </a:pPr>
            <a:r>
              <a:rPr lang="es-ES" sz="2000" dirty="0" smtClean="0">
                <a:solidFill>
                  <a:schemeClr val="tx2"/>
                </a:solidFill>
              </a:rPr>
              <a:t>EXAMEN DE FONDO:</a:t>
            </a:r>
          </a:p>
          <a:p>
            <a:pPr marL="0" indent="0" algn="just">
              <a:buNone/>
            </a:pPr>
            <a:endParaRPr lang="es-ES" sz="2000" dirty="0" smtClean="0">
              <a:solidFill>
                <a:schemeClr val="tx2"/>
              </a:solidFill>
            </a:endParaRPr>
          </a:p>
          <a:p>
            <a:pPr algn="just"/>
            <a:r>
              <a:rPr lang="es-ES" sz="2000" dirty="0" smtClean="0">
                <a:solidFill>
                  <a:schemeClr val="tx2"/>
                </a:solidFill>
              </a:rPr>
              <a:t>cumplimiento de los requisitos para considerarse como un signo 	    tridimensional</a:t>
            </a:r>
          </a:p>
          <a:p>
            <a:pPr marL="0" indent="0" algn="just">
              <a:buNone/>
            </a:pPr>
            <a:endParaRPr lang="es-ES" sz="2000" dirty="0" smtClean="0">
              <a:solidFill>
                <a:schemeClr val="tx2"/>
              </a:solidFill>
            </a:endParaRPr>
          </a:p>
          <a:p>
            <a:pPr algn="just"/>
            <a:r>
              <a:rPr lang="es-ES" sz="2000" dirty="0" smtClean="0">
                <a:solidFill>
                  <a:schemeClr val="tx2"/>
                </a:solidFill>
              </a:rPr>
              <a:t>que se aprecien todas las vistas del volumen</a:t>
            </a:r>
          </a:p>
          <a:p>
            <a:pPr marL="0" indent="0" algn="just">
              <a:buNone/>
            </a:pPr>
            <a:endParaRPr lang="es-ES" sz="2000" dirty="0" smtClean="0">
              <a:solidFill>
                <a:schemeClr val="tx2"/>
              </a:solidFill>
            </a:endParaRPr>
          </a:p>
          <a:p>
            <a:pPr marL="0" indent="0" algn="just">
              <a:buNone/>
            </a:pPr>
            <a:endParaRPr lang="es-ES" sz="2000" dirty="0">
              <a:solidFill>
                <a:schemeClr val="tx2"/>
              </a:solidFill>
            </a:endParaRPr>
          </a:p>
          <a:p>
            <a:pPr marL="0" indent="0" algn="just">
              <a:buNone/>
            </a:pPr>
            <a:endParaRPr lang="es-ES" sz="2000" dirty="0" smtClean="0">
              <a:solidFill>
                <a:schemeClr val="tx2"/>
              </a:solidFill>
            </a:endParaRPr>
          </a:p>
          <a:p>
            <a:pPr algn="just"/>
            <a:r>
              <a:rPr lang="es-ES" sz="2000" dirty="0" smtClean="0">
                <a:solidFill>
                  <a:schemeClr val="tx2"/>
                </a:solidFill>
              </a:rPr>
              <a:t>que no contenga inscripciones, denominaciones</a:t>
            </a:r>
            <a:endParaRPr lang="es-ES" sz="2000" dirty="0">
              <a:solidFill>
                <a:schemeClr val="tx2"/>
              </a:solidFill>
            </a:endParaRPr>
          </a:p>
          <a:p>
            <a:pPr marL="0" indent="0">
              <a:buNone/>
            </a:pPr>
            <a:endParaRPr lang="es-ES" dirty="0"/>
          </a:p>
        </p:txBody>
      </p:sp>
      <p:pic>
        <p:nvPicPr>
          <p:cNvPr id="3" name="2 Imagen" descr="C:\Users\gesparrago\Pictures\perf 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348880"/>
            <a:ext cx="1584176" cy="2664296"/>
          </a:xfrm>
          <a:prstGeom prst="rect">
            <a:avLst/>
          </a:prstGeom>
          <a:noFill/>
          <a:ln>
            <a:noFill/>
          </a:ln>
        </p:spPr>
      </p:pic>
    </p:spTree>
    <p:extLst>
      <p:ext uri="{BB962C8B-B14F-4D97-AF65-F5344CB8AC3E}">
        <p14:creationId xmlns:p14="http://schemas.microsoft.com/office/powerpoint/2010/main" val="312646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400" b="1" dirty="0" smtClean="0">
                <a:solidFill>
                  <a:schemeClr val="tx2"/>
                </a:solidFill>
              </a:rPr>
              <a:t>MARCAS SONORAS</a:t>
            </a:r>
            <a:endParaRPr lang="es-ES" sz="2400" b="1" dirty="0">
              <a:solidFill>
                <a:schemeClr val="tx2"/>
              </a:solidFill>
            </a:endParaRPr>
          </a:p>
        </p:txBody>
      </p:sp>
      <p:sp>
        <p:nvSpPr>
          <p:cNvPr id="3" name="2 Marcador de contenido"/>
          <p:cNvSpPr>
            <a:spLocks noGrp="1"/>
          </p:cNvSpPr>
          <p:nvPr>
            <p:ph idx="1"/>
          </p:nvPr>
        </p:nvSpPr>
        <p:spPr/>
        <p:txBody>
          <a:bodyPr>
            <a:normAutofit/>
          </a:bodyPr>
          <a:lstStyle/>
          <a:p>
            <a:pPr algn="ctr"/>
            <a:endParaRPr lang="es-ES" sz="1800" dirty="0"/>
          </a:p>
          <a:p>
            <a:pPr algn="ctr">
              <a:buFont typeface="Wingdings" pitchFamily="2" charset="2"/>
              <a:buChar char="Ø"/>
            </a:pPr>
            <a:r>
              <a:rPr lang="es-ES" sz="2000" b="1" dirty="0" smtClean="0">
                <a:solidFill>
                  <a:schemeClr val="tx2"/>
                </a:solidFill>
              </a:rPr>
              <a:t>Art. 2 de la Ley  </a:t>
            </a:r>
            <a:r>
              <a:rPr lang="es-ES" sz="2000" b="1" dirty="0">
                <a:solidFill>
                  <a:schemeClr val="tx2"/>
                </a:solidFill>
              </a:rPr>
              <a:t>Nº 17.011</a:t>
            </a:r>
            <a:r>
              <a:rPr lang="es-ES" sz="2000" dirty="0">
                <a:solidFill>
                  <a:schemeClr val="tx2"/>
                </a:solidFill>
              </a:rPr>
              <a:t> del 25 /</a:t>
            </a:r>
            <a:r>
              <a:rPr lang="es-ES" sz="2000" dirty="0" smtClean="0">
                <a:solidFill>
                  <a:schemeClr val="tx2"/>
                </a:solidFill>
              </a:rPr>
              <a:t>9/1998  </a:t>
            </a:r>
            <a:r>
              <a:rPr lang="es-ES" sz="2000" dirty="0">
                <a:solidFill>
                  <a:schemeClr val="tx2"/>
                </a:solidFill>
              </a:rPr>
              <a:t>establece:</a:t>
            </a:r>
          </a:p>
          <a:p>
            <a:pPr marL="0" indent="0" algn="ctr">
              <a:buNone/>
            </a:pPr>
            <a:endParaRPr lang="es-ES" sz="2000" dirty="0">
              <a:solidFill>
                <a:schemeClr val="tx2"/>
              </a:solidFill>
            </a:endParaRPr>
          </a:p>
          <a:p>
            <a:pPr marL="0" indent="0" algn="ctr">
              <a:buNone/>
            </a:pPr>
            <a:r>
              <a:rPr lang="es-ES" sz="2000" dirty="0">
                <a:solidFill>
                  <a:schemeClr val="tx2"/>
                </a:solidFill>
              </a:rPr>
              <a:t>	 </a:t>
            </a:r>
            <a:r>
              <a:rPr lang="es-ES" sz="2000" i="1" dirty="0">
                <a:solidFill>
                  <a:schemeClr val="tx2"/>
                </a:solidFill>
              </a:rPr>
              <a:t>“ El registro de los signos no visibles quedará condicionado a la disponibilidad de medios técnicos adecuados.</a:t>
            </a:r>
          </a:p>
          <a:p>
            <a:pPr marL="0" indent="0" algn="ctr">
              <a:buNone/>
            </a:pPr>
            <a:r>
              <a:rPr lang="es-ES" sz="2000" i="1" dirty="0">
                <a:solidFill>
                  <a:schemeClr val="tx2"/>
                </a:solidFill>
              </a:rPr>
              <a:t>      A tales efectos, el Poder Ejecutivo determinará la oportunidad y reglamentará la forma de su instrumentación.”</a:t>
            </a:r>
          </a:p>
          <a:p>
            <a:pPr marL="0" indent="0" algn="ctr">
              <a:buNone/>
            </a:pPr>
            <a:endParaRPr lang="es-ES" sz="2000" i="1" dirty="0">
              <a:solidFill>
                <a:schemeClr val="tx2"/>
              </a:solidFill>
            </a:endParaRPr>
          </a:p>
          <a:p>
            <a:pPr algn="ctr">
              <a:buFont typeface="Wingdings" pitchFamily="2" charset="2"/>
              <a:buChar char="Ø"/>
            </a:pPr>
            <a:r>
              <a:rPr lang="es-ES" sz="2000" dirty="0">
                <a:solidFill>
                  <a:schemeClr val="tx2"/>
                </a:solidFill>
              </a:rPr>
              <a:t>R</a:t>
            </a:r>
            <a:r>
              <a:rPr lang="es-ES" sz="2000" dirty="0" smtClean="0">
                <a:solidFill>
                  <a:schemeClr val="tx2"/>
                </a:solidFill>
              </a:rPr>
              <a:t>eglamentadas </a:t>
            </a:r>
            <a:r>
              <a:rPr lang="es-ES" sz="2000" dirty="0">
                <a:solidFill>
                  <a:schemeClr val="tx2"/>
                </a:solidFill>
              </a:rPr>
              <a:t>por el </a:t>
            </a:r>
            <a:r>
              <a:rPr lang="es-ES" sz="2000" b="1" dirty="0">
                <a:solidFill>
                  <a:schemeClr val="tx2"/>
                </a:solidFill>
              </a:rPr>
              <a:t>Decreto Nº 146/001 del 3/5/2001.</a:t>
            </a:r>
          </a:p>
          <a:p>
            <a:endParaRPr lang="es-ES" sz="2000" dirty="0"/>
          </a:p>
        </p:txBody>
      </p:sp>
    </p:spTree>
    <p:extLst>
      <p:ext uri="{BB962C8B-B14F-4D97-AF65-F5344CB8AC3E}">
        <p14:creationId xmlns:p14="http://schemas.microsoft.com/office/powerpoint/2010/main" val="110249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400" b="1" dirty="0" smtClean="0">
                <a:solidFill>
                  <a:schemeClr val="tx2"/>
                </a:solidFill>
              </a:rPr>
              <a:t>MARCAS SONORAS</a:t>
            </a:r>
            <a:endParaRPr lang="es-ES" sz="2400" b="1" dirty="0">
              <a:solidFill>
                <a:schemeClr val="tx2"/>
              </a:solidFill>
            </a:endParaRPr>
          </a:p>
        </p:txBody>
      </p:sp>
      <p:sp>
        <p:nvSpPr>
          <p:cNvPr id="3" name="2 Marcador de contenido"/>
          <p:cNvSpPr>
            <a:spLocks noGrp="1"/>
          </p:cNvSpPr>
          <p:nvPr>
            <p:ph idx="1"/>
          </p:nvPr>
        </p:nvSpPr>
        <p:spPr/>
        <p:txBody>
          <a:bodyPr>
            <a:normAutofit fontScale="62500" lnSpcReduction="20000"/>
          </a:bodyPr>
          <a:lstStyle/>
          <a:p>
            <a:pPr marL="0" indent="0" algn="ctr">
              <a:buNone/>
            </a:pPr>
            <a:endParaRPr lang="es-ES" sz="2000" b="1" dirty="0">
              <a:solidFill>
                <a:schemeClr val="tx2"/>
              </a:solidFill>
            </a:endParaRPr>
          </a:p>
          <a:p>
            <a:r>
              <a:rPr lang="es-ES" sz="2000" b="1" dirty="0"/>
              <a:t>Reglamentario/a de:</a:t>
            </a:r>
            <a:r>
              <a:rPr lang="es-ES" sz="2000" dirty="0"/>
              <a:t> Ley Nº 17.011 de 25/09/1998 artículo </a:t>
            </a:r>
            <a:r>
              <a:rPr lang="es-ES" sz="2000" dirty="0">
                <a:hlinkClick r:id="rId4"/>
              </a:rPr>
              <a:t>2</a:t>
            </a:r>
            <a:r>
              <a:rPr lang="es-ES" sz="2000" dirty="0"/>
              <a:t>. </a:t>
            </a:r>
            <a:endParaRPr lang="es-ES" sz="2000" dirty="0" smtClean="0"/>
          </a:p>
          <a:p>
            <a:r>
              <a:rPr lang="es-ES" sz="2000" dirty="0" smtClean="0"/>
              <a:t>VISTO</a:t>
            </a:r>
            <a:r>
              <a:rPr lang="es-ES" sz="2000" dirty="0"/>
              <a:t>: el art. 2º de la Ley Nº 17.011 de fecha 25 de setiembre de 1998; RESULTANDO: que dicha norma contempla el registro de signos no visibles, encomendando al Poder Ejecutivo la reglamentación de su instrumentación; CONSIDERANDO: I) que se han presentado a registro signos sonoros; II) que es necesario, en consecuencia, proceder a la reglamentación de este tipo de marcas en aras de atender los requerimientos actuales del comercio, los cuales conducen a una mayor diferenciación de productos y servicios; ATENTO: a lo expuesto, y lo dispuesto por la Ley 17.011 de 25 de setiembre de 1998 y Decreto 34/99 de 3 de febrero de 1999; EL PRESIDENTE DE LA REPUBLICA DECRETA</a:t>
            </a:r>
            <a:r>
              <a:rPr lang="es-ES" sz="2000" dirty="0" smtClean="0"/>
              <a:t>:</a:t>
            </a:r>
          </a:p>
          <a:p>
            <a:r>
              <a:rPr lang="es-ES" sz="2000" dirty="0" smtClean="0"/>
              <a:t> </a:t>
            </a:r>
            <a:r>
              <a:rPr lang="es-ES" sz="2000" dirty="0">
                <a:hlinkClick r:id="rId5"/>
              </a:rPr>
              <a:t>Artículo 1</a:t>
            </a:r>
            <a:endParaRPr lang="es-ES" sz="2000" dirty="0"/>
          </a:p>
          <a:p>
            <a:r>
              <a:rPr lang="es-ES" sz="2000" dirty="0"/>
              <a:t>Podrá registrarse como marca cualquier signo perceptible por el oído que permita distinguir e identificar un producto o servicio a través de su difusión por algún medio idóneo, y que reúna las condiciones requeridas por la Ley Nº 17.011 de 25 de setiembre de 1998 para constituirse en marca. </a:t>
            </a:r>
            <a:endParaRPr lang="es-ES" sz="2000" dirty="0" smtClean="0"/>
          </a:p>
          <a:p>
            <a:r>
              <a:rPr lang="es-ES" sz="2000" dirty="0" smtClean="0">
                <a:hlinkClick r:id="rId6"/>
              </a:rPr>
              <a:t>Artículo </a:t>
            </a:r>
            <a:r>
              <a:rPr lang="es-ES" sz="2000" dirty="0">
                <a:hlinkClick r:id="rId6"/>
              </a:rPr>
              <a:t>2</a:t>
            </a:r>
            <a:endParaRPr lang="es-ES" sz="2000" dirty="0"/>
          </a:p>
          <a:p>
            <a:r>
              <a:rPr lang="es-ES" sz="2000" dirty="0"/>
              <a:t>Para la obtención del registro de una marca sonora, el </a:t>
            </a:r>
            <a:r>
              <a:rPr lang="es-ES" sz="2000" dirty="0" err="1"/>
              <a:t>gestionante</a:t>
            </a:r>
            <a:r>
              <a:rPr lang="es-ES" sz="2000" dirty="0"/>
              <a:t> deberá completar el formulario de solicitud correspondiente, indicando el tipo de marca de que se trata y </a:t>
            </a:r>
            <a:r>
              <a:rPr lang="es-ES" sz="2000" dirty="0">
                <a:solidFill>
                  <a:srgbClr val="FF0000"/>
                </a:solidFill>
              </a:rPr>
              <a:t>agregando la representación gráfica del sonido a través del código de signos correspondiente que hagan factible su comprensión y comparación</a:t>
            </a:r>
            <a:r>
              <a:rPr lang="es-ES" sz="2000" dirty="0"/>
              <a:t>. En los casos que sea posible, se acompañará una breve descripción que, en pocas palabras, permita identificar el tipo de sonido de que se trata. El solicitante deberá acompañar, además, un soporte material que </a:t>
            </a:r>
            <a:r>
              <a:rPr lang="es-ES" sz="2000" dirty="0" err="1"/>
              <a:t>pormita</a:t>
            </a:r>
            <a:r>
              <a:rPr lang="es-ES" sz="2000" dirty="0"/>
              <a:t> la reproducción del sonido. (*) (*)</a:t>
            </a:r>
            <a:r>
              <a:rPr lang="es-ES" sz="2000" b="1" dirty="0" err="1"/>
              <a:t>Notas:Ver</a:t>
            </a:r>
            <a:r>
              <a:rPr lang="es-ES" sz="2000" b="1" dirty="0"/>
              <a:t> en esta norma, artículos:</a:t>
            </a:r>
            <a:r>
              <a:rPr lang="es-ES" sz="2000" dirty="0"/>
              <a:t> </a:t>
            </a:r>
            <a:r>
              <a:rPr lang="es-ES" sz="2000" dirty="0">
                <a:hlinkClick r:id="rId7"/>
              </a:rPr>
              <a:t>3</a:t>
            </a:r>
            <a:r>
              <a:rPr lang="es-ES" sz="2000" dirty="0"/>
              <a:t> y </a:t>
            </a:r>
            <a:r>
              <a:rPr lang="es-ES" sz="2000" dirty="0">
                <a:hlinkClick r:id="rId8"/>
              </a:rPr>
              <a:t>4</a:t>
            </a:r>
            <a:r>
              <a:rPr lang="es-ES" sz="2000" dirty="0"/>
              <a:t>. </a:t>
            </a:r>
            <a:endParaRPr lang="es-ES" sz="2000" dirty="0" smtClean="0"/>
          </a:p>
          <a:p>
            <a:r>
              <a:rPr lang="es-ES" sz="2000" dirty="0" smtClean="0">
                <a:hlinkClick r:id="rId7"/>
              </a:rPr>
              <a:t>Artículo </a:t>
            </a:r>
            <a:r>
              <a:rPr lang="es-ES" sz="2000" dirty="0">
                <a:hlinkClick r:id="rId7"/>
              </a:rPr>
              <a:t>3</a:t>
            </a:r>
            <a:endParaRPr lang="es-ES" sz="2000" dirty="0"/>
          </a:p>
          <a:p>
            <a:r>
              <a:rPr lang="es-ES" sz="2000" dirty="0"/>
              <a:t>La Dirección Nacional de la Propiedad Industrial podrá determinar la forma en que deberán representarse gráficamente los sonidos, las características que tengan las descripciones de los mismos, así como el tipo de soportes materiales admisibles a los efectos de lo dispuesto en el artículo precedente.</a:t>
            </a:r>
            <a:endParaRPr lang="es-ES" sz="2000" dirty="0"/>
          </a:p>
        </p:txBody>
      </p:sp>
    </p:spTree>
    <p:extLst>
      <p:ext uri="{BB962C8B-B14F-4D97-AF65-F5344CB8AC3E}">
        <p14:creationId xmlns:p14="http://schemas.microsoft.com/office/powerpoint/2010/main" val="1852663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400" dirty="0">
                <a:solidFill>
                  <a:schemeClr val="tx2"/>
                </a:solidFill>
              </a:rPr>
              <a:t>Requisitos establecidos por el Decreto 146/001</a:t>
            </a:r>
          </a:p>
        </p:txBody>
      </p:sp>
      <p:sp>
        <p:nvSpPr>
          <p:cNvPr id="3" name="2 Marcador de contenido"/>
          <p:cNvSpPr>
            <a:spLocks noGrp="1"/>
          </p:cNvSpPr>
          <p:nvPr>
            <p:ph idx="1"/>
          </p:nvPr>
        </p:nvSpPr>
        <p:spPr/>
        <p:txBody>
          <a:bodyPr>
            <a:normAutofit/>
          </a:bodyPr>
          <a:lstStyle/>
          <a:p>
            <a:pPr algn="just">
              <a:buFont typeface="Wingdings" pitchFamily="2" charset="2"/>
              <a:buChar char="Ø"/>
            </a:pPr>
            <a:r>
              <a:rPr lang="es-ES" sz="2000" dirty="0" smtClean="0">
                <a:solidFill>
                  <a:schemeClr val="tx2"/>
                </a:solidFill>
              </a:rPr>
              <a:t>Cumplir </a:t>
            </a:r>
            <a:r>
              <a:rPr lang="es-ES" sz="2000" dirty="0">
                <a:solidFill>
                  <a:schemeClr val="tx2"/>
                </a:solidFill>
              </a:rPr>
              <a:t>los requisitos exigidos por la Ley 17.011 para constituirse en Marca</a:t>
            </a:r>
          </a:p>
          <a:p>
            <a:pPr algn="just">
              <a:buFont typeface="Wingdings" pitchFamily="2" charset="2"/>
              <a:buChar char="Ø"/>
            </a:pPr>
            <a:r>
              <a:rPr lang="es-ES" sz="2000" dirty="0" smtClean="0">
                <a:solidFill>
                  <a:schemeClr val="tx2"/>
                </a:solidFill>
              </a:rPr>
              <a:t>Formulario </a:t>
            </a:r>
            <a:r>
              <a:rPr lang="es-ES" sz="2000" dirty="0">
                <a:solidFill>
                  <a:schemeClr val="tx2"/>
                </a:solidFill>
              </a:rPr>
              <a:t>de solicitud de registro, indicando el tipo de Marca solicitada, </a:t>
            </a:r>
            <a:r>
              <a:rPr lang="es-ES" sz="2000" dirty="0" smtClean="0">
                <a:solidFill>
                  <a:schemeClr val="tx2"/>
                </a:solidFill>
              </a:rPr>
              <a:t>agregando </a:t>
            </a:r>
            <a:r>
              <a:rPr lang="es-ES" sz="2000" dirty="0">
                <a:solidFill>
                  <a:schemeClr val="tx2"/>
                </a:solidFill>
              </a:rPr>
              <a:t>la representación gráfica del sonido (pentagrama). Y soporte </a:t>
            </a:r>
            <a:r>
              <a:rPr lang="es-ES" sz="2000" dirty="0" smtClean="0">
                <a:solidFill>
                  <a:schemeClr val="tx2"/>
                </a:solidFill>
              </a:rPr>
              <a:t>digital </a:t>
            </a:r>
            <a:r>
              <a:rPr lang="es-ES" sz="2000" dirty="0">
                <a:solidFill>
                  <a:schemeClr val="tx2"/>
                </a:solidFill>
              </a:rPr>
              <a:t>que permita la reproducción del sonido.</a:t>
            </a:r>
          </a:p>
          <a:p>
            <a:pPr algn="just">
              <a:buFont typeface="Wingdings" pitchFamily="2" charset="2"/>
              <a:buChar char="Ø"/>
            </a:pPr>
            <a:r>
              <a:rPr lang="es-ES" sz="2000" dirty="0" smtClean="0">
                <a:solidFill>
                  <a:schemeClr val="tx2"/>
                </a:solidFill>
              </a:rPr>
              <a:t>Publicarán </a:t>
            </a:r>
            <a:r>
              <a:rPr lang="es-ES" sz="2000" dirty="0">
                <a:solidFill>
                  <a:schemeClr val="tx2"/>
                </a:solidFill>
              </a:rPr>
              <a:t>en el Boletín de la PI, incluyendo la representación gráfica de la misma, y la descripción del sonido si correspondiere.</a:t>
            </a:r>
          </a:p>
          <a:p>
            <a:pPr algn="just">
              <a:buFont typeface="Wingdings" pitchFamily="2" charset="2"/>
              <a:buChar char="Ø"/>
            </a:pPr>
            <a:r>
              <a:rPr lang="es-ES" sz="2000" dirty="0" smtClean="0">
                <a:solidFill>
                  <a:schemeClr val="tx2"/>
                </a:solidFill>
              </a:rPr>
              <a:t>Las </a:t>
            </a:r>
            <a:r>
              <a:rPr lang="es-ES" sz="2000" dirty="0">
                <a:solidFill>
                  <a:schemeClr val="tx2"/>
                </a:solidFill>
              </a:rPr>
              <a:t>tasas a pagar, serán las mismas que las establecidas para las marcas mixtas o figurativas (emblemáticas).</a:t>
            </a:r>
          </a:p>
          <a:p>
            <a:pPr algn="just">
              <a:buFont typeface="Wingdings" pitchFamily="2" charset="2"/>
              <a:buChar char="Ø"/>
            </a:pPr>
            <a:r>
              <a:rPr lang="es-ES" sz="2000" dirty="0">
                <a:solidFill>
                  <a:schemeClr val="tx2"/>
                </a:solidFill>
              </a:rPr>
              <a:t>Se aplicarán en cuanto correspondan todas las normas de la Ley 17011 y su Decreto Reglamentario 34/999.</a:t>
            </a:r>
          </a:p>
          <a:p>
            <a:endParaRPr lang="es-ES" sz="2000" dirty="0"/>
          </a:p>
        </p:txBody>
      </p:sp>
    </p:spTree>
    <p:extLst>
      <p:ext uri="{BB962C8B-B14F-4D97-AF65-F5344CB8AC3E}">
        <p14:creationId xmlns:p14="http://schemas.microsoft.com/office/powerpoint/2010/main" val="306974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60047" y="4185273"/>
            <a:ext cx="6208297" cy="830997"/>
          </a:xfrm>
          <a:prstGeom prst="rect">
            <a:avLst/>
          </a:prstGeom>
        </p:spPr>
        <p:txBody>
          <a:bodyPr wrap="square">
            <a:spAutoFit/>
          </a:bodyPr>
          <a:lstStyle/>
          <a:p>
            <a:pPr algn="ctr"/>
            <a:endParaRPr lang="es-ES" sz="2400" dirty="0" smtClean="0">
              <a:solidFill>
                <a:schemeClr val="bg1"/>
              </a:solidFill>
              <a:cs typeface="Arial" pitchFamily="34" charset="0"/>
            </a:endParaRPr>
          </a:p>
          <a:p>
            <a:pPr algn="ctr"/>
            <a:endParaRPr lang="es-ES" sz="2400" dirty="0">
              <a:cs typeface="Arial" pitchFamily="34" charset="0"/>
            </a:endParaRPr>
          </a:p>
        </p:txBody>
      </p:sp>
      <p:sp>
        <p:nvSpPr>
          <p:cNvPr id="3" name="2 Rectángulo"/>
          <p:cNvSpPr/>
          <p:nvPr/>
        </p:nvSpPr>
        <p:spPr>
          <a:xfrm>
            <a:off x="1460048" y="2045683"/>
            <a:ext cx="6052486" cy="2246769"/>
          </a:xfrm>
          <a:prstGeom prst="rect">
            <a:avLst/>
          </a:prstGeom>
        </p:spPr>
        <p:txBody>
          <a:bodyPr wrap="square">
            <a:spAutoFit/>
          </a:bodyPr>
          <a:lstStyle/>
          <a:p>
            <a:pPr algn="ctr"/>
            <a:endParaRPr lang="es-ES" sz="2800" dirty="0">
              <a:solidFill>
                <a:schemeClr val="bg1"/>
              </a:solidFill>
              <a:cs typeface="Arial" pitchFamily="34" charset="0"/>
            </a:endParaRPr>
          </a:p>
          <a:p>
            <a:pPr algn="ctr"/>
            <a:r>
              <a:rPr lang="es-ES" sz="2800" dirty="0" smtClean="0">
                <a:solidFill>
                  <a:schemeClr val="bg1"/>
                </a:solidFill>
                <a:cs typeface="Arial" pitchFamily="34" charset="0"/>
              </a:rPr>
              <a:t>Requisito de representación de las marcas no tradicionales: Práctica y experiencia de las oficinas. Dificultades que representa este requisito</a:t>
            </a:r>
          </a:p>
        </p:txBody>
      </p:sp>
    </p:spTree>
    <p:extLst>
      <p:ext uri="{BB962C8B-B14F-4D97-AF65-F5344CB8AC3E}">
        <p14:creationId xmlns:p14="http://schemas.microsoft.com/office/powerpoint/2010/main" val="33790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400" dirty="0" smtClean="0">
                <a:solidFill>
                  <a:schemeClr val="tx2"/>
                </a:solidFill>
              </a:rPr>
              <a:t>MARCAS SONORAS SOLICITADAS</a:t>
            </a:r>
            <a:endParaRPr lang="es-ES" sz="2400" dirty="0">
              <a:solidFill>
                <a:schemeClr val="tx2"/>
              </a:solidFill>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636374517"/>
              </p:ext>
            </p:extLst>
          </p:nvPr>
        </p:nvGraphicFramePr>
        <p:xfrm>
          <a:off x="539552" y="1268760"/>
          <a:ext cx="8229599" cy="4180078"/>
        </p:xfrm>
        <a:graphic>
          <a:graphicData uri="http://schemas.openxmlformats.org/drawingml/2006/table">
            <a:tbl>
              <a:tblPr firstRow="1" firstCol="1" bandRow="1">
                <a:tableStyleId>{5C22544A-7EE6-4342-B048-85BDC9FD1C3A}</a:tableStyleId>
              </a:tblPr>
              <a:tblGrid>
                <a:gridCol w="168275"/>
                <a:gridCol w="861741"/>
                <a:gridCol w="1080120"/>
                <a:gridCol w="1512168"/>
                <a:gridCol w="1440160"/>
                <a:gridCol w="1991478"/>
                <a:gridCol w="1175657"/>
              </a:tblGrid>
              <a:tr h="482975">
                <a:tc>
                  <a:txBody>
                    <a:bodyPr/>
                    <a:lstStyle/>
                    <a:p>
                      <a:pPr>
                        <a:lnSpc>
                          <a:spcPct val="107000"/>
                        </a:lnSpc>
                      </a:pPr>
                      <a:endParaRPr lang="es-ES" sz="1200" dirty="0">
                        <a:effectLst/>
                        <a:latin typeface="Calibri"/>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1"/>
                        </a:rPr>
                        <a:t>Num.exp.</a:t>
                      </a:r>
                      <a:endParaRPr lang="es-ES" sz="1200">
                        <a:effectLst/>
                        <a:latin typeface="Calibri"/>
                        <a:ea typeface="Calibri"/>
                        <a:cs typeface="Times New Roman"/>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2"/>
                        </a:rPr>
                        <a:t>Fec.Novedad</a:t>
                      </a:r>
                      <a:endParaRPr lang="es-ES" sz="1200">
                        <a:effectLst/>
                        <a:latin typeface="Calibri"/>
                        <a:ea typeface="Calibri"/>
                        <a:cs typeface="Times New Roman"/>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3"/>
                        </a:rPr>
                        <a:t>Nombre de la Marca</a:t>
                      </a:r>
                      <a:endParaRPr lang="es-ES" sz="1200">
                        <a:effectLst/>
                        <a:latin typeface="Calibri"/>
                        <a:ea typeface="Calibri"/>
                        <a:cs typeface="Times New Roman"/>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4"/>
                        </a:rPr>
                        <a:t>Clases</a:t>
                      </a:r>
                      <a:endParaRPr lang="es-ES" sz="1200" dirty="0">
                        <a:effectLst/>
                        <a:latin typeface="Calibri"/>
                        <a:ea typeface="Calibri"/>
                        <a:cs typeface="Times New Roman"/>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5"/>
                        </a:rPr>
                        <a:t>Nombre titular</a:t>
                      </a:r>
                      <a:endParaRPr lang="es-ES" sz="1200">
                        <a:effectLst/>
                        <a:latin typeface="Calibri"/>
                        <a:ea typeface="Calibri"/>
                        <a:cs typeface="Times New Roman"/>
                      </a:endParaRPr>
                    </a:p>
                  </a:txBody>
                  <a:tcPr marL="47625" marR="95250" marT="57150" marB="57150" anchor="ctr"/>
                </a:tc>
                <a:tc>
                  <a:txBody>
                    <a:bodyPr/>
                    <a:lstStyle/>
                    <a:p>
                      <a:pPr algn="ctr">
                        <a:lnSpc>
                          <a:spcPct val="107000"/>
                        </a:lnSpc>
                        <a:spcBef>
                          <a:spcPts val="900"/>
                        </a:spcBef>
                        <a:spcAft>
                          <a:spcPts val="900"/>
                        </a:spcAft>
                      </a:pPr>
                      <a:r>
                        <a:rPr lang="es-UY" sz="1200" u="sng" smtClean="0">
                          <a:effectLst/>
                          <a:hlinkClick r:id="rId16"/>
                        </a:rPr>
                        <a:t>Status</a:t>
                      </a:r>
                      <a:endParaRPr lang="es-ES" sz="1200">
                        <a:effectLst/>
                        <a:latin typeface="Calibri"/>
                        <a:ea typeface="Calibri"/>
                        <a:cs typeface="Times New Roman"/>
                      </a:endParaRPr>
                    </a:p>
                  </a:txBody>
                  <a:tcPr marL="47625" marR="95250" marT="57150" marB="57150" anchor="ctr"/>
                </a:tc>
              </a:tr>
              <a:tr h="391601">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smtClean="0">
                          <a:effectLst/>
                          <a:hlinkClick r:id="rId17"/>
                        </a:rPr>
                        <a:t>409034</a:t>
                      </a:r>
                      <a:r>
                        <a:rPr lang="es-UY" sz="1200" smtClean="0">
                          <a:effectLst/>
                        </a:rPr>
                        <a:t>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25/01/2010</a:t>
                      </a:r>
                      <a:endParaRPr lang="es-ES" sz="1200">
                        <a:effectLst/>
                        <a:latin typeface="Calibri"/>
                        <a:ea typeface="Calibri"/>
                        <a:cs typeface="Times New Roman"/>
                      </a:endParaRPr>
                    </a:p>
                  </a:txBody>
                  <a:tcPr marL="9525" marR="9525" marT="9525" marB="9525" anchor="ctr"/>
                </a:tc>
                <a:tc>
                  <a:txBody>
                    <a:bodyPr/>
                    <a:lstStyle/>
                    <a:p>
                      <a:pPr>
                        <a:lnSpc>
                          <a:spcPct val="107000"/>
                        </a:lnSpc>
                      </a:pPr>
                      <a:endParaRPr lang="es-ES" sz="1200">
                        <a:effectLst/>
                        <a:latin typeface="Calibri"/>
                      </a:endParaRPr>
                    </a:p>
                  </a:txBody>
                  <a:tcPr marL="9525" marR="9525" marT="9525" marB="9525" anchor="ctr"/>
                </a:tc>
                <a:tc>
                  <a:txBody>
                    <a:bodyPr/>
                    <a:lstStyle/>
                    <a:p>
                      <a:pPr>
                        <a:lnSpc>
                          <a:spcPct val="107000"/>
                        </a:lnSpc>
                        <a:spcBef>
                          <a:spcPts val="900"/>
                        </a:spcBef>
                        <a:spcAft>
                          <a:spcPts val="900"/>
                        </a:spcAft>
                      </a:pPr>
                      <a:r>
                        <a:rPr lang="es-UY" sz="1200" smtClean="0">
                          <a:effectLst/>
                        </a:rPr>
                        <a:t>NCL(0) 9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INTEL CORPORATION [US]</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Concedida </a:t>
                      </a:r>
                      <a:endParaRPr lang="es-ES" sz="1200">
                        <a:effectLst/>
                        <a:latin typeface="Calibri"/>
                        <a:ea typeface="Calibri"/>
                        <a:cs typeface="Times New Roman"/>
                      </a:endParaRPr>
                    </a:p>
                  </a:txBody>
                  <a:tcPr marL="9525" marR="9525" marT="9525" marB="9525" anchor="ctr"/>
                </a:tc>
              </a:tr>
              <a:tr h="391601">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smtClean="0">
                          <a:effectLst/>
                          <a:hlinkClick r:id="rId18"/>
                        </a:rPr>
                        <a:t>419450</a:t>
                      </a:r>
                      <a:r>
                        <a:rPr lang="es-UY" sz="1200" smtClean="0">
                          <a:effectLst/>
                        </a:rPr>
                        <a:t>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11/01/2011</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SONOTIPO ARCOR</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NCL(0) 30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ARCOR S.A.I.C. [AR]</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Concedida </a:t>
                      </a:r>
                      <a:endParaRPr lang="es-ES" sz="1200">
                        <a:effectLst/>
                        <a:latin typeface="Calibri"/>
                        <a:ea typeface="Calibri"/>
                        <a:cs typeface="Times New Roman"/>
                      </a:endParaRPr>
                    </a:p>
                  </a:txBody>
                  <a:tcPr marL="9525" marR="9525" marT="9525" marB="9525" anchor="ctr"/>
                </a:tc>
              </a:tr>
              <a:tr h="477231">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smtClean="0">
                          <a:effectLst/>
                          <a:hlinkClick r:id="rId19"/>
                        </a:rPr>
                        <a:t>445796</a:t>
                      </a:r>
                      <a:r>
                        <a:rPr lang="es-UY" sz="1200" smtClean="0">
                          <a:effectLst/>
                        </a:rPr>
                        <a:t>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30/05/2013</a:t>
                      </a:r>
                      <a:endParaRPr lang="es-ES" sz="1200">
                        <a:effectLst/>
                        <a:latin typeface="Calibri"/>
                        <a:ea typeface="Calibri"/>
                        <a:cs typeface="Times New Roman"/>
                      </a:endParaRPr>
                    </a:p>
                  </a:txBody>
                  <a:tcPr marL="9525" marR="9525" marT="9525" marB="9525" anchor="ctr"/>
                </a:tc>
                <a:tc>
                  <a:txBody>
                    <a:bodyPr/>
                    <a:lstStyle/>
                    <a:p>
                      <a:pPr>
                        <a:lnSpc>
                          <a:spcPct val="107000"/>
                        </a:lnSpc>
                      </a:pPr>
                      <a:endParaRPr lang="es-ES" sz="1200">
                        <a:effectLst/>
                        <a:latin typeface="Calibri"/>
                      </a:endParaRPr>
                    </a:p>
                  </a:txBody>
                  <a:tcPr marL="9525" marR="9525" marT="9525" marB="9525" anchor="ctr"/>
                </a:tc>
                <a:tc>
                  <a:txBody>
                    <a:bodyPr/>
                    <a:lstStyle/>
                    <a:p>
                      <a:pPr>
                        <a:lnSpc>
                          <a:spcPct val="107000"/>
                        </a:lnSpc>
                        <a:spcBef>
                          <a:spcPts val="900"/>
                        </a:spcBef>
                        <a:spcAft>
                          <a:spcPts val="900"/>
                        </a:spcAft>
                      </a:pPr>
                      <a:r>
                        <a:rPr lang="es-UY" sz="1200" smtClean="0">
                          <a:effectLst/>
                        </a:rPr>
                        <a:t>NCL(0) 1 35 37 39 4 40 42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PETROLEO BRASILEIRO S/A - PETROBRAS [BR]</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Concedida </a:t>
                      </a:r>
                      <a:endParaRPr lang="es-ES" sz="1200">
                        <a:effectLst/>
                        <a:latin typeface="Calibri"/>
                        <a:ea typeface="Calibri"/>
                        <a:cs typeface="Times New Roman"/>
                      </a:endParaRPr>
                    </a:p>
                  </a:txBody>
                  <a:tcPr marL="9525" marR="9525" marT="9525" marB="9525" anchor="ctr"/>
                </a:tc>
              </a:tr>
              <a:tr h="705195">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smtClean="0">
                          <a:effectLst/>
                          <a:hlinkClick r:id="rId20"/>
                        </a:rPr>
                        <a:t>450198</a:t>
                      </a:r>
                      <a:r>
                        <a:rPr lang="es-UY" sz="1200" smtClean="0">
                          <a:effectLst/>
                        </a:rPr>
                        <a:t>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12/11/2013</a:t>
                      </a:r>
                      <a:endParaRPr lang="es-ES" sz="1200">
                        <a:effectLst/>
                        <a:latin typeface="Calibri"/>
                        <a:ea typeface="Calibri"/>
                        <a:cs typeface="Times New Roman"/>
                      </a:endParaRPr>
                    </a:p>
                  </a:txBody>
                  <a:tcPr marL="9525" marR="9525" marT="9525" marB="9525" anchor="ctr"/>
                </a:tc>
                <a:tc>
                  <a:txBody>
                    <a:bodyPr/>
                    <a:lstStyle/>
                    <a:p>
                      <a:pPr>
                        <a:lnSpc>
                          <a:spcPct val="107000"/>
                        </a:lnSpc>
                      </a:pPr>
                      <a:endParaRPr lang="es-ES" sz="1200">
                        <a:effectLst/>
                        <a:latin typeface="Calibri"/>
                      </a:endParaRPr>
                    </a:p>
                  </a:txBody>
                  <a:tcPr marL="9525" marR="9525" marT="9525" marB="9525" anchor="ctr"/>
                </a:tc>
                <a:tc>
                  <a:txBody>
                    <a:bodyPr/>
                    <a:lstStyle/>
                    <a:p>
                      <a:pPr>
                        <a:lnSpc>
                          <a:spcPct val="107000"/>
                        </a:lnSpc>
                        <a:spcBef>
                          <a:spcPts val="900"/>
                        </a:spcBef>
                        <a:spcAft>
                          <a:spcPts val="900"/>
                        </a:spcAft>
                      </a:pPr>
                      <a:r>
                        <a:rPr lang="es-UY" sz="1200" smtClean="0">
                          <a:effectLst/>
                        </a:rPr>
                        <a:t>NCL(0) 38 41 9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n-US" sz="1200" smtClean="0">
                          <a:effectLst/>
                        </a:rPr>
                        <a:t>TWENTIETH CENTURY FOX FILM CORPORATION [US]</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Concedida </a:t>
                      </a:r>
                      <a:endParaRPr lang="es-ES" sz="1200">
                        <a:effectLst/>
                        <a:latin typeface="Calibri"/>
                        <a:ea typeface="Calibri"/>
                        <a:cs typeface="Times New Roman"/>
                      </a:endParaRPr>
                    </a:p>
                  </a:txBody>
                  <a:tcPr marL="9525" marR="9525" marT="9525" marB="9525" anchor="ctr"/>
                </a:tc>
              </a:tr>
              <a:tr h="477231">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smtClean="0">
                          <a:effectLst/>
                          <a:hlinkClick r:id="rId21"/>
                        </a:rPr>
                        <a:t>463723</a:t>
                      </a:r>
                      <a:r>
                        <a:rPr lang="es-UY" sz="1200" smtClean="0">
                          <a:effectLst/>
                        </a:rPr>
                        <a:t>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08/04/2015</a:t>
                      </a:r>
                      <a:endParaRPr lang="es-ES" sz="1200">
                        <a:effectLst/>
                        <a:latin typeface="Calibri"/>
                        <a:ea typeface="Calibri"/>
                        <a:cs typeface="Times New Roman"/>
                      </a:endParaRPr>
                    </a:p>
                  </a:txBody>
                  <a:tcPr marL="9525" marR="9525" marT="9525" marB="9525" anchor="ctr"/>
                </a:tc>
                <a:tc>
                  <a:txBody>
                    <a:bodyPr/>
                    <a:lstStyle/>
                    <a:p>
                      <a:pPr>
                        <a:lnSpc>
                          <a:spcPct val="107000"/>
                        </a:lnSpc>
                      </a:pPr>
                      <a:endParaRPr lang="es-ES" sz="1200">
                        <a:effectLst/>
                        <a:latin typeface="Calibri"/>
                      </a:endParaRPr>
                    </a:p>
                  </a:txBody>
                  <a:tcPr marL="9525" marR="9525" marT="9525" marB="9525" anchor="ctr"/>
                </a:tc>
                <a:tc>
                  <a:txBody>
                    <a:bodyPr/>
                    <a:lstStyle/>
                    <a:p>
                      <a:pPr>
                        <a:lnSpc>
                          <a:spcPct val="107000"/>
                        </a:lnSpc>
                        <a:spcBef>
                          <a:spcPts val="900"/>
                        </a:spcBef>
                        <a:spcAft>
                          <a:spcPts val="900"/>
                        </a:spcAft>
                      </a:pPr>
                      <a:r>
                        <a:rPr lang="es-UY" sz="1200" smtClean="0">
                          <a:effectLst/>
                        </a:rPr>
                        <a:t>NCL(0) 30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PLUCKY SOCIEDAD ANÓNIMA [UY]</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Para asignar responsable de Examen </a:t>
                      </a:r>
                      <a:endParaRPr lang="es-ES" sz="1200">
                        <a:effectLst/>
                        <a:latin typeface="Calibri"/>
                        <a:ea typeface="Calibri"/>
                        <a:cs typeface="Times New Roman"/>
                      </a:endParaRPr>
                    </a:p>
                  </a:txBody>
                  <a:tcPr marL="9525" marR="9525" marT="9525" marB="9525" anchor="ctr"/>
                </a:tc>
              </a:tr>
              <a:tr h="1125304">
                <a:tc>
                  <a:txBody>
                    <a:bodyPr/>
                    <a:lstStyle/>
                    <a:p>
                      <a:pPr>
                        <a:lnSpc>
                          <a:spcPct val="107000"/>
                        </a:lnSpc>
                        <a:spcBef>
                          <a:spcPts val="900"/>
                        </a:spcBef>
                        <a:spcAft>
                          <a:spcPts val="900"/>
                        </a:spcAft>
                      </a:pPr>
                      <a:endParaRPr lang="es-UY" sz="1200">
                        <a:solidFill>
                          <a:srgbClr val="333333"/>
                        </a:solidFill>
                        <a:effectLst/>
                        <a:latin typeface="Verdana"/>
                        <a:ea typeface="Times New Roman"/>
                        <a:cs typeface="Times New Roman"/>
                      </a:endParaRPr>
                    </a:p>
                  </a:txBody>
                  <a:tcPr marL="9525" marR="9525" marT="9525" marB="9525" anchor="ctr"/>
                </a:tc>
                <a:tc>
                  <a:txBody>
                    <a:bodyPr/>
                    <a:lstStyle/>
                    <a:p>
                      <a:pPr>
                        <a:lnSpc>
                          <a:spcPct val="107000"/>
                        </a:lnSpc>
                        <a:spcBef>
                          <a:spcPts val="900"/>
                        </a:spcBef>
                        <a:spcAft>
                          <a:spcPts val="900"/>
                        </a:spcAft>
                      </a:pPr>
                      <a:r>
                        <a:rPr lang="es-UY" sz="1200" u="sng" dirty="0" smtClean="0">
                          <a:effectLst/>
                          <a:hlinkClick r:id="rId22"/>
                        </a:rPr>
                        <a:t>463920</a:t>
                      </a:r>
                      <a:r>
                        <a:rPr lang="es-UY" sz="1200" dirty="0" smtClean="0">
                          <a:effectLst/>
                        </a:rPr>
                        <a:t> </a:t>
                      </a:r>
                      <a:endParaRPr lang="es-ES" sz="1200" dirty="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14/04/2015</a:t>
                      </a:r>
                      <a:endParaRPr lang="es-ES" sz="1200">
                        <a:effectLst/>
                        <a:latin typeface="Calibri"/>
                        <a:ea typeface="Calibri"/>
                        <a:cs typeface="Times New Roman"/>
                      </a:endParaRPr>
                    </a:p>
                  </a:txBody>
                  <a:tcPr marL="9525" marR="9525" marT="9525" marB="9525" anchor="ctr"/>
                </a:tc>
                <a:tc>
                  <a:txBody>
                    <a:bodyPr/>
                    <a:lstStyle/>
                    <a:p>
                      <a:pPr>
                        <a:lnSpc>
                          <a:spcPct val="107000"/>
                        </a:lnSpc>
                      </a:pPr>
                      <a:endParaRPr lang="es-ES" sz="1200">
                        <a:effectLst/>
                        <a:latin typeface="Calibri"/>
                      </a:endParaRPr>
                    </a:p>
                  </a:txBody>
                  <a:tcPr marL="9525" marR="9525" marT="9525" marB="9525" anchor="ctr"/>
                </a:tc>
                <a:tc>
                  <a:txBody>
                    <a:bodyPr/>
                    <a:lstStyle/>
                    <a:p>
                      <a:pPr>
                        <a:lnSpc>
                          <a:spcPct val="107000"/>
                        </a:lnSpc>
                        <a:spcBef>
                          <a:spcPts val="900"/>
                        </a:spcBef>
                        <a:spcAft>
                          <a:spcPts val="900"/>
                        </a:spcAft>
                      </a:pPr>
                      <a:r>
                        <a:rPr lang="es-UY" sz="1200" smtClean="0">
                          <a:effectLst/>
                        </a:rPr>
                        <a:t>NCL(0) 3 35 </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smtClean="0">
                          <a:effectLst/>
                        </a:rPr>
                        <a:t>THE CLOROX COMPANY [US]</a:t>
                      </a:r>
                      <a:endParaRPr lang="es-ES" sz="1200">
                        <a:effectLst/>
                        <a:latin typeface="Calibri"/>
                        <a:ea typeface="Calibri"/>
                        <a:cs typeface="Times New Roman"/>
                      </a:endParaRPr>
                    </a:p>
                  </a:txBody>
                  <a:tcPr marL="9525" marR="9525" marT="9525" marB="9525" anchor="ctr"/>
                </a:tc>
                <a:tc>
                  <a:txBody>
                    <a:bodyPr/>
                    <a:lstStyle/>
                    <a:p>
                      <a:pPr>
                        <a:lnSpc>
                          <a:spcPct val="107000"/>
                        </a:lnSpc>
                        <a:spcBef>
                          <a:spcPts val="900"/>
                        </a:spcBef>
                        <a:spcAft>
                          <a:spcPts val="900"/>
                        </a:spcAft>
                      </a:pPr>
                      <a:r>
                        <a:rPr lang="es-UY" sz="1200" dirty="0" smtClean="0">
                          <a:effectLst/>
                        </a:rPr>
                        <a:t>Para asignar responsable de Examen </a:t>
                      </a:r>
                      <a:endParaRPr lang="es-ES" sz="1200" dirty="0">
                        <a:effectLst/>
                        <a:latin typeface="Calibri"/>
                        <a:ea typeface="Calibri"/>
                        <a:cs typeface="Times New Roman"/>
                      </a:endParaRPr>
                    </a:p>
                  </a:txBody>
                  <a:tcPr marL="9525" marR="9525" marT="9525" marB="9525" anchor="ctr"/>
                </a:tc>
              </a:tr>
            </a:tbl>
          </a:graphicData>
        </a:graphic>
      </p:graphicFrame>
    </p:spTree>
    <p:controls>
      <mc:AlternateContent xmlns:mc="http://schemas.openxmlformats.org/markup-compatibility/2006">
        <mc:Choice xmlns:v="urn:schemas-microsoft-com:vml" Requires="v">
          <p:control spid="1132"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33" name="HTMLCheckbox1" r:id="rId3" imgW="257040" imgH="304920"/>
        </mc:Choice>
        <mc:Fallback>
          <p:control name="HTMLCheckbox1" r:id="rId3" imgW="257040" imgH="304920">
            <p:pic>
              <p:nvPicPr>
                <p:cNvPr id="0" name="HTMLCheckbox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34" name="HTMLCheckbox2" r:id="rId4" imgW="257040" imgH="304920"/>
        </mc:Choice>
        <mc:Fallback>
          <p:control name="HTMLCheckbox2" r:id="rId4" imgW="257040" imgH="304920">
            <p:pic>
              <p:nvPicPr>
                <p:cNvPr id="0" name="HTMLCheckbox2"/>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35" name="HTMLCheckbox3" r:id="rId5" imgW="257040" imgH="304920"/>
        </mc:Choice>
        <mc:Fallback>
          <p:control name="HTMLCheckbox3" r:id="rId5" imgW="257040" imgH="304920">
            <p:pic>
              <p:nvPicPr>
                <p:cNvPr id="0" name="HTMLCheckbox3"/>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36" name="HTMLCheckbox4" r:id="rId6" imgW="257040" imgH="304920"/>
        </mc:Choice>
        <mc:Fallback>
          <p:control name="HTMLCheckbox4" r:id="rId6" imgW="257040" imgH="304920">
            <p:pic>
              <p:nvPicPr>
                <p:cNvPr id="0" name="HTMLCheckbox4"/>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37" name="HTMLCheckbox5" r:id="rId7" imgW="257040" imgH="304920"/>
        </mc:Choice>
        <mc:Fallback>
          <p:control name="HTMLCheckbox5" r:id="rId7" imgW="257040" imgH="304920">
            <p:pic>
              <p:nvPicPr>
                <p:cNvPr id="0" name="HTMLCheckbox5"/>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73266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2400" dirty="0" smtClean="0">
                <a:solidFill>
                  <a:schemeClr val="tx2"/>
                </a:solidFill>
              </a:rPr>
              <a:t>MARCAS SONORAS forma de solicitud</a:t>
            </a:r>
            <a:endParaRPr lang="es-ES" sz="2400" dirty="0">
              <a:solidFill>
                <a:schemeClr val="tx2"/>
              </a:solidFill>
            </a:endParaRPr>
          </a:p>
        </p:txBody>
      </p:sp>
      <p:pic>
        <p:nvPicPr>
          <p:cNvPr id="6" name="4 Marcador de contenido"/>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412776"/>
            <a:ext cx="3888432" cy="3688001"/>
          </a:xfrm>
          <a:prstGeom prst="rect">
            <a:avLst/>
          </a:prstGeom>
          <a:noFill/>
          <a:ln>
            <a:noFill/>
          </a:ln>
        </p:spPr>
      </p:pic>
    </p:spTree>
    <p:extLst>
      <p:ext uri="{BB962C8B-B14F-4D97-AF65-F5344CB8AC3E}">
        <p14:creationId xmlns:p14="http://schemas.microsoft.com/office/powerpoint/2010/main" val="2381038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4049099249"/>
              </p:ext>
            </p:extLst>
          </p:nvPr>
        </p:nvGraphicFramePr>
        <p:xfrm>
          <a:off x="539552" y="332662"/>
          <a:ext cx="8424936" cy="5099188"/>
        </p:xfrm>
        <a:graphic>
          <a:graphicData uri="http://schemas.openxmlformats.org/drawingml/2006/table">
            <a:tbl>
              <a:tblPr firstRow="1" firstCol="1" lastRow="1" lastCol="1" bandRow="1" bandCol="1">
                <a:tableStyleId>{5C22544A-7EE6-4342-B048-85BDC9FD1C3A}</a:tableStyleId>
              </a:tblPr>
              <a:tblGrid>
                <a:gridCol w="1923637"/>
                <a:gridCol w="6501299"/>
              </a:tblGrid>
              <a:tr h="237056">
                <a:tc>
                  <a:txBody>
                    <a:bodyPr/>
                    <a:lstStyle/>
                    <a:p>
                      <a:pPr algn="l">
                        <a:lnSpc>
                          <a:spcPct val="107000"/>
                        </a:lnSpc>
                        <a:spcAft>
                          <a:spcPts val="0"/>
                        </a:spcAft>
                      </a:pPr>
                      <a:r>
                        <a:rPr lang="es-ES" sz="1200">
                          <a:effectLst/>
                        </a:rPr>
                        <a:t>(541) Marca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(sonora)</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Sin derechos privativos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Descripción de colores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(219) Expediente</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409034</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(220) F.solicitud</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25/01/2010</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Prioridades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405122">
                <a:tc>
                  <a:txBody>
                    <a:bodyPr/>
                    <a:lstStyle/>
                    <a:p>
                      <a:pPr algn="l">
                        <a:lnSpc>
                          <a:spcPct val="107000"/>
                        </a:lnSpc>
                        <a:spcAft>
                          <a:spcPts val="0"/>
                        </a:spcAft>
                      </a:pPr>
                      <a:r>
                        <a:rPr lang="es-ES" sz="1200">
                          <a:effectLst/>
                        </a:rPr>
                        <a:t>Expedientes relacionados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7423">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7423">
                <a:tc>
                  <a:txBody>
                    <a:bodyPr/>
                    <a:lstStyle/>
                    <a:p>
                      <a:pPr algn="l">
                        <a:lnSpc>
                          <a:spcPct val="107000"/>
                        </a:lnSpc>
                        <a:spcAft>
                          <a:spcPts val="0"/>
                        </a:spcAft>
                      </a:pPr>
                      <a:r>
                        <a:rPr lang="es-ES" sz="1200">
                          <a:effectLst/>
                        </a:rPr>
                        <a:t>(512) Clases Niza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9 (Concedida)</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(730) Titular</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INTEL CORPORATION de E. U. DE NORTEAMERICA</a:t>
                      </a:r>
                      <a:endParaRPr lang="es-ES" sz="1200">
                        <a:effectLst/>
                        <a:latin typeface="Times New Roman"/>
                        <a:ea typeface="Times New Roman"/>
                      </a:endParaRPr>
                    </a:p>
                  </a:txBody>
                  <a:tcPr marL="68580" marR="68580" marT="0" marB="0"/>
                </a:tc>
              </a:tr>
              <a:tr h="486324">
                <a:tc>
                  <a:txBody>
                    <a:bodyPr/>
                    <a:lstStyle/>
                    <a:p>
                      <a:pPr algn="l">
                        <a:lnSpc>
                          <a:spcPct val="107000"/>
                        </a:lnSpc>
                        <a:spcAft>
                          <a:spcPts val="0"/>
                        </a:spcAft>
                      </a:pPr>
                      <a:r>
                        <a:rPr lang="es-ES" sz="1200">
                          <a:effectLst/>
                        </a:rPr>
                        <a:t>          Dirección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2200 Mission College Boulevard, 95052-8119, Santa Clara, California, E. U. DE NORTEAMERICA</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(740) Representante</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BACOT SILVEIRA, OSCAR JULIO</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Estado administrativo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Publicación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29/08/2014</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(111) Nro registro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409034</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         Fecha registro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23/02/2015</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s-ES" sz="1200">
                          <a:effectLst/>
                        </a:rPr>
                        <a:t>         Fecha vigencia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23/02/2015</a:t>
                      </a:r>
                      <a:endParaRPr lang="es-ES" sz="1200">
                        <a:effectLst/>
                        <a:latin typeface="Times New Roman"/>
                        <a:ea typeface="Times New Roman"/>
                      </a:endParaRPr>
                    </a:p>
                  </a:txBody>
                  <a:tcPr marL="68580" marR="68580" marT="0" marB="0"/>
                </a:tc>
              </a:tr>
              <a:tr h="237056">
                <a:tc>
                  <a:txBody>
                    <a:bodyPr/>
                    <a:lstStyle/>
                    <a:p>
                      <a:pPr algn="l">
                        <a:lnSpc>
                          <a:spcPct val="107000"/>
                        </a:lnSpc>
                        <a:spcAft>
                          <a:spcPts val="0"/>
                        </a:spcAft>
                      </a:pPr>
                      <a:r>
                        <a:rPr lang="en-US" sz="1200">
                          <a:effectLst/>
                        </a:rPr>
                        <a:t>(141) Fecha expiración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n-US" sz="1200" dirty="0">
                          <a:effectLst/>
                        </a:rPr>
                        <a:t>23/02/2025</a:t>
                      </a:r>
                      <a:endParaRPr lang="es-E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22144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4 Marcador de contenido"/>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48680"/>
            <a:ext cx="2808312" cy="86409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149978163"/>
              </p:ext>
            </p:extLst>
          </p:nvPr>
        </p:nvGraphicFramePr>
        <p:xfrm>
          <a:off x="755576" y="1556792"/>
          <a:ext cx="7704856" cy="4104449"/>
        </p:xfrm>
        <a:graphic>
          <a:graphicData uri="http://schemas.openxmlformats.org/drawingml/2006/table">
            <a:tbl>
              <a:tblPr firstRow="1" firstCol="1" lastRow="1" lastCol="1" bandRow="1" bandCol="1">
                <a:tableStyleId>{5C22544A-7EE6-4342-B048-85BDC9FD1C3A}</a:tableStyleId>
              </a:tblPr>
              <a:tblGrid>
                <a:gridCol w="1759224"/>
                <a:gridCol w="5945632"/>
              </a:tblGrid>
              <a:tr h="201718">
                <a:tc>
                  <a:txBody>
                    <a:bodyPr/>
                    <a:lstStyle/>
                    <a:p>
                      <a:pPr algn="l">
                        <a:lnSpc>
                          <a:spcPct val="107000"/>
                        </a:lnSpc>
                        <a:spcAft>
                          <a:spcPts val="0"/>
                        </a:spcAft>
                      </a:pPr>
                      <a:r>
                        <a:rPr lang="es-ES" sz="1000">
                          <a:effectLst/>
                        </a:rPr>
                        <a:t>(541) Marca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SONOTIPO ARCOR(sonora)</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Sin derechos privativos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Descripción de colores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(219) Expediente</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419450</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(220) F.solicitud</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11/01/2011</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Prioridades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339089">
                <a:tc>
                  <a:txBody>
                    <a:bodyPr/>
                    <a:lstStyle/>
                    <a:p>
                      <a:pPr algn="l">
                        <a:lnSpc>
                          <a:spcPct val="107000"/>
                        </a:lnSpc>
                        <a:spcAft>
                          <a:spcPts val="0"/>
                        </a:spcAft>
                      </a:pPr>
                      <a:r>
                        <a:rPr lang="es-ES" sz="1000">
                          <a:effectLst/>
                        </a:rPr>
                        <a:t>Expedientes relacionados</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000">
                          <a:effectLst/>
                        </a:rPr>
                        <a:t> </a:t>
                      </a:r>
                      <a:endParaRPr lang="es-ES" sz="1200">
                        <a:effectLst/>
                        <a:latin typeface="Times New Roman"/>
                        <a:ea typeface="Times New Roman"/>
                      </a:endParaRPr>
                    </a:p>
                  </a:txBody>
                  <a:tcPr marL="68580" marR="68580" marT="0" marB="0"/>
                </a:tc>
              </a:tr>
              <a:tr h="168077">
                <a:tc>
                  <a:txBody>
                    <a:bodyPr/>
                    <a:lstStyle/>
                    <a:p>
                      <a:pPr algn="l">
                        <a:lnSpc>
                          <a:spcPct val="107000"/>
                        </a:lnSpc>
                        <a:spcAft>
                          <a:spcPts val="0"/>
                        </a:spcAft>
                      </a:pPr>
                      <a:r>
                        <a:rPr lang="es-ES" sz="10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000">
                          <a:effectLst/>
                        </a:rPr>
                        <a:t> </a:t>
                      </a:r>
                      <a:endParaRPr lang="es-ES" sz="1200">
                        <a:effectLst/>
                        <a:latin typeface="Times New Roman"/>
                        <a:ea typeface="Times New Roman"/>
                      </a:endParaRPr>
                    </a:p>
                  </a:txBody>
                  <a:tcPr marL="68580" marR="68580" marT="0" marB="0"/>
                </a:tc>
              </a:tr>
              <a:tr h="168077">
                <a:tc>
                  <a:txBody>
                    <a:bodyPr/>
                    <a:lstStyle/>
                    <a:p>
                      <a:pPr algn="l">
                        <a:lnSpc>
                          <a:spcPct val="107000"/>
                        </a:lnSpc>
                        <a:spcAft>
                          <a:spcPts val="0"/>
                        </a:spcAft>
                      </a:pPr>
                      <a:r>
                        <a:rPr lang="es-ES" sz="1000">
                          <a:effectLst/>
                        </a:rPr>
                        <a:t>(512) Clases Niza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000">
                          <a:effectLst/>
                        </a:rPr>
                        <a:t>30 (Concedida)</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(730) Titular</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ARCOR S.A.I.C. de ARGENTINA</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          Dirección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Maipú 1210 Pisos 2°, 1006, Buenos Aires, Buenos Aires, ARGENTINA</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(740) Representante</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SCIARRA CAUBARRERE, ALEJANDRO</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 </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Estado administrativo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 </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Publicación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28/02/2011</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(111) Nro registro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419450</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         Fecha registro</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20/11/2012</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s-ES" sz="1000">
                          <a:effectLst/>
                        </a:rPr>
                        <a:t>         Fecha vigencia</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s-ES" sz="1200">
                          <a:effectLst/>
                        </a:rPr>
                        <a:t>20/11/2012</a:t>
                      </a:r>
                      <a:endParaRPr lang="es-ES" sz="1200">
                        <a:effectLst/>
                        <a:latin typeface="Times New Roman"/>
                        <a:ea typeface="Times New Roman"/>
                      </a:endParaRPr>
                    </a:p>
                  </a:txBody>
                  <a:tcPr marL="68580" marR="68580" marT="0" marB="0"/>
                </a:tc>
              </a:tr>
              <a:tr h="201718">
                <a:tc>
                  <a:txBody>
                    <a:bodyPr/>
                    <a:lstStyle/>
                    <a:p>
                      <a:pPr algn="l">
                        <a:lnSpc>
                          <a:spcPct val="107000"/>
                        </a:lnSpc>
                        <a:spcAft>
                          <a:spcPts val="0"/>
                        </a:spcAft>
                      </a:pPr>
                      <a:r>
                        <a:rPr lang="en-US" sz="1000">
                          <a:effectLst/>
                        </a:rPr>
                        <a:t>(141) Fecha expiración</a:t>
                      </a:r>
                      <a:endParaRPr lang="es-ES" sz="1200">
                        <a:effectLst/>
                        <a:latin typeface="Times New Roman"/>
                        <a:ea typeface="Times New Roman"/>
                      </a:endParaRPr>
                    </a:p>
                  </a:txBody>
                  <a:tcPr marL="68580" marR="68580" marT="0" marB="0"/>
                </a:tc>
                <a:tc>
                  <a:txBody>
                    <a:bodyPr/>
                    <a:lstStyle/>
                    <a:p>
                      <a:pPr algn="l">
                        <a:lnSpc>
                          <a:spcPct val="107000"/>
                        </a:lnSpc>
                        <a:spcAft>
                          <a:spcPts val="0"/>
                        </a:spcAft>
                      </a:pPr>
                      <a:r>
                        <a:rPr lang="en-US" sz="1200" dirty="0">
                          <a:effectLst/>
                        </a:rPr>
                        <a:t>20/11/2022</a:t>
                      </a:r>
                      <a:endParaRPr lang="es-E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370084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2400" b="1" dirty="0" smtClean="0">
                <a:solidFill>
                  <a:schemeClr val="tx2"/>
                </a:solidFill>
              </a:rPr>
              <a:t>DIFICULTADES DE REPRESENTACIÓN DE LAS MARCAS NO TRADICIONALES.</a:t>
            </a:r>
            <a:endParaRPr lang="es-ES" sz="2400" b="1" dirty="0">
              <a:solidFill>
                <a:schemeClr val="accent1"/>
              </a:solidFill>
            </a:endParaRPr>
          </a:p>
        </p:txBody>
      </p:sp>
      <p:sp>
        <p:nvSpPr>
          <p:cNvPr id="4" name="3 Marcador de contenido"/>
          <p:cNvSpPr>
            <a:spLocks noGrp="1"/>
          </p:cNvSpPr>
          <p:nvPr>
            <p:ph idx="1"/>
          </p:nvPr>
        </p:nvSpPr>
        <p:spPr/>
        <p:txBody>
          <a:bodyPr>
            <a:normAutofit/>
          </a:bodyPr>
          <a:lstStyle/>
          <a:p>
            <a:pPr>
              <a:buFont typeface="Wingdings" pitchFamily="2" charset="2"/>
              <a:buChar char="Ø"/>
            </a:pPr>
            <a:r>
              <a:rPr lang="es-ES" sz="2000" dirty="0" smtClean="0">
                <a:solidFill>
                  <a:schemeClr val="tx2"/>
                </a:solidFill>
              </a:rPr>
              <a:t> TRIDIMENSIONALES: deben representarse en forma gráficas todas las caras del volumen, debe poder verse desde todas sus perspectivas</a:t>
            </a:r>
          </a:p>
          <a:p>
            <a:pPr>
              <a:buFont typeface="Wingdings" pitchFamily="2" charset="2"/>
              <a:buChar char="Ø"/>
            </a:pPr>
            <a:endParaRPr lang="es-ES" sz="2000" dirty="0">
              <a:solidFill>
                <a:schemeClr val="tx2"/>
              </a:solidFill>
            </a:endParaRPr>
          </a:p>
          <a:p>
            <a:pPr>
              <a:buFont typeface="Wingdings" pitchFamily="2" charset="2"/>
              <a:buChar char="Ø"/>
            </a:pPr>
            <a:r>
              <a:rPr lang="es-ES" sz="2000" dirty="0" smtClean="0">
                <a:solidFill>
                  <a:schemeClr val="tx2"/>
                </a:solidFill>
              </a:rPr>
              <a:t>SONORAS:</a:t>
            </a:r>
          </a:p>
          <a:p>
            <a:r>
              <a:rPr lang="es-ES" sz="2000" dirty="0" smtClean="0">
                <a:solidFill>
                  <a:schemeClr val="tx2"/>
                </a:solidFill>
              </a:rPr>
              <a:t> dificultad en cuanto a el examen de antecedentes. No hay un sistema compatible con IPAS aún y una base de datos de marcas sonoras.</a:t>
            </a:r>
          </a:p>
          <a:p>
            <a:r>
              <a:rPr lang="es-ES" sz="2000" dirty="0" smtClean="0">
                <a:solidFill>
                  <a:schemeClr val="tx2"/>
                </a:solidFill>
              </a:rPr>
              <a:t>Imposibilidad de comparar la representación gráfica mediante el pentagrama, salvo para quien tenga conocimientos específicos.</a:t>
            </a:r>
            <a:endParaRPr lang="es-ES" sz="2000" dirty="0">
              <a:solidFill>
                <a:schemeClr val="tx2"/>
              </a:solidFill>
            </a:endParaRPr>
          </a:p>
        </p:txBody>
      </p:sp>
    </p:spTree>
    <p:extLst>
      <p:ext uri="{BB962C8B-B14F-4D97-AF65-F5344CB8AC3E}">
        <p14:creationId xmlns:p14="http://schemas.microsoft.com/office/powerpoint/2010/main" val="2125123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331640" y="2564904"/>
            <a:ext cx="6192688" cy="3416320"/>
          </a:xfrm>
          <a:prstGeom prst="rect">
            <a:avLst/>
          </a:prstGeom>
          <a:noFill/>
        </p:spPr>
        <p:txBody>
          <a:bodyPr wrap="square" rtlCol="0">
            <a:spAutoFit/>
          </a:bodyPr>
          <a:lstStyle/>
          <a:p>
            <a:pPr algn="ctr"/>
            <a:r>
              <a:rPr lang="es-UY" dirty="0" smtClean="0">
                <a:solidFill>
                  <a:schemeClr val="bg1"/>
                </a:solidFill>
              </a:rPr>
              <a:t>MUCHAS GRACIAS.</a:t>
            </a:r>
          </a:p>
          <a:p>
            <a:endParaRPr lang="es-UY" dirty="0">
              <a:solidFill>
                <a:schemeClr val="bg1"/>
              </a:solidFill>
            </a:endParaRPr>
          </a:p>
          <a:p>
            <a:pPr algn="ctr"/>
            <a:endParaRPr lang="es-ES" dirty="0">
              <a:ln w="0"/>
              <a:solidFill>
                <a:schemeClr val="bg1">
                  <a:lumMod val="50000"/>
                </a:schemeClr>
              </a:solidFill>
              <a:effectLst>
                <a:outerShdw blurRad="38100" dist="19050" dir="2700000" algn="tl" rotWithShape="0">
                  <a:schemeClr val="dk1">
                    <a:alpha val="40000"/>
                  </a:schemeClr>
                </a:outerShdw>
              </a:effectLst>
            </a:endParaRPr>
          </a:p>
          <a:p>
            <a:endParaRPr lang="es-UY" dirty="0" smtClean="0">
              <a:solidFill>
                <a:schemeClr val="bg1"/>
              </a:solidFill>
            </a:endParaRPr>
          </a:p>
          <a:p>
            <a:endParaRPr lang="es-UY" dirty="0" smtClean="0">
              <a:solidFill>
                <a:schemeClr val="bg1"/>
              </a:solidFill>
            </a:endParaRPr>
          </a:p>
          <a:p>
            <a:r>
              <a:rPr lang="es-UY" dirty="0" smtClean="0">
                <a:solidFill>
                  <a:schemeClr val="bg1"/>
                </a:solidFill>
              </a:rPr>
              <a:t>Esc. Gabriela Espárrago</a:t>
            </a:r>
          </a:p>
          <a:p>
            <a:r>
              <a:rPr lang="es-UY" dirty="0" smtClean="0">
                <a:solidFill>
                  <a:schemeClr val="bg1"/>
                </a:solidFill>
              </a:rPr>
              <a:t>Área Signos Distintivos</a:t>
            </a:r>
          </a:p>
          <a:p>
            <a:r>
              <a:rPr lang="es-UY" dirty="0" smtClean="0">
                <a:solidFill>
                  <a:schemeClr val="bg1"/>
                </a:solidFill>
              </a:rPr>
              <a:t>Dirección Nacional de la Propiedad Industrial</a:t>
            </a:r>
          </a:p>
          <a:p>
            <a:r>
              <a:rPr lang="es-UY" dirty="0" smtClean="0">
                <a:solidFill>
                  <a:schemeClr val="bg1"/>
                </a:solidFill>
              </a:rPr>
              <a:t>Ministerio de Industria, Energía y Minería.</a:t>
            </a:r>
          </a:p>
          <a:p>
            <a:pPr algn="ctr"/>
            <a:r>
              <a:rPr lang="es-UY" dirty="0" smtClean="0">
                <a:solidFill>
                  <a:schemeClr val="bg1"/>
                </a:solidFill>
                <a:hlinkClick r:id="rId4"/>
              </a:rPr>
              <a:t>Gabriela.Esparrago@miem.gub.uy</a:t>
            </a:r>
            <a:endParaRPr lang="es-UY" dirty="0" smtClean="0">
              <a:solidFill>
                <a:schemeClr val="bg1"/>
              </a:solidFill>
            </a:endParaRPr>
          </a:p>
          <a:p>
            <a:endParaRPr lang="es-UY" dirty="0" smtClean="0">
              <a:solidFill>
                <a:schemeClr val="bg1"/>
              </a:solidFill>
            </a:endParaRPr>
          </a:p>
          <a:p>
            <a:endParaRPr lang="es-UY" dirty="0"/>
          </a:p>
        </p:txBody>
      </p:sp>
    </p:spTree>
    <p:extLst>
      <p:ext uri="{BB962C8B-B14F-4D97-AF65-F5344CB8AC3E}">
        <p14:creationId xmlns:p14="http://schemas.microsoft.com/office/powerpoint/2010/main" val="3624691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457200" y="274638"/>
            <a:ext cx="8229600" cy="778098"/>
          </a:xfrm>
        </p:spPr>
        <p:txBody>
          <a:bodyPr>
            <a:normAutofit/>
          </a:bodyPr>
          <a:lstStyle/>
          <a:p>
            <a:r>
              <a:rPr lang="es-ES_tradnl" sz="2400" i="1" dirty="0">
                <a:solidFill>
                  <a:schemeClr val="tx2"/>
                </a:solidFill>
                <a:cs typeface="Arial" pitchFamily="34" charset="0"/>
              </a:rPr>
              <a:t>REGISTRO DE MARCAS</a:t>
            </a:r>
            <a:endParaRPr lang="es-ES" sz="2400" dirty="0">
              <a:solidFill>
                <a:schemeClr val="tx2"/>
              </a:solidFill>
            </a:endParaRPr>
          </a:p>
        </p:txBody>
      </p:sp>
      <p:sp>
        <p:nvSpPr>
          <p:cNvPr id="8" name="7 Marcador de contenido"/>
          <p:cNvSpPr>
            <a:spLocks noGrp="1"/>
          </p:cNvSpPr>
          <p:nvPr>
            <p:ph idx="1"/>
          </p:nvPr>
        </p:nvSpPr>
        <p:spPr>
          <a:xfrm>
            <a:off x="457200" y="1052736"/>
            <a:ext cx="8229600" cy="5073427"/>
          </a:xfrm>
        </p:spPr>
        <p:txBody>
          <a:bodyPr>
            <a:normAutofit/>
          </a:bodyPr>
          <a:lstStyle/>
          <a:p>
            <a:pPr>
              <a:buFontTx/>
              <a:buChar char="-"/>
            </a:pPr>
            <a:endParaRPr lang="es-ES_tradnl" sz="2000" dirty="0"/>
          </a:p>
          <a:p>
            <a:pPr>
              <a:buFontTx/>
              <a:buChar char="-"/>
            </a:pPr>
            <a:endParaRPr lang="es-ES_tradnl" sz="2000" dirty="0" smtClean="0">
              <a:solidFill>
                <a:schemeClr val="tx2"/>
              </a:solidFill>
            </a:endParaRPr>
          </a:p>
          <a:p>
            <a:pPr>
              <a:buFontTx/>
              <a:buChar char="-"/>
            </a:pPr>
            <a:r>
              <a:rPr lang="es-ES_tradnl" sz="2000" dirty="0" smtClean="0">
                <a:solidFill>
                  <a:schemeClr val="tx2"/>
                </a:solidFill>
              </a:rPr>
              <a:t> </a:t>
            </a:r>
            <a:r>
              <a:rPr lang="es-ES_tradnl" sz="2000" dirty="0">
                <a:solidFill>
                  <a:schemeClr val="tx2"/>
                </a:solidFill>
              </a:rPr>
              <a:t>Ley Nº 17.011 del </a:t>
            </a:r>
            <a:r>
              <a:rPr lang="es-ES_tradnl" sz="2000" dirty="0" smtClean="0">
                <a:solidFill>
                  <a:schemeClr val="tx2"/>
                </a:solidFill>
              </a:rPr>
              <a:t>25/09/1998 </a:t>
            </a:r>
            <a:r>
              <a:rPr lang="es-ES_tradnl" sz="2000" dirty="0">
                <a:solidFill>
                  <a:schemeClr val="tx2"/>
                </a:solidFill>
              </a:rPr>
              <a:t>y su Decreto Reglamentario Nº 34/999 del </a:t>
            </a:r>
            <a:r>
              <a:rPr lang="es-ES_tradnl" sz="2000" dirty="0" smtClean="0">
                <a:solidFill>
                  <a:schemeClr val="tx2"/>
                </a:solidFill>
              </a:rPr>
              <a:t>03/02/1999 </a:t>
            </a:r>
            <a:r>
              <a:rPr lang="es-ES_tradnl" sz="2000" dirty="0">
                <a:solidFill>
                  <a:schemeClr val="tx2"/>
                </a:solidFill>
              </a:rPr>
              <a:t>y demás normas concordantes y complementarias en la materia</a:t>
            </a:r>
            <a:r>
              <a:rPr lang="es-ES_tradnl" sz="2000" dirty="0" smtClean="0">
                <a:solidFill>
                  <a:schemeClr val="tx2"/>
                </a:solidFill>
              </a:rPr>
              <a:t>.</a:t>
            </a:r>
            <a:endParaRPr lang="es-ES" sz="2000" dirty="0">
              <a:solidFill>
                <a:schemeClr val="tx2"/>
              </a:solidFill>
            </a:endParaRPr>
          </a:p>
          <a:p>
            <a:pPr algn="ctr">
              <a:buFontTx/>
              <a:buChar char="-"/>
            </a:pPr>
            <a:r>
              <a:rPr lang="es-ES" sz="2000" i="1" dirty="0">
                <a:solidFill>
                  <a:schemeClr val="tx2"/>
                </a:solidFill>
              </a:rPr>
              <a:t>Concepto de “Marca</a:t>
            </a:r>
            <a:r>
              <a:rPr lang="es-ES" sz="2000" i="1" dirty="0" smtClean="0">
                <a:solidFill>
                  <a:schemeClr val="tx2"/>
                </a:solidFill>
              </a:rPr>
              <a:t>” –</a:t>
            </a:r>
          </a:p>
          <a:p>
            <a:pPr algn="ctr">
              <a:buFontTx/>
              <a:buChar char="-"/>
            </a:pPr>
            <a:endParaRPr lang="es-ES" sz="2000" i="1" dirty="0">
              <a:solidFill>
                <a:schemeClr val="tx2"/>
              </a:solidFill>
            </a:endParaRPr>
          </a:p>
          <a:p>
            <a:pPr algn="just">
              <a:buFontTx/>
              <a:buChar char="-"/>
            </a:pPr>
            <a:r>
              <a:rPr lang="es-ES_tradnl" sz="2000" b="1" dirty="0" smtClean="0">
                <a:solidFill>
                  <a:schemeClr val="tx2"/>
                </a:solidFill>
              </a:rPr>
              <a:t>Art. 1º, Ley 17.011</a:t>
            </a:r>
            <a:r>
              <a:rPr lang="es-ES_tradnl" sz="2000" dirty="0" smtClean="0">
                <a:solidFill>
                  <a:schemeClr val="tx2"/>
                </a:solidFill>
              </a:rPr>
              <a:t>, da la definición de Marca:</a:t>
            </a:r>
          </a:p>
          <a:p>
            <a:pPr marL="0" indent="0" algn="just">
              <a:buNone/>
            </a:pPr>
            <a:r>
              <a:rPr lang="es-ES_tradnl" sz="2000" i="1" dirty="0">
                <a:solidFill>
                  <a:schemeClr val="tx2"/>
                </a:solidFill>
              </a:rPr>
              <a:t>	</a:t>
            </a:r>
            <a:r>
              <a:rPr lang="es-ES_tradnl" sz="2000" i="1" dirty="0" smtClean="0">
                <a:solidFill>
                  <a:schemeClr val="tx2"/>
                </a:solidFill>
              </a:rPr>
              <a:t>“Se entiende por marca </a:t>
            </a:r>
            <a:r>
              <a:rPr lang="es-ES_tradnl" sz="2000" i="1" dirty="0">
                <a:solidFill>
                  <a:schemeClr val="tx2"/>
                </a:solidFill>
              </a:rPr>
              <a:t>todo signo capaz de distinguir los productos </a:t>
            </a:r>
            <a:r>
              <a:rPr lang="es-ES_tradnl" sz="2000" i="1" dirty="0" smtClean="0">
                <a:solidFill>
                  <a:schemeClr val="tx2"/>
                </a:solidFill>
              </a:rPr>
              <a:t>	o </a:t>
            </a:r>
            <a:r>
              <a:rPr lang="es-ES_tradnl" sz="2000" i="1" dirty="0">
                <a:solidFill>
                  <a:schemeClr val="tx2"/>
                </a:solidFill>
              </a:rPr>
              <a:t>servicios de una persona física o jurídica de los de </a:t>
            </a:r>
            <a:r>
              <a:rPr lang="es-ES_tradnl" sz="2000" i="1" dirty="0" smtClean="0">
                <a:solidFill>
                  <a:schemeClr val="tx2"/>
                </a:solidFill>
              </a:rPr>
              <a:t>otra</a:t>
            </a:r>
            <a:r>
              <a:rPr lang="es-ES_tradnl" sz="2000" dirty="0" smtClean="0">
                <a:solidFill>
                  <a:schemeClr val="tx2"/>
                </a:solidFill>
              </a:rPr>
              <a:t>”. </a:t>
            </a:r>
            <a:r>
              <a:rPr lang="es-ES_tradnl" sz="2000" dirty="0">
                <a:solidFill>
                  <a:schemeClr val="tx2"/>
                </a:solidFill>
              </a:rPr>
              <a:t>(Art. 1º de </a:t>
            </a:r>
            <a:r>
              <a:rPr lang="es-ES_tradnl" sz="2000" dirty="0" smtClean="0">
                <a:solidFill>
                  <a:schemeClr val="tx2"/>
                </a:solidFill>
              </a:rPr>
              <a:t>	la </a:t>
            </a:r>
            <a:r>
              <a:rPr lang="es-ES_tradnl" sz="2000" dirty="0">
                <a:solidFill>
                  <a:schemeClr val="tx2"/>
                </a:solidFill>
              </a:rPr>
              <a:t>Ley 17.011</a:t>
            </a:r>
            <a:r>
              <a:rPr lang="es-ES_tradnl" sz="2000" dirty="0" smtClean="0">
                <a:solidFill>
                  <a:schemeClr val="tx2"/>
                </a:solidFill>
              </a:rPr>
              <a:t>).</a:t>
            </a:r>
          </a:p>
          <a:p>
            <a:pPr marL="0" indent="0" algn="just">
              <a:buNone/>
            </a:pPr>
            <a:endParaRPr lang="es-ES_tradnl" sz="2000" dirty="0"/>
          </a:p>
          <a:p>
            <a:pPr marL="0" indent="0">
              <a:buNone/>
            </a:pPr>
            <a:endParaRPr lang="es-ES" dirty="0"/>
          </a:p>
        </p:txBody>
      </p:sp>
    </p:spTree>
    <p:extLst>
      <p:ext uri="{BB962C8B-B14F-4D97-AF65-F5344CB8AC3E}">
        <p14:creationId xmlns:p14="http://schemas.microsoft.com/office/powerpoint/2010/main" val="103708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5191"/>
            <a:ext cx="8229600" cy="1143000"/>
          </a:xfrm>
        </p:spPr>
        <p:txBody>
          <a:bodyPr>
            <a:normAutofit/>
          </a:bodyPr>
          <a:lstStyle/>
          <a:p>
            <a:r>
              <a:rPr lang="es-ES" sz="2400" i="1" dirty="0">
                <a:solidFill>
                  <a:schemeClr val="tx2"/>
                </a:solidFill>
                <a:cs typeface="Arial" pitchFamily="34" charset="0"/>
              </a:rPr>
              <a:t>Concepto de “Marca” (cont.)</a:t>
            </a:r>
            <a:endParaRPr lang="es-ES" sz="2400" dirty="0">
              <a:solidFill>
                <a:schemeClr val="tx2"/>
              </a:solidFill>
            </a:endParaRPr>
          </a:p>
        </p:txBody>
      </p:sp>
      <p:sp>
        <p:nvSpPr>
          <p:cNvPr id="3" name="2 Marcador de contenido"/>
          <p:cNvSpPr>
            <a:spLocks noGrp="1"/>
          </p:cNvSpPr>
          <p:nvPr>
            <p:ph idx="1"/>
          </p:nvPr>
        </p:nvSpPr>
        <p:spPr>
          <a:xfrm>
            <a:off x="457200" y="836712"/>
            <a:ext cx="8229600" cy="5289451"/>
          </a:xfrm>
        </p:spPr>
        <p:txBody>
          <a:bodyPr>
            <a:normAutofit/>
          </a:bodyPr>
          <a:lstStyle/>
          <a:p>
            <a:pPr marL="0" indent="0" algn="just">
              <a:buNone/>
            </a:pPr>
            <a:endParaRPr lang="es-ES_tradnl" sz="2000" dirty="0"/>
          </a:p>
          <a:p>
            <a:pPr marL="0" indent="0" algn="just">
              <a:buNone/>
            </a:pPr>
            <a:r>
              <a:rPr lang="es-ES_tradnl" sz="2000" dirty="0">
                <a:solidFill>
                  <a:schemeClr val="tx2"/>
                </a:solidFill>
              </a:rPr>
              <a:t>	</a:t>
            </a:r>
          </a:p>
          <a:p>
            <a:pPr algn="just">
              <a:buFont typeface="Wingdings" pitchFamily="2" charset="2"/>
              <a:buChar char="Ø"/>
            </a:pPr>
            <a:r>
              <a:rPr lang="es-ES_tradnl" sz="2000" i="1" dirty="0">
                <a:solidFill>
                  <a:schemeClr val="tx2"/>
                </a:solidFill>
              </a:rPr>
              <a:t> </a:t>
            </a:r>
            <a:r>
              <a:rPr lang="es-ES_tradnl" sz="2000" i="1" u="sng" dirty="0">
                <a:solidFill>
                  <a:schemeClr val="tx2"/>
                </a:solidFill>
              </a:rPr>
              <a:t>Denominativas</a:t>
            </a:r>
            <a:r>
              <a:rPr lang="es-ES_tradnl" sz="2000" i="1" dirty="0">
                <a:solidFill>
                  <a:schemeClr val="tx2"/>
                </a:solidFill>
              </a:rPr>
              <a:t>: Constituidos por uno más vocablos (</a:t>
            </a:r>
            <a:r>
              <a:rPr lang="es-ES_tradnl" sz="2000" i="1" dirty="0" err="1">
                <a:solidFill>
                  <a:schemeClr val="tx2"/>
                </a:solidFill>
              </a:rPr>
              <a:t>Ej</a:t>
            </a:r>
            <a:r>
              <a:rPr lang="es-ES_tradnl" sz="2000" i="1" dirty="0">
                <a:solidFill>
                  <a:schemeClr val="tx2"/>
                </a:solidFill>
              </a:rPr>
              <a:t> . “La Noche de la Nostalgia”, “COCA COLA</a:t>
            </a:r>
            <a:r>
              <a:rPr lang="es-ES_tradnl" sz="2000" i="1" dirty="0" smtClean="0">
                <a:solidFill>
                  <a:schemeClr val="tx2"/>
                </a:solidFill>
              </a:rPr>
              <a:t>”), </a:t>
            </a:r>
            <a:endParaRPr lang="es-ES_tradnl" sz="2000" i="1" dirty="0">
              <a:solidFill>
                <a:schemeClr val="tx2"/>
              </a:solidFill>
            </a:endParaRPr>
          </a:p>
          <a:p>
            <a:pPr algn="just">
              <a:buFont typeface="Wingdings" pitchFamily="2" charset="2"/>
              <a:buChar char="Ø"/>
            </a:pPr>
            <a:endParaRPr lang="es-ES_tradnl" sz="2000" i="1" dirty="0">
              <a:solidFill>
                <a:schemeClr val="tx2"/>
              </a:solidFill>
            </a:endParaRPr>
          </a:p>
          <a:p>
            <a:pPr algn="just">
              <a:buFont typeface="Wingdings" pitchFamily="2" charset="2"/>
              <a:buChar char="Ø"/>
            </a:pPr>
            <a:r>
              <a:rPr lang="es-ES_tradnl" sz="2000" i="1" u="sng" dirty="0">
                <a:solidFill>
                  <a:schemeClr val="tx2"/>
                </a:solidFill>
              </a:rPr>
              <a:t>Mixtas</a:t>
            </a:r>
            <a:r>
              <a:rPr lang="es-ES_tradnl" sz="2000" i="1" dirty="0">
                <a:solidFill>
                  <a:schemeClr val="tx2"/>
                </a:solidFill>
              </a:rPr>
              <a:t>: </a:t>
            </a:r>
            <a:r>
              <a:rPr lang="es-ES_tradnl" sz="2000" i="1" dirty="0" smtClean="0">
                <a:solidFill>
                  <a:schemeClr val="tx2"/>
                </a:solidFill>
              </a:rPr>
              <a:t>Combinación </a:t>
            </a:r>
            <a:r>
              <a:rPr lang="es-ES_tradnl" sz="2000" i="1" dirty="0">
                <a:solidFill>
                  <a:schemeClr val="tx2"/>
                </a:solidFill>
              </a:rPr>
              <a:t>de vocablos y </a:t>
            </a:r>
            <a:r>
              <a:rPr lang="es-ES_tradnl" sz="2000" i="1" dirty="0" smtClean="0">
                <a:solidFill>
                  <a:schemeClr val="tx2"/>
                </a:solidFill>
              </a:rPr>
              <a:t>gráficos</a:t>
            </a:r>
            <a:endParaRPr lang="es-ES_tradnl" sz="2000" i="1" dirty="0">
              <a:solidFill>
                <a:schemeClr val="tx2"/>
              </a:solidFill>
            </a:endParaRPr>
          </a:p>
          <a:p>
            <a:pPr marL="0" indent="0" algn="just">
              <a:buNone/>
            </a:pPr>
            <a:r>
              <a:rPr lang="es-ES_tradnl" sz="2000" i="1" dirty="0">
                <a:solidFill>
                  <a:schemeClr val="tx2"/>
                </a:solidFill>
              </a:rPr>
              <a:t>o vocablos con forma</a:t>
            </a:r>
          </a:p>
          <a:p>
            <a:pPr marL="0" indent="0" algn="just">
              <a:buNone/>
            </a:pPr>
            <a:endParaRPr lang="es-ES_tradnl" sz="4400" i="1" dirty="0">
              <a:solidFill>
                <a:schemeClr val="tx2"/>
              </a:solidFill>
            </a:endParaRPr>
          </a:p>
          <a:p>
            <a:pPr algn="just">
              <a:buFont typeface="Wingdings" pitchFamily="2" charset="2"/>
              <a:buChar char="Ø"/>
            </a:pPr>
            <a:r>
              <a:rPr lang="es-ES_tradnl" sz="2000" i="1" u="sng" dirty="0" smtClean="0">
                <a:solidFill>
                  <a:schemeClr val="tx2"/>
                </a:solidFill>
              </a:rPr>
              <a:t>Figurativas</a:t>
            </a:r>
            <a:r>
              <a:rPr lang="es-ES_tradnl" sz="2000" i="1" dirty="0">
                <a:solidFill>
                  <a:schemeClr val="tx2"/>
                </a:solidFill>
              </a:rPr>
              <a:t>: Gráficos</a:t>
            </a:r>
          </a:p>
          <a:p>
            <a:endParaRPr lang="es-ES"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207" y="2658588"/>
            <a:ext cx="1275025" cy="108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2782247"/>
            <a:ext cx="1580579" cy="83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4249010"/>
            <a:ext cx="1378211" cy="118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4298" y="4037991"/>
            <a:ext cx="616842" cy="139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06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23528" y="765175"/>
            <a:ext cx="8208912" cy="5360988"/>
          </a:xfrm>
        </p:spPr>
        <p:txBody>
          <a:bodyPr>
            <a:normAutofit/>
          </a:bodyPr>
          <a:lstStyle/>
          <a:p>
            <a:pPr algn="just">
              <a:buFont typeface="Wingdings" pitchFamily="2" charset="2"/>
              <a:buChar char="Ø"/>
            </a:pPr>
            <a:r>
              <a:rPr lang="es-ES_tradnl" sz="2000" i="1" u="sng" dirty="0">
                <a:solidFill>
                  <a:schemeClr val="tx2"/>
                </a:solidFill>
              </a:rPr>
              <a:t>Frases Publicitarias</a:t>
            </a:r>
            <a:r>
              <a:rPr lang="es-ES_tradnl" sz="2000" i="1" dirty="0">
                <a:solidFill>
                  <a:schemeClr val="tx2"/>
                </a:solidFill>
              </a:rPr>
              <a:t>: Ej. “La Chispa de la Vida”, “Lo bueno por menos</a:t>
            </a:r>
            <a:r>
              <a:rPr lang="es-ES_tradnl" sz="2000" i="1" dirty="0" smtClean="0">
                <a:solidFill>
                  <a:schemeClr val="tx2"/>
                </a:solidFill>
              </a:rPr>
              <a:t>”</a:t>
            </a:r>
          </a:p>
          <a:p>
            <a:pPr algn="just">
              <a:buFont typeface="Wingdings" pitchFamily="2" charset="2"/>
              <a:buChar char="Ø"/>
            </a:pPr>
            <a:endParaRPr lang="es-ES_tradnl" sz="2000" i="1" dirty="0">
              <a:solidFill>
                <a:schemeClr val="tx2"/>
              </a:solidFill>
            </a:endParaRPr>
          </a:p>
          <a:p>
            <a:pPr algn="just">
              <a:buFont typeface="Wingdings" pitchFamily="2" charset="2"/>
              <a:buChar char="Ø"/>
            </a:pPr>
            <a:endParaRPr lang="es-ES_tradnl" sz="2000" i="1" dirty="0">
              <a:solidFill>
                <a:schemeClr val="tx2"/>
              </a:solidFill>
            </a:endParaRPr>
          </a:p>
          <a:p>
            <a:pPr algn="just">
              <a:buFont typeface="Wingdings" pitchFamily="2" charset="2"/>
              <a:buChar char="Ø"/>
            </a:pPr>
            <a:r>
              <a:rPr lang="es-ES_tradnl" sz="2000" i="1" u="sng" dirty="0" smtClean="0">
                <a:solidFill>
                  <a:schemeClr val="tx2"/>
                </a:solidFill>
              </a:rPr>
              <a:t>Tridimensionales</a:t>
            </a:r>
            <a:r>
              <a:rPr lang="es-ES_tradnl" sz="2000" i="1" dirty="0">
                <a:solidFill>
                  <a:schemeClr val="tx2"/>
                </a:solidFill>
              </a:rPr>
              <a:t>: es la forma que se le da a los </a:t>
            </a:r>
            <a:r>
              <a:rPr lang="es-ES_tradnl" sz="2000" i="1" dirty="0" smtClean="0">
                <a:solidFill>
                  <a:schemeClr val="tx2"/>
                </a:solidFill>
              </a:rPr>
              <a:t>productos, </a:t>
            </a:r>
            <a:r>
              <a:rPr lang="es-ES_tradnl" sz="2000" i="1" dirty="0">
                <a:solidFill>
                  <a:schemeClr val="tx2"/>
                </a:solidFill>
              </a:rPr>
              <a:t>envases o </a:t>
            </a:r>
            <a:r>
              <a:rPr lang="es-ES_tradnl" sz="2000" i="1" dirty="0" smtClean="0">
                <a:solidFill>
                  <a:schemeClr val="tx2"/>
                </a:solidFill>
              </a:rPr>
              <a:t>embalajes</a:t>
            </a:r>
            <a:endParaRPr lang="es-ES_tradnl" sz="2000" i="1" dirty="0">
              <a:solidFill>
                <a:schemeClr val="tx2"/>
              </a:solidFill>
            </a:endParaRPr>
          </a:p>
          <a:p>
            <a:pPr marL="0" indent="0" algn="just">
              <a:buNone/>
            </a:pPr>
            <a:endParaRPr lang="es-ES_tradnl" sz="2000" i="1" dirty="0" smtClean="0">
              <a:solidFill>
                <a:schemeClr val="tx2"/>
              </a:solidFill>
            </a:endParaRPr>
          </a:p>
          <a:p>
            <a:pPr marL="0" indent="0" algn="just">
              <a:buNone/>
            </a:pPr>
            <a:endParaRPr lang="es-ES_tradnl" sz="2000" i="1" dirty="0">
              <a:solidFill>
                <a:schemeClr val="tx2"/>
              </a:solidFill>
            </a:endParaRPr>
          </a:p>
          <a:p>
            <a:pPr marL="0" indent="0" algn="just">
              <a:buNone/>
            </a:pPr>
            <a:endParaRPr lang="es-ES_tradnl" sz="2000" i="1" dirty="0" smtClean="0">
              <a:solidFill>
                <a:schemeClr val="tx2"/>
              </a:solidFill>
            </a:endParaRPr>
          </a:p>
          <a:p>
            <a:pPr marL="0" indent="0" algn="just">
              <a:buNone/>
            </a:pPr>
            <a:endParaRPr lang="es-ES_tradnl" sz="2000" i="1" dirty="0">
              <a:solidFill>
                <a:schemeClr val="tx2"/>
              </a:solidFill>
            </a:endParaRPr>
          </a:p>
          <a:p>
            <a:pPr marL="0" indent="0" algn="just">
              <a:buNone/>
            </a:pPr>
            <a:endParaRPr lang="es-ES_tradnl" sz="2000" i="1" dirty="0" smtClean="0">
              <a:solidFill>
                <a:schemeClr val="tx2"/>
              </a:solidFill>
            </a:endParaRPr>
          </a:p>
          <a:p>
            <a:pPr marL="0" indent="0" algn="just">
              <a:buNone/>
            </a:pPr>
            <a:endParaRPr lang="es-ES_tradnl" sz="2000" i="1" dirty="0">
              <a:solidFill>
                <a:schemeClr val="tx2"/>
              </a:solidFill>
            </a:endParaRPr>
          </a:p>
          <a:p>
            <a:pPr algn="just">
              <a:buFont typeface="Wingdings" pitchFamily="2" charset="2"/>
              <a:buChar char="Ø"/>
            </a:pPr>
            <a:endParaRPr lang="es-ES_tradnl" sz="2000" i="1" dirty="0">
              <a:solidFill>
                <a:schemeClr val="tx2"/>
              </a:solidFill>
            </a:endParaRPr>
          </a:p>
          <a:p>
            <a:pPr algn="just">
              <a:buFont typeface="Wingdings" pitchFamily="2" charset="2"/>
              <a:buChar char="Ø"/>
            </a:pPr>
            <a:r>
              <a:rPr lang="es-ES_tradnl" sz="2000" i="1" u="sng" dirty="0" smtClean="0">
                <a:solidFill>
                  <a:schemeClr val="tx2"/>
                </a:solidFill>
              </a:rPr>
              <a:t>Sonoras</a:t>
            </a:r>
            <a:r>
              <a:rPr lang="es-ES_tradnl" sz="2000" i="1" dirty="0">
                <a:solidFill>
                  <a:schemeClr val="tx2"/>
                </a:solidFill>
              </a:rPr>
              <a:t>: Melodías y Sonidos</a:t>
            </a:r>
          </a:p>
          <a:p>
            <a:endParaRPr lang="es-ES"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585061"/>
            <a:ext cx="933811" cy="149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2780928"/>
            <a:ext cx="575463" cy="11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1402" y="4664125"/>
            <a:ext cx="1782394" cy="139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20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ES" sz="2400" b="1" i="1" dirty="0" smtClean="0">
                <a:solidFill>
                  <a:schemeClr val="tx2"/>
                </a:solidFill>
              </a:rPr>
              <a:t>CONCEPTO DE “MARCA TRIDIMENSIONAL”</a:t>
            </a:r>
            <a:endParaRPr lang="es-ES" sz="2400" b="1" i="1" dirty="0">
              <a:solidFill>
                <a:schemeClr val="tx2"/>
              </a:solidFill>
            </a:endParaRPr>
          </a:p>
        </p:txBody>
      </p:sp>
      <p:sp>
        <p:nvSpPr>
          <p:cNvPr id="3" name="2 Marcador de contenido"/>
          <p:cNvSpPr>
            <a:spLocks noGrp="1"/>
          </p:cNvSpPr>
          <p:nvPr>
            <p:ph idx="1"/>
          </p:nvPr>
        </p:nvSpPr>
        <p:spPr>
          <a:xfrm>
            <a:off x="323528" y="836712"/>
            <a:ext cx="8229600" cy="4886003"/>
          </a:xfrm>
        </p:spPr>
        <p:txBody>
          <a:bodyPr>
            <a:normAutofit/>
          </a:bodyPr>
          <a:lstStyle/>
          <a:p>
            <a:pPr lvl="0"/>
            <a:endParaRPr lang="es-ES_tradnl" sz="2000" dirty="0" smtClean="0"/>
          </a:p>
          <a:p>
            <a:pPr marL="0" lvl="0" indent="0">
              <a:buNone/>
            </a:pPr>
            <a:r>
              <a:rPr lang="es-ES_tradnl" sz="2000" dirty="0" smtClean="0">
                <a:solidFill>
                  <a:schemeClr val="tx2"/>
                </a:solidFill>
              </a:rPr>
              <a:t> </a:t>
            </a:r>
            <a:endParaRPr lang="es-ES" sz="2000" dirty="0">
              <a:solidFill>
                <a:schemeClr val="tx2"/>
              </a:solidFill>
            </a:endParaRPr>
          </a:p>
          <a:p>
            <a:pPr lvl="0"/>
            <a:r>
              <a:rPr lang="es-ES_tradnl" sz="2000" dirty="0">
                <a:solidFill>
                  <a:schemeClr val="tx2"/>
                </a:solidFill>
              </a:rPr>
              <a:t> La Ley 17.011 </a:t>
            </a:r>
            <a:r>
              <a:rPr lang="es-ES" sz="2000" dirty="0">
                <a:solidFill>
                  <a:schemeClr val="tx2"/>
                </a:solidFill>
              </a:rPr>
              <a:t>no da un </a:t>
            </a:r>
            <a:r>
              <a:rPr lang="es-ES" sz="2000" dirty="0" smtClean="0">
                <a:solidFill>
                  <a:schemeClr val="tx2"/>
                </a:solidFill>
              </a:rPr>
              <a:t>concepto </a:t>
            </a:r>
            <a:r>
              <a:rPr lang="es-ES" sz="2000" dirty="0">
                <a:solidFill>
                  <a:schemeClr val="tx2"/>
                </a:solidFill>
              </a:rPr>
              <a:t>de lo que es una marca Tridimensional, pero si la reconoce como un tipo de </a:t>
            </a:r>
            <a:r>
              <a:rPr lang="es-ES" sz="2000" dirty="0" smtClean="0">
                <a:solidFill>
                  <a:schemeClr val="tx2"/>
                </a:solidFill>
              </a:rPr>
              <a:t>Marca,</a:t>
            </a:r>
          </a:p>
          <a:p>
            <a:pPr marL="0" lvl="0" indent="0">
              <a:buNone/>
            </a:pPr>
            <a:endParaRPr lang="es-ES" sz="2000" dirty="0" smtClean="0">
              <a:solidFill>
                <a:schemeClr val="tx2"/>
              </a:solidFill>
            </a:endParaRPr>
          </a:p>
          <a:p>
            <a:pPr lvl="0"/>
            <a:r>
              <a:rPr lang="es-ES" sz="2000" dirty="0" smtClean="0">
                <a:solidFill>
                  <a:schemeClr val="tx2"/>
                </a:solidFill>
              </a:rPr>
              <a:t>  </a:t>
            </a:r>
            <a:r>
              <a:rPr lang="es-ES" sz="2000" dirty="0">
                <a:solidFill>
                  <a:schemeClr val="tx2"/>
                </a:solidFill>
              </a:rPr>
              <a:t>Nulidades Absolutas, </a:t>
            </a:r>
            <a:r>
              <a:rPr lang="es-ES" sz="2000" b="1" dirty="0">
                <a:solidFill>
                  <a:schemeClr val="tx2"/>
                </a:solidFill>
              </a:rPr>
              <a:t>art. 4 numeral </a:t>
            </a:r>
            <a:r>
              <a:rPr lang="es-ES" sz="2000" b="1" dirty="0" smtClean="0">
                <a:solidFill>
                  <a:schemeClr val="tx2"/>
                </a:solidFill>
              </a:rPr>
              <a:t>5º Ley 17.011</a:t>
            </a:r>
            <a:r>
              <a:rPr lang="es-ES" sz="2000" dirty="0" smtClean="0">
                <a:solidFill>
                  <a:schemeClr val="tx2"/>
                </a:solidFill>
              </a:rPr>
              <a:t>: </a:t>
            </a:r>
            <a:r>
              <a:rPr lang="es-ES" sz="2000" dirty="0">
                <a:solidFill>
                  <a:schemeClr val="tx2"/>
                </a:solidFill>
              </a:rPr>
              <a:t>A los efectos de la presente ley no podrán ser registradas como marcas, irrogando nulidad absoluta…</a:t>
            </a:r>
          </a:p>
          <a:p>
            <a:pPr lvl="1"/>
            <a:r>
              <a:rPr lang="es-ES" sz="2000" b="1" i="1" dirty="0">
                <a:solidFill>
                  <a:schemeClr val="tx2"/>
                </a:solidFill>
              </a:rPr>
              <a:t>“La forma que se de a los productos o envases, cuando reúnan los requisitos para constituir patente de invención o modelo de utilidad conforme a la ley</a:t>
            </a:r>
            <a:r>
              <a:rPr lang="es-ES" sz="2000" b="1" i="1" dirty="0" smtClean="0">
                <a:solidFill>
                  <a:schemeClr val="tx2"/>
                </a:solidFill>
              </a:rPr>
              <a:t>.”</a:t>
            </a:r>
            <a:endParaRPr lang="es-ES" sz="2000" i="1" dirty="0">
              <a:solidFill>
                <a:schemeClr val="tx2"/>
              </a:solidFill>
            </a:endParaRPr>
          </a:p>
          <a:p>
            <a:pPr lvl="1"/>
            <a:endParaRPr lang="es-ES" sz="2000" b="1" i="1" dirty="0" smtClean="0">
              <a:solidFill>
                <a:schemeClr val="tx2"/>
              </a:solidFill>
            </a:endParaRPr>
          </a:p>
          <a:p>
            <a:pPr lvl="1"/>
            <a:endParaRPr lang="es-ES" sz="2000" b="1" i="1" dirty="0">
              <a:solidFill>
                <a:schemeClr val="tx2"/>
              </a:solidFill>
            </a:endParaRPr>
          </a:p>
          <a:p>
            <a:pPr lvl="1"/>
            <a:endParaRPr lang="es-ES" sz="2000" b="1" i="1" dirty="0" smtClean="0">
              <a:solidFill>
                <a:schemeClr val="tx2"/>
              </a:solidFill>
            </a:endParaRPr>
          </a:p>
          <a:p>
            <a:pPr lvl="1"/>
            <a:endParaRPr lang="es-ES" sz="2000" b="1" i="1" dirty="0" smtClean="0">
              <a:solidFill>
                <a:schemeClr val="tx2"/>
              </a:solidFill>
            </a:endParaRPr>
          </a:p>
          <a:p>
            <a:pPr lvl="1"/>
            <a:endParaRPr lang="es-ES" sz="2000" dirty="0"/>
          </a:p>
          <a:p>
            <a:pPr marL="0" indent="0">
              <a:buNone/>
            </a:pPr>
            <a:endParaRPr lang="es-ES" dirty="0"/>
          </a:p>
        </p:txBody>
      </p:sp>
    </p:spTree>
    <p:extLst>
      <p:ext uri="{BB962C8B-B14F-4D97-AF65-F5344CB8AC3E}">
        <p14:creationId xmlns:p14="http://schemas.microsoft.com/office/powerpoint/2010/main" val="372756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404664"/>
            <a:ext cx="8640960" cy="5721499"/>
          </a:xfrm>
        </p:spPr>
        <p:txBody>
          <a:bodyPr>
            <a:normAutofit/>
          </a:bodyPr>
          <a:lstStyle/>
          <a:p>
            <a:pPr marL="0" lvl="0" indent="0" algn="just">
              <a:buNone/>
            </a:pPr>
            <a:endParaRPr lang="es-ES" sz="2000" dirty="0" smtClean="0"/>
          </a:p>
          <a:p>
            <a:pPr marL="0" lvl="0" indent="0" algn="just">
              <a:buNone/>
            </a:pPr>
            <a:endParaRPr lang="es-ES" sz="2000" dirty="0" smtClean="0"/>
          </a:p>
          <a:p>
            <a:pPr lvl="0" algn="just"/>
            <a:r>
              <a:rPr lang="es-ES" sz="2000" dirty="0" smtClean="0">
                <a:solidFill>
                  <a:schemeClr val="tx2"/>
                </a:solidFill>
              </a:rPr>
              <a:t> </a:t>
            </a:r>
            <a:r>
              <a:rPr lang="es-ES" sz="2000" dirty="0">
                <a:solidFill>
                  <a:schemeClr val="tx2"/>
                </a:solidFill>
              </a:rPr>
              <a:t>el sentido literal del término </a:t>
            </a:r>
            <a:r>
              <a:rPr lang="es-ES" sz="2000" dirty="0" smtClean="0">
                <a:solidFill>
                  <a:schemeClr val="tx2"/>
                </a:solidFill>
              </a:rPr>
              <a:t>TRIDIMENSIONAL: </a:t>
            </a:r>
            <a:r>
              <a:rPr lang="es-ES" sz="2000" i="1" dirty="0" smtClean="0">
                <a:solidFill>
                  <a:schemeClr val="tx2"/>
                </a:solidFill>
              </a:rPr>
              <a:t>“</a:t>
            </a:r>
            <a:r>
              <a:rPr lang="es-ES" sz="2000" i="1" dirty="0">
                <a:solidFill>
                  <a:schemeClr val="tx2"/>
                </a:solidFill>
              </a:rPr>
              <a:t>De tres dimensiones</a:t>
            </a:r>
            <a:r>
              <a:rPr lang="es-ES" sz="2000" i="1" dirty="0" smtClean="0">
                <a:solidFill>
                  <a:schemeClr val="tx2"/>
                </a:solidFill>
              </a:rPr>
              <a:t>.”</a:t>
            </a:r>
            <a:r>
              <a:rPr lang="es-ES_tradnl" sz="2000" dirty="0">
                <a:solidFill>
                  <a:schemeClr val="tx2"/>
                </a:solidFill>
              </a:rPr>
              <a:t> ENVASE, ENVOLTORIO O FORMA DEL PRODUCTO = </a:t>
            </a:r>
            <a:r>
              <a:rPr lang="es-ES_tradnl" sz="2000" dirty="0" smtClean="0">
                <a:solidFill>
                  <a:schemeClr val="tx2"/>
                </a:solidFill>
              </a:rPr>
              <a:t>  </a:t>
            </a:r>
            <a:r>
              <a:rPr lang="es-ES_tradnl" sz="2000" b="1" i="1" dirty="0">
                <a:solidFill>
                  <a:schemeClr val="tx2"/>
                </a:solidFill>
              </a:rPr>
              <a:t>Marca Tridimensional</a:t>
            </a:r>
            <a:r>
              <a:rPr lang="es-ES_tradnl" sz="2000" dirty="0" smtClean="0">
                <a:solidFill>
                  <a:schemeClr val="tx2"/>
                </a:solidFill>
              </a:rPr>
              <a:t>.</a:t>
            </a:r>
          </a:p>
          <a:p>
            <a:pPr marL="0" lvl="0" indent="0" algn="just">
              <a:buNone/>
            </a:pPr>
            <a:r>
              <a:rPr lang="es-ES_tradnl" sz="2000" i="1" dirty="0">
                <a:solidFill>
                  <a:schemeClr val="tx2"/>
                </a:solidFill>
              </a:rPr>
              <a:t> </a:t>
            </a:r>
            <a:r>
              <a:rPr lang="es-ES_tradnl" sz="2000" i="1" dirty="0" smtClean="0">
                <a:solidFill>
                  <a:schemeClr val="tx2"/>
                </a:solidFill>
              </a:rPr>
              <a:t>      </a:t>
            </a:r>
            <a:r>
              <a:rPr lang="es-ES_tradnl" sz="2000" dirty="0" smtClean="0">
                <a:solidFill>
                  <a:schemeClr val="tx2"/>
                </a:solidFill>
              </a:rPr>
              <a:t>Todo signo que ocupe 3 dimensiones.</a:t>
            </a:r>
            <a:endParaRPr lang="es-ES" sz="2000" i="1" dirty="0" smtClean="0">
              <a:solidFill>
                <a:schemeClr val="tx2"/>
              </a:solidFill>
            </a:endParaRPr>
          </a:p>
          <a:p>
            <a:pPr marL="457200" lvl="1" indent="0" algn="just">
              <a:buNone/>
            </a:pPr>
            <a:endParaRPr lang="es-ES" sz="2000" dirty="0">
              <a:solidFill>
                <a:schemeClr val="tx2"/>
              </a:solidFill>
            </a:endParaRPr>
          </a:p>
          <a:p>
            <a:pPr lvl="0" algn="just"/>
            <a:r>
              <a:rPr lang="es-ES" sz="2000" dirty="0" smtClean="0">
                <a:solidFill>
                  <a:schemeClr val="tx2"/>
                </a:solidFill>
              </a:rPr>
              <a:t>Y conforme al art. 4 </a:t>
            </a:r>
            <a:r>
              <a:rPr lang="es-ES" sz="2000" dirty="0" err="1" smtClean="0">
                <a:solidFill>
                  <a:schemeClr val="tx2"/>
                </a:solidFill>
              </a:rPr>
              <a:t>num</a:t>
            </a:r>
            <a:r>
              <a:rPr lang="es-ES" sz="2000" dirty="0" smtClean="0">
                <a:solidFill>
                  <a:schemeClr val="tx2"/>
                </a:solidFill>
              </a:rPr>
              <a:t>. 5 Ley 17.011: </a:t>
            </a:r>
            <a:r>
              <a:rPr lang="es-ES" sz="2000" dirty="0">
                <a:solidFill>
                  <a:schemeClr val="tx2"/>
                </a:solidFill>
              </a:rPr>
              <a:t>que no tenga una </a:t>
            </a:r>
            <a:r>
              <a:rPr lang="es-ES" sz="2000" dirty="0" smtClean="0">
                <a:solidFill>
                  <a:schemeClr val="tx2"/>
                </a:solidFill>
              </a:rPr>
              <a:t>funcionalidad o finalidad técnica, </a:t>
            </a:r>
            <a:r>
              <a:rPr lang="es-ES" sz="2000" dirty="0">
                <a:solidFill>
                  <a:schemeClr val="tx2"/>
                </a:solidFill>
              </a:rPr>
              <a:t>en </a:t>
            </a:r>
            <a:r>
              <a:rPr lang="es-ES" sz="2000" dirty="0" smtClean="0">
                <a:solidFill>
                  <a:schemeClr val="tx2"/>
                </a:solidFill>
              </a:rPr>
              <a:t>cuyo caso debería </a:t>
            </a:r>
            <a:r>
              <a:rPr lang="es-ES" sz="2000" dirty="0">
                <a:solidFill>
                  <a:schemeClr val="tx2"/>
                </a:solidFill>
              </a:rPr>
              <a:t>ser </a:t>
            </a:r>
            <a:r>
              <a:rPr lang="es-ES" sz="2000" dirty="0" smtClean="0">
                <a:solidFill>
                  <a:schemeClr val="tx2"/>
                </a:solidFill>
              </a:rPr>
              <a:t>tratado </a:t>
            </a:r>
            <a:r>
              <a:rPr lang="es-ES" sz="2000" dirty="0">
                <a:solidFill>
                  <a:schemeClr val="tx2"/>
                </a:solidFill>
              </a:rPr>
              <a:t>ya sea como patente de invención o modelo de utilidad</a:t>
            </a:r>
            <a:r>
              <a:rPr lang="es-ES" sz="2000" dirty="0" smtClean="0">
                <a:solidFill>
                  <a:schemeClr val="tx2"/>
                </a:solidFill>
              </a:rPr>
              <a:t>.</a:t>
            </a:r>
          </a:p>
          <a:p>
            <a:pPr marL="0" lvl="0" indent="0" algn="just">
              <a:buNone/>
            </a:pPr>
            <a:endParaRPr lang="es-ES" sz="2000" dirty="0" smtClean="0">
              <a:solidFill>
                <a:schemeClr val="tx2"/>
              </a:solidFill>
            </a:endParaRPr>
          </a:p>
          <a:p>
            <a:pPr lvl="0" algn="just"/>
            <a:r>
              <a:rPr lang="es-ES" sz="2000" dirty="0" smtClean="0">
                <a:solidFill>
                  <a:schemeClr val="tx2"/>
                </a:solidFill>
              </a:rPr>
              <a:t> debe cumplir con los requisitos de </a:t>
            </a:r>
            <a:r>
              <a:rPr lang="es-ES" sz="2000" b="1" dirty="0" err="1" smtClean="0">
                <a:solidFill>
                  <a:schemeClr val="tx2"/>
                </a:solidFill>
              </a:rPr>
              <a:t>distintividad</a:t>
            </a:r>
            <a:r>
              <a:rPr lang="es-ES" sz="2000" dirty="0" smtClean="0">
                <a:solidFill>
                  <a:schemeClr val="tx2"/>
                </a:solidFill>
              </a:rPr>
              <a:t>, </a:t>
            </a:r>
            <a:r>
              <a:rPr lang="es-ES" sz="2000" b="1" dirty="0" smtClean="0">
                <a:solidFill>
                  <a:schemeClr val="tx2"/>
                </a:solidFill>
              </a:rPr>
              <a:t>novedad</a:t>
            </a:r>
            <a:r>
              <a:rPr lang="es-ES" sz="2000" dirty="0" smtClean="0">
                <a:solidFill>
                  <a:schemeClr val="tx2"/>
                </a:solidFill>
              </a:rPr>
              <a:t> y </a:t>
            </a:r>
            <a:r>
              <a:rPr lang="es-ES" sz="2000" b="1" dirty="0" smtClean="0">
                <a:solidFill>
                  <a:schemeClr val="tx2"/>
                </a:solidFill>
              </a:rPr>
              <a:t>especialidad</a:t>
            </a:r>
            <a:r>
              <a:rPr lang="es-ES" sz="2000" dirty="0" smtClean="0">
                <a:solidFill>
                  <a:schemeClr val="tx2"/>
                </a:solidFill>
              </a:rPr>
              <a:t>, como toda MARCA para cumplir con su finalidad.</a:t>
            </a:r>
            <a:endParaRPr lang="es-ES" sz="2000" dirty="0">
              <a:solidFill>
                <a:schemeClr val="tx2"/>
              </a:solidFill>
            </a:endParaRPr>
          </a:p>
        </p:txBody>
      </p:sp>
    </p:spTree>
    <p:extLst>
      <p:ext uri="{BB962C8B-B14F-4D97-AF65-F5344CB8AC3E}">
        <p14:creationId xmlns:p14="http://schemas.microsoft.com/office/powerpoint/2010/main" val="1237543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i="1" dirty="0" smtClean="0">
                <a:solidFill>
                  <a:schemeClr val="tx2"/>
                </a:solidFill>
              </a:rPr>
              <a:t>PROCEDIMIENTO DE REGISTRO DE MARCAS TRIDIMENSIONALES</a:t>
            </a:r>
            <a:endParaRPr lang="es-ES" sz="2400" i="1" dirty="0">
              <a:solidFill>
                <a:schemeClr val="tx2"/>
              </a:solidFill>
            </a:endParaRPr>
          </a:p>
        </p:txBody>
      </p:sp>
      <p:sp>
        <p:nvSpPr>
          <p:cNvPr id="3" name="2 Marcador de contenido"/>
          <p:cNvSpPr>
            <a:spLocks noGrp="1"/>
          </p:cNvSpPr>
          <p:nvPr>
            <p:ph idx="1"/>
          </p:nvPr>
        </p:nvSpPr>
        <p:spPr>
          <a:xfrm>
            <a:off x="457200" y="1268760"/>
            <a:ext cx="8229600" cy="4857403"/>
          </a:xfrm>
        </p:spPr>
        <p:txBody>
          <a:bodyPr>
            <a:normAutofit/>
          </a:bodyPr>
          <a:lstStyle/>
          <a:p>
            <a:pPr marL="0" indent="0">
              <a:buNone/>
            </a:pPr>
            <a:endParaRPr lang="es-ES" sz="2000" dirty="0">
              <a:solidFill>
                <a:schemeClr val="tx2"/>
              </a:solidFill>
            </a:endParaRPr>
          </a:p>
          <a:p>
            <a:pPr lvl="1" algn="just"/>
            <a:r>
              <a:rPr lang="es-ES" sz="2000" dirty="0">
                <a:solidFill>
                  <a:schemeClr val="tx2"/>
                </a:solidFill>
              </a:rPr>
              <a:t>p</a:t>
            </a:r>
            <a:r>
              <a:rPr lang="es-ES" sz="2000" dirty="0" smtClean="0">
                <a:solidFill>
                  <a:schemeClr val="tx2"/>
                </a:solidFill>
              </a:rPr>
              <a:t>resentación del formulario de solicitud </a:t>
            </a:r>
            <a:r>
              <a:rPr lang="es-ES" sz="2000" dirty="0" err="1" smtClean="0">
                <a:solidFill>
                  <a:schemeClr val="tx2"/>
                </a:solidFill>
              </a:rPr>
              <a:t>on</a:t>
            </a:r>
            <a:r>
              <a:rPr lang="es-ES" sz="2000" dirty="0" smtClean="0">
                <a:solidFill>
                  <a:schemeClr val="tx2"/>
                </a:solidFill>
              </a:rPr>
              <a:t> line.</a:t>
            </a:r>
          </a:p>
          <a:p>
            <a:pPr marL="457200" lvl="1" indent="0" algn="just">
              <a:buNone/>
            </a:pPr>
            <a:endParaRPr lang="es-ES" sz="2000" dirty="0" smtClean="0">
              <a:solidFill>
                <a:schemeClr val="tx2"/>
              </a:solidFill>
            </a:endParaRPr>
          </a:p>
          <a:p>
            <a:pPr lvl="1" algn="just"/>
            <a:r>
              <a:rPr lang="es-ES" sz="2000" dirty="0" smtClean="0">
                <a:solidFill>
                  <a:schemeClr val="tx2"/>
                </a:solidFill>
              </a:rPr>
              <a:t>deben </a:t>
            </a:r>
            <a:r>
              <a:rPr lang="es-ES" sz="2000" dirty="0">
                <a:solidFill>
                  <a:schemeClr val="tx2"/>
                </a:solidFill>
              </a:rPr>
              <a:t>apreciarse las tres dimensiones </a:t>
            </a:r>
            <a:r>
              <a:rPr lang="es-ES" sz="2000" dirty="0" smtClean="0">
                <a:solidFill>
                  <a:schemeClr val="tx2"/>
                </a:solidFill>
              </a:rPr>
              <a:t>: alto</a:t>
            </a:r>
            <a:r>
              <a:rPr lang="es-ES" sz="2000" dirty="0">
                <a:solidFill>
                  <a:schemeClr val="tx2"/>
                </a:solidFill>
              </a:rPr>
              <a:t>, ancho y </a:t>
            </a:r>
            <a:r>
              <a:rPr lang="es-ES" sz="2000" dirty="0" smtClean="0">
                <a:solidFill>
                  <a:schemeClr val="tx2"/>
                </a:solidFill>
              </a:rPr>
              <a:t>profundidad, con imágenes de todas sus perspectivas. </a:t>
            </a:r>
          </a:p>
          <a:p>
            <a:pPr marL="457200" lvl="1" indent="0" algn="just">
              <a:buNone/>
            </a:pPr>
            <a:endParaRPr lang="es-ES" sz="2000" dirty="0" smtClean="0">
              <a:solidFill>
                <a:schemeClr val="tx2"/>
              </a:solidFill>
            </a:endParaRPr>
          </a:p>
          <a:p>
            <a:pPr lvl="1" algn="just"/>
            <a:r>
              <a:rPr lang="es-ES" sz="2000" dirty="0" smtClean="0">
                <a:solidFill>
                  <a:schemeClr val="tx2"/>
                </a:solidFill>
              </a:rPr>
              <a:t> </a:t>
            </a:r>
            <a:r>
              <a:rPr lang="es-ES" sz="2000" b="1" dirty="0">
                <a:solidFill>
                  <a:schemeClr val="tx2"/>
                </a:solidFill>
              </a:rPr>
              <a:t>Circular de la DNPI Nº 9 del </a:t>
            </a:r>
            <a:r>
              <a:rPr lang="es-ES" sz="2000" b="1" dirty="0" smtClean="0">
                <a:solidFill>
                  <a:schemeClr val="tx2"/>
                </a:solidFill>
              </a:rPr>
              <a:t>14/08/2015:</a:t>
            </a:r>
            <a:r>
              <a:rPr lang="es-ES" sz="2000" dirty="0" smtClean="0">
                <a:solidFill>
                  <a:schemeClr val="tx2"/>
                </a:solidFill>
              </a:rPr>
              <a:t> </a:t>
            </a:r>
            <a:r>
              <a:rPr lang="es-ES" sz="2000" dirty="0">
                <a:solidFill>
                  <a:schemeClr val="tx2"/>
                </a:solidFill>
              </a:rPr>
              <a:t>deberán </a:t>
            </a:r>
            <a:r>
              <a:rPr lang="es-ES" sz="2000" dirty="0" smtClean="0">
                <a:solidFill>
                  <a:schemeClr val="tx2"/>
                </a:solidFill>
              </a:rPr>
              <a:t>presentarse, </a:t>
            </a:r>
            <a:r>
              <a:rPr lang="es-ES" sz="2000" dirty="0">
                <a:solidFill>
                  <a:schemeClr val="tx2"/>
                </a:solidFill>
              </a:rPr>
              <a:t>a partir de dicha </a:t>
            </a:r>
            <a:r>
              <a:rPr lang="es-ES" sz="2000" dirty="0" smtClean="0">
                <a:solidFill>
                  <a:schemeClr val="tx2"/>
                </a:solidFill>
              </a:rPr>
              <a:t>fecha, </a:t>
            </a:r>
            <a:r>
              <a:rPr lang="es-ES" sz="2000" dirty="0">
                <a:solidFill>
                  <a:schemeClr val="tx2"/>
                </a:solidFill>
              </a:rPr>
              <a:t>sin </a:t>
            </a:r>
            <a:r>
              <a:rPr lang="es-ES" sz="2000" dirty="0" smtClean="0">
                <a:solidFill>
                  <a:schemeClr val="tx2"/>
                </a:solidFill>
              </a:rPr>
              <a:t>inscripciones </a:t>
            </a:r>
            <a:r>
              <a:rPr lang="es-ES" sz="2000" dirty="0">
                <a:solidFill>
                  <a:schemeClr val="tx2"/>
                </a:solidFill>
              </a:rPr>
              <a:t>o elementos denominativos que no hagan a la forma tridimensional en sí. </a:t>
            </a:r>
            <a:r>
              <a:rPr lang="es-ES" sz="2000" dirty="0" smtClean="0">
                <a:solidFill>
                  <a:schemeClr val="tx2"/>
                </a:solidFill>
              </a:rPr>
              <a:t>De lo contrario </a:t>
            </a:r>
            <a:r>
              <a:rPr lang="es-ES" sz="2000" dirty="0">
                <a:solidFill>
                  <a:schemeClr val="tx2"/>
                </a:solidFill>
              </a:rPr>
              <a:t>será </a:t>
            </a:r>
            <a:r>
              <a:rPr lang="es-ES" sz="2000" dirty="0" smtClean="0">
                <a:solidFill>
                  <a:schemeClr val="tx2"/>
                </a:solidFill>
              </a:rPr>
              <a:t>ingresada, examinada y registrada </a:t>
            </a:r>
            <a:r>
              <a:rPr lang="es-ES" sz="2000" dirty="0">
                <a:solidFill>
                  <a:schemeClr val="tx2"/>
                </a:solidFill>
              </a:rPr>
              <a:t>como una marca mixta.</a:t>
            </a:r>
          </a:p>
          <a:p>
            <a:endParaRPr lang="es-ES" dirty="0"/>
          </a:p>
        </p:txBody>
      </p:sp>
    </p:spTree>
    <p:extLst>
      <p:ext uri="{BB962C8B-B14F-4D97-AF65-F5344CB8AC3E}">
        <p14:creationId xmlns:p14="http://schemas.microsoft.com/office/powerpoint/2010/main" val="3074419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000" i="1" dirty="0" smtClean="0">
                <a:solidFill>
                  <a:schemeClr val="tx2"/>
                </a:solidFill>
              </a:rPr>
              <a:t>TEXTO DE LA CIRCULAR Nº 9/15 de DNPI</a:t>
            </a:r>
            <a:endParaRPr lang="es-ES" sz="2000" i="1" dirty="0">
              <a:solidFill>
                <a:schemeClr val="tx2"/>
              </a:solidFill>
            </a:endParaRPr>
          </a:p>
        </p:txBody>
      </p:sp>
      <p:sp>
        <p:nvSpPr>
          <p:cNvPr id="6" name="5 Marcador de contenido"/>
          <p:cNvSpPr>
            <a:spLocks noGrp="1"/>
          </p:cNvSpPr>
          <p:nvPr>
            <p:ph idx="1"/>
          </p:nvPr>
        </p:nvSpPr>
        <p:spPr/>
        <p:txBody>
          <a:bodyPr>
            <a:normAutofit/>
          </a:bodyPr>
          <a:lstStyle/>
          <a:p>
            <a:pPr marL="0" indent="0" algn="r">
              <a:buNone/>
            </a:pPr>
            <a:r>
              <a:rPr lang="es-ES" sz="2000" dirty="0" smtClean="0"/>
              <a:t>Montevideo, 14 de agosto de 2015.</a:t>
            </a:r>
          </a:p>
          <a:p>
            <a:endParaRPr lang="es-ES" sz="1800" dirty="0" smtClean="0"/>
          </a:p>
          <a:p>
            <a:pPr marL="0" indent="0" algn="just">
              <a:buNone/>
            </a:pPr>
            <a:r>
              <a:rPr lang="es-ES" sz="2000" i="1" dirty="0" smtClean="0"/>
              <a:t>	A partir de la fecha, cuando se presente a registro una marca tridimensional acompañada de elementos figurativos, colores o denominaciones, esta será considerada como una marca mixta y se ingresará por esa categoría, reservándose la categoría marca tridimensional para aquellas que consistan exclusivamente en volúmenes que posean una </a:t>
            </a:r>
            <a:r>
              <a:rPr lang="es-ES" sz="2000" i="1" dirty="0" err="1" smtClean="0"/>
              <a:t>distintividad</a:t>
            </a:r>
            <a:r>
              <a:rPr lang="es-ES" sz="2000" i="1" dirty="0" smtClean="0"/>
              <a:t> per se; es decir aquella forma expresada en tres dimensiones, alto, ancho y profundidad independientemente de los elementos denominativos o gráficos que puedan acompañar el diseño volumétrico que pretende identificar un producto.</a:t>
            </a:r>
            <a:endParaRPr lang="es-ES" sz="2000" i="1" dirty="0"/>
          </a:p>
        </p:txBody>
      </p:sp>
    </p:spTree>
    <p:extLst>
      <p:ext uri="{BB962C8B-B14F-4D97-AF65-F5344CB8AC3E}">
        <p14:creationId xmlns:p14="http://schemas.microsoft.com/office/powerpoint/2010/main" val="3250037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1480</Words>
  <Application>Microsoft Office PowerPoint</Application>
  <PresentationFormat>Presentación en pantalla (4:3)</PresentationFormat>
  <Paragraphs>272</Paragraphs>
  <Slides>25</Slides>
  <Notes>25</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REGISTRO DE MARCAS</vt:lpstr>
      <vt:lpstr>Concepto de “Marca” (cont.)</vt:lpstr>
      <vt:lpstr>Presentación de PowerPoint</vt:lpstr>
      <vt:lpstr>CONCEPTO DE “MARCA TRIDIMENSIONAL”</vt:lpstr>
      <vt:lpstr>Presentación de PowerPoint</vt:lpstr>
      <vt:lpstr>PROCEDIMIENTO DE REGISTRO DE MARCAS TRIDIMENSIONALES</vt:lpstr>
      <vt:lpstr>TEXTO DE LA CIRCULAR Nº 9/15 de DNPI</vt:lpstr>
      <vt:lpstr>EJEMPLOS DE MARCAS TRIDIMENSIONALES PRESENTADAS ANTE LA DNPI</vt:lpstr>
      <vt:lpstr>Presentación de PowerPoint</vt:lpstr>
      <vt:lpstr>Presentación de PowerPoint</vt:lpstr>
      <vt:lpstr>Presentación de PowerPoint</vt:lpstr>
      <vt:lpstr>PROCEDIMIENTO DE EXAMEN DE LA MARCA TRIDIMENSIONAL</vt:lpstr>
      <vt:lpstr>Presentación de PowerPoint</vt:lpstr>
      <vt:lpstr>Presentación de PowerPoint</vt:lpstr>
      <vt:lpstr>MARCAS SONORAS</vt:lpstr>
      <vt:lpstr>MARCAS SONORAS</vt:lpstr>
      <vt:lpstr>Requisitos establecidos por el Decreto 146/001</vt:lpstr>
      <vt:lpstr>MARCAS SONORAS SOLICITADAS</vt:lpstr>
      <vt:lpstr>MARCAS SONORAS forma de solicitud</vt:lpstr>
      <vt:lpstr>Presentación de PowerPoint</vt:lpstr>
      <vt:lpstr>Presentación de PowerPoint</vt:lpstr>
      <vt:lpstr>DIFICULTADES DE REPRESENTACIÓN DE LAS MARCAS NO TRADICIONALES.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 Malcuori</dc:creator>
  <cp:lastModifiedBy>Gabriela Espárrago</cp:lastModifiedBy>
  <cp:revision>121</cp:revision>
  <dcterms:created xsi:type="dcterms:W3CDTF">2012-11-29T12:36:31Z</dcterms:created>
  <dcterms:modified xsi:type="dcterms:W3CDTF">2018-11-28T20:50:59Z</dcterms:modified>
</cp:coreProperties>
</file>