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itchFamily="34" charset="0"/>
      <p:regular r:id="rId14"/>
      <p:bold r:id="rId15"/>
      <p:italic r:id="rId16"/>
      <p:boldItalic r:id="rId17"/>
    </p:embeddedFont>
    <p:embeddedFont>
      <p:font typeface="Arial Narrow"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4E913D2-8D20-4AD1-BE96-022E1776B51D}">
  <a:tblStyle styleId="{44E913D2-8D20-4AD1-BE96-022E1776B51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NGLE LAYOUT"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2750" y="772321"/>
            <a:ext cx="8255000" cy="319880"/>
          </a:xfrm>
          <a:prstGeom prst="rect">
            <a:avLst/>
          </a:prstGeom>
          <a:solidFill>
            <a:srgbClr val="18662A"/>
          </a:solidFill>
          <a:ln>
            <a:noFill/>
          </a:ln>
        </p:spPr>
        <p:txBody>
          <a:bodyPr spcFirstLastPara="1" wrap="square" lIns="91425" tIns="45700" rIns="91425" bIns="45700" anchor="ctr" anchorCtr="0"/>
          <a:lstStyle>
            <a:lvl1pPr marR="0" lvl="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subTitle" idx="1"/>
          </p:nvPr>
        </p:nvSpPr>
        <p:spPr>
          <a:xfrm>
            <a:off x="298450" y="1187450"/>
            <a:ext cx="8445500" cy="1314450"/>
          </a:xfrm>
          <a:prstGeom prst="rect">
            <a:avLst/>
          </a:prstGeom>
          <a:noFill/>
          <a:ln>
            <a:noFill/>
          </a:ln>
        </p:spPr>
        <p:txBody>
          <a:bodyPr spcFirstLastPara="1" wrap="square" lIns="91425" tIns="45700" rIns="91425" bIns="45700" anchor="t" anchorCtr="0"/>
          <a:lstStyle>
            <a:lvl1pPr marR="0" lvl="0" algn="just" rtl="0">
              <a:spcBef>
                <a:spcPts val="300"/>
              </a:spcBef>
              <a:spcAft>
                <a:spcPts val="0"/>
              </a:spcAft>
              <a:buClr>
                <a:srgbClr val="234664"/>
              </a:buClr>
              <a:buSzPts val="1500"/>
              <a:buFont typeface="Arial"/>
              <a:buNone/>
              <a:defRPr sz="1500" b="0" i="0" u="none" strike="noStrike" cap="none">
                <a:solidFill>
                  <a:srgbClr val="234664"/>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LEVEL LAYOUT">
  <p:cSld name="TWO LEVEL LAYOU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298450" y="1200151"/>
            <a:ext cx="8388350" cy="3394472"/>
          </a:xfrm>
          <a:prstGeom prst="rect">
            <a:avLst/>
          </a:prstGeom>
          <a:noFill/>
          <a:ln>
            <a:noFill/>
          </a:ln>
        </p:spPr>
        <p:txBody>
          <a:bodyPr spcFirstLastPara="1" wrap="square" lIns="91425" tIns="45700" rIns="91425" bIns="45700" anchor="t" anchorCtr="0"/>
          <a:lstStyle>
            <a:lvl1pPr marL="457200" marR="0" lvl="0" indent="-330200" algn="l" rtl="0">
              <a:lnSpc>
                <a:spcPct val="120000"/>
              </a:lnSpc>
              <a:spcBef>
                <a:spcPts val="320"/>
              </a:spcBef>
              <a:spcAft>
                <a:spcPts val="0"/>
              </a:spcAft>
              <a:buClr>
                <a:srgbClr val="234664"/>
              </a:buClr>
              <a:buSzPts val="1600"/>
              <a:buFont typeface="Arial"/>
              <a:buChar char="•"/>
              <a:defRPr sz="1600" b="1" i="0" u="none" strike="noStrike" cap="none">
                <a:solidFill>
                  <a:srgbClr val="234664"/>
                </a:solidFill>
                <a:latin typeface="Arial"/>
                <a:ea typeface="Arial"/>
                <a:cs typeface="Arial"/>
                <a:sym typeface="Arial"/>
              </a:defRPr>
            </a:lvl1pPr>
            <a:lvl2pPr marL="914400" marR="0" lvl="1" indent="-323850" algn="l" rtl="0">
              <a:lnSpc>
                <a:spcPct val="120000"/>
              </a:lnSpc>
              <a:spcBef>
                <a:spcPts val="300"/>
              </a:spcBef>
              <a:spcAft>
                <a:spcPts val="0"/>
              </a:spcAft>
              <a:buClr>
                <a:srgbClr val="234664"/>
              </a:buClr>
              <a:buSzPts val="1500"/>
              <a:buFont typeface="Arial"/>
              <a:buChar char="–"/>
              <a:defRPr sz="1500" b="0" i="0" u="none" strike="noStrike" cap="none">
                <a:solidFill>
                  <a:srgbClr val="234664"/>
                </a:solidFill>
                <a:latin typeface="Arial"/>
                <a:ea typeface="Arial"/>
                <a:cs typeface="Arial"/>
                <a:sym typeface="Arial"/>
              </a:defRPr>
            </a:lvl2pPr>
            <a:lvl3pPr marL="1371600" marR="0" lvl="2" indent="-381000" algn="l" rtl="0">
              <a:lnSpc>
                <a:spcPct val="120000"/>
              </a:lnSpc>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3pPr>
            <a:lvl4pPr marL="1828800" marR="0" lvl="3"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ctrTitle"/>
          </p:nvPr>
        </p:nvSpPr>
        <p:spPr>
          <a:xfrm>
            <a:off x="412750" y="772321"/>
            <a:ext cx="8255000" cy="319880"/>
          </a:xfrm>
          <a:prstGeom prst="rect">
            <a:avLst/>
          </a:prstGeom>
          <a:solidFill>
            <a:srgbClr val="18662A"/>
          </a:solidFill>
          <a:ln>
            <a:noFill/>
          </a:ln>
        </p:spPr>
        <p:txBody>
          <a:bodyPr spcFirstLastPara="1" wrap="square" lIns="91425" tIns="45700" rIns="91425" bIns="45700" anchor="ctr" anchorCtr="0"/>
          <a:lstStyle>
            <a:lvl1pPr marR="0" lvl="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p:nvPr/>
        </p:nvSpPr>
        <p:spPr>
          <a:xfrm>
            <a:off x="971550" y="291653"/>
            <a:ext cx="7772400" cy="1620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404040"/>
              </a:buClr>
              <a:buSzPts val="900"/>
              <a:buFont typeface="Arial"/>
              <a:buNone/>
            </a:pPr>
            <a:r>
              <a:rPr lang="es-ES" sz="900">
                <a:solidFill>
                  <a:srgbClr val="404040"/>
                </a:solidFill>
                <a:latin typeface="Arial"/>
                <a:ea typeface="Arial"/>
                <a:cs typeface="Arial"/>
                <a:sym typeface="Arial"/>
              </a:rPr>
              <a:t>TITLE SLIDE</a:t>
            </a:r>
            <a:endParaRPr sz="900">
              <a:solidFill>
                <a:srgbClr val="40404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ST PAGE IPKEY">
  <p:cSld name="LAST PAGE IPKEY">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DEX">
  <p:cSld name="INDEX">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245006" y="772321"/>
            <a:ext cx="8513944" cy="31988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8662A"/>
              </a:buClr>
              <a:buSzPts val="1500"/>
              <a:buFont typeface="Arial"/>
              <a:buNone/>
              <a:defRPr sz="1500" b="1" i="0" u="none" strike="noStrike" cap="none">
                <a:solidFill>
                  <a:srgbClr val="18662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5"/>
          <p:cNvSpPr txBox="1">
            <a:spLocks noGrp="1"/>
          </p:cNvSpPr>
          <p:nvPr>
            <p:ph type="subTitle" idx="1"/>
          </p:nvPr>
        </p:nvSpPr>
        <p:spPr>
          <a:xfrm>
            <a:off x="245006" y="1187451"/>
            <a:ext cx="8513945" cy="2959100"/>
          </a:xfrm>
          <a:prstGeom prst="rect">
            <a:avLst/>
          </a:prstGeom>
          <a:noFill/>
          <a:ln>
            <a:noFill/>
          </a:ln>
        </p:spPr>
        <p:txBody>
          <a:bodyPr spcFirstLastPara="1" wrap="square" lIns="91425" tIns="45700" rIns="91425" bIns="45700" anchor="t" anchorCtr="0"/>
          <a:lstStyle>
            <a:lvl1pPr marR="0" lvl="0" algn="just" rtl="0">
              <a:lnSpc>
                <a:spcPct val="100000"/>
              </a:lnSpc>
              <a:spcBef>
                <a:spcPts val="300"/>
              </a:spcBef>
              <a:spcAft>
                <a:spcPts val="0"/>
              </a:spcAft>
              <a:buClr>
                <a:srgbClr val="234664"/>
              </a:buClr>
              <a:buSzPts val="1500"/>
              <a:buFont typeface="Arial"/>
              <a:buNone/>
              <a:defRPr sz="1500" b="0" i="0" u="none" strike="noStrike" cap="none">
                <a:solidFill>
                  <a:srgbClr val="234664"/>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cxnSp>
        <p:nvCxnSpPr>
          <p:cNvPr id="21" name="Google Shape;21;p5"/>
          <p:cNvCxnSpPr/>
          <p:nvPr/>
        </p:nvCxnSpPr>
        <p:spPr>
          <a:xfrm>
            <a:off x="340009" y="1123951"/>
            <a:ext cx="8327741" cy="0"/>
          </a:xfrm>
          <a:prstGeom prst="straightConnector1">
            <a:avLst/>
          </a:prstGeom>
          <a:noFill/>
          <a:ln w="9525" cap="flat" cmpd="sng">
            <a:solidFill>
              <a:schemeClr val="accent1"/>
            </a:solidFill>
            <a:prstDash val="dash"/>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
  <p:cSld name="TWO COLUMNS ">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body" idx="1"/>
          </p:nvPr>
        </p:nvSpPr>
        <p:spPr>
          <a:xfrm>
            <a:off x="298450" y="1200151"/>
            <a:ext cx="3882008" cy="3394472"/>
          </a:xfrm>
          <a:prstGeom prst="rect">
            <a:avLst/>
          </a:prstGeom>
          <a:noFill/>
          <a:ln>
            <a:noFill/>
          </a:ln>
        </p:spPr>
        <p:txBody>
          <a:bodyPr spcFirstLastPara="1" wrap="square" lIns="91425" tIns="45700" rIns="91425" bIns="45700" anchor="t" anchorCtr="0"/>
          <a:lstStyle>
            <a:lvl1pPr marL="457200" marR="0" lvl="0" indent="-330200" algn="l" rtl="0">
              <a:lnSpc>
                <a:spcPct val="120000"/>
              </a:lnSpc>
              <a:spcBef>
                <a:spcPts val="320"/>
              </a:spcBef>
              <a:spcAft>
                <a:spcPts val="0"/>
              </a:spcAft>
              <a:buClr>
                <a:srgbClr val="234664"/>
              </a:buClr>
              <a:buSzPts val="1600"/>
              <a:buFont typeface="Arial"/>
              <a:buChar char="•"/>
              <a:defRPr sz="1600" b="1" i="0" u="none" strike="noStrike" cap="none">
                <a:solidFill>
                  <a:srgbClr val="234664"/>
                </a:solidFill>
                <a:latin typeface="Arial"/>
                <a:ea typeface="Arial"/>
                <a:cs typeface="Arial"/>
                <a:sym typeface="Arial"/>
              </a:defRPr>
            </a:lvl1pPr>
            <a:lvl2pPr marL="914400" marR="0" lvl="1" indent="-323850" algn="l" rtl="0">
              <a:lnSpc>
                <a:spcPct val="120000"/>
              </a:lnSpc>
              <a:spcBef>
                <a:spcPts val="300"/>
              </a:spcBef>
              <a:spcAft>
                <a:spcPts val="0"/>
              </a:spcAft>
              <a:buClr>
                <a:srgbClr val="234664"/>
              </a:buClr>
              <a:buSzPts val="1500"/>
              <a:buFont typeface="Arial"/>
              <a:buChar char="–"/>
              <a:defRPr sz="1500" b="0" i="0" u="none" strike="noStrike" cap="none">
                <a:solidFill>
                  <a:srgbClr val="234664"/>
                </a:solidFill>
                <a:latin typeface="Arial"/>
                <a:ea typeface="Arial"/>
                <a:cs typeface="Arial"/>
                <a:sym typeface="Arial"/>
              </a:defRPr>
            </a:lvl2pPr>
            <a:lvl3pPr marL="1371600" marR="0" lvl="2" indent="-381000" algn="l" rtl="0">
              <a:lnSpc>
                <a:spcPct val="120000"/>
              </a:lnSpc>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3pPr>
            <a:lvl4pPr marL="1828800" marR="0" lvl="3"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ctrTitle"/>
          </p:nvPr>
        </p:nvSpPr>
        <p:spPr>
          <a:xfrm>
            <a:off x="412750" y="772321"/>
            <a:ext cx="8255000" cy="319880"/>
          </a:xfrm>
          <a:prstGeom prst="rect">
            <a:avLst/>
          </a:prstGeom>
          <a:solidFill>
            <a:srgbClr val="18662A"/>
          </a:solidFill>
          <a:ln>
            <a:noFill/>
          </a:ln>
        </p:spPr>
        <p:txBody>
          <a:bodyPr spcFirstLastPara="1" wrap="square" lIns="91425" tIns="45700" rIns="91425" bIns="45700" anchor="ctr" anchorCtr="0"/>
          <a:lstStyle>
            <a:lvl1pPr marR="0" lvl="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6"/>
          <p:cNvSpPr txBox="1"/>
          <p:nvPr/>
        </p:nvSpPr>
        <p:spPr>
          <a:xfrm>
            <a:off x="971550" y="291653"/>
            <a:ext cx="7772400" cy="1620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404040"/>
              </a:buClr>
              <a:buSzPts val="900"/>
              <a:buFont typeface="Arial"/>
              <a:buNone/>
            </a:pPr>
            <a:r>
              <a:rPr lang="es-ES" sz="900">
                <a:solidFill>
                  <a:srgbClr val="404040"/>
                </a:solidFill>
                <a:latin typeface="Arial"/>
                <a:ea typeface="Arial"/>
                <a:cs typeface="Arial"/>
                <a:sym typeface="Arial"/>
              </a:rPr>
              <a:t>TITLE SLIDE</a:t>
            </a:r>
            <a:endParaRPr sz="900">
              <a:solidFill>
                <a:srgbClr val="404040"/>
              </a:solidFill>
              <a:latin typeface="Arial"/>
              <a:ea typeface="Arial"/>
              <a:cs typeface="Arial"/>
              <a:sym typeface="Arial"/>
            </a:endParaRPr>
          </a:p>
        </p:txBody>
      </p:sp>
      <p:sp>
        <p:nvSpPr>
          <p:cNvPr id="26" name="Google Shape;26;p6"/>
          <p:cNvSpPr txBox="1">
            <a:spLocks noGrp="1"/>
          </p:cNvSpPr>
          <p:nvPr>
            <p:ph type="body" idx="2"/>
          </p:nvPr>
        </p:nvSpPr>
        <p:spPr>
          <a:xfrm>
            <a:off x="4766692" y="1200151"/>
            <a:ext cx="3882008" cy="3394472"/>
          </a:xfrm>
          <a:prstGeom prst="rect">
            <a:avLst/>
          </a:prstGeom>
          <a:noFill/>
          <a:ln>
            <a:noFill/>
          </a:ln>
        </p:spPr>
        <p:txBody>
          <a:bodyPr spcFirstLastPara="1" wrap="square" lIns="91425" tIns="45700" rIns="91425" bIns="45700" anchor="t" anchorCtr="0"/>
          <a:lstStyle>
            <a:lvl1pPr marL="457200" marR="0" lvl="0" indent="-330200" algn="l" rtl="0">
              <a:lnSpc>
                <a:spcPct val="120000"/>
              </a:lnSpc>
              <a:spcBef>
                <a:spcPts val="320"/>
              </a:spcBef>
              <a:spcAft>
                <a:spcPts val="0"/>
              </a:spcAft>
              <a:buClr>
                <a:srgbClr val="234664"/>
              </a:buClr>
              <a:buSzPts val="1600"/>
              <a:buFont typeface="Arial"/>
              <a:buChar char="•"/>
              <a:defRPr sz="1600" b="1" i="0" u="none" strike="noStrike" cap="none">
                <a:solidFill>
                  <a:srgbClr val="234664"/>
                </a:solidFill>
                <a:latin typeface="Arial"/>
                <a:ea typeface="Arial"/>
                <a:cs typeface="Arial"/>
                <a:sym typeface="Arial"/>
              </a:defRPr>
            </a:lvl1pPr>
            <a:lvl2pPr marL="914400" marR="0" lvl="1" indent="-323850" algn="l" rtl="0">
              <a:lnSpc>
                <a:spcPct val="120000"/>
              </a:lnSpc>
              <a:spcBef>
                <a:spcPts val="300"/>
              </a:spcBef>
              <a:spcAft>
                <a:spcPts val="0"/>
              </a:spcAft>
              <a:buClr>
                <a:srgbClr val="234664"/>
              </a:buClr>
              <a:buSzPts val="1500"/>
              <a:buFont typeface="Arial"/>
              <a:buChar char="–"/>
              <a:defRPr sz="1500" b="0" i="0" u="none" strike="noStrike" cap="none">
                <a:solidFill>
                  <a:srgbClr val="234664"/>
                </a:solidFill>
                <a:latin typeface="Arial"/>
                <a:ea typeface="Arial"/>
                <a:cs typeface="Arial"/>
                <a:sym typeface="Arial"/>
              </a:defRPr>
            </a:lvl2pPr>
            <a:lvl3pPr marL="1371600" marR="0" lvl="2" indent="-381000" algn="l" rtl="0">
              <a:lnSpc>
                <a:spcPct val="120000"/>
              </a:lnSpc>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3pPr>
            <a:lvl4pPr marL="1828800" marR="0" lvl="3"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lnSpc>
                <a:spcPct val="12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
        <p:cNvGrpSpPr/>
        <p:nvPr/>
      </p:nvGrpSpPr>
      <p:grpSpPr>
        <a:xfrm>
          <a:off x="0" y="0"/>
          <a:ext cx="0" cy="0"/>
          <a:chOff x="0" y="0"/>
          <a:chExt cx="0" cy="0"/>
        </a:xfrm>
      </p:grpSpPr>
      <p:cxnSp>
        <p:nvCxnSpPr>
          <p:cNvPr id="31" name="Google Shape;31;p7"/>
          <p:cNvCxnSpPr/>
          <p:nvPr/>
        </p:nvCxnSpPr>
        <p:spPr>
          <a:xfrm>
            <a:off x="717385" y="3079210"/>
            <a:ext cx="7742442" cy="0"/>
          </a:xfrm>
          <a:prstGeom prst="straightConnector1">
            <a:avLst/>
          </a:prstGeom>
          <a:noFill/>
          <a:ln w="9525" cap="flat" cmpd="sng">
            <a:solidFill>
              <a:srgbClr val="D8D8D8"/>
            </a:solidFill>
            <a:prstDash val="solid"/>
            <a:round/>
            <a:headEnd type="none" w="sm" len="sm"/>
            <a:tailEnd type="none" w="sm" len="sm"/>
          </a:ln>
        </p:spPr>
      </p:cxnSp>
      <p:sp>
        <p:nvSpPr>
          <p:cNvPr id="32" name="Google Shape;32;p7"/>
          <p:cNvSpPr txBox="1"/>
          <p:nvPr/>
        </p:nvSpPr>
        <p:spPr>
          <a:xfrm>
            <a:off x="2231875" y="3333337"/>
            <a:ext cx="4654200" cy="639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100" b="0" i="0" u="none" strike="noStrike" cap="none">
                <a:solidFill>
                  <a:schemeClr val="lt1"/>
                </a:solidFill>
                <a:latin typeface="Arial"/>
                <a:ea typeface="Arial"/>
                <a:cs typeface="Arial"/>
                <a:sym typeface="Arial"/>
              </a:rPr>
              <a:t>Loreto Trejo, abogada INAPI | </a:t>
            </a:r>
            <a:endParaRPr sz="11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s-ES" sz="1100" b="0" i="0" u="none" strike="noStrike" cap="none">
                <a:solidFill>
                  <a:schemeClr val="lt1"/>
                </a:solidFill>
                <a:latin typeface="Arial"/>
                <a:ea typeface="Arial"/>
                <a:cs typeface="Arial"/>
                <a:sym typeface="Arial"/>
              </a:rPr>
              <a:t>Bogotá | 27/11/2018</a:t>
            </a:r>
            <a:endParaRPr sz="1100" b="0" i="0" u="none" strike="noStrike" cap="none">
              <a:solidFill>
                <a:schemeClr val="lt1"/>
              </a:solidFill>
              <a:latin typeface="Arial"/>
              <a:ea typeface="Arial"/>
              <a:cs typeface="Arial"/>
              <a:sym typeface="Arial"/>
            </a:endParaRPr>
          </a:p>
        </p:txBody>
      </p:sp>
      <p:sp>
        <p:nvSpPr>
          <p:cNvPr id="33" name="Google Shape;33;p7"/>
          <p:cNvSpPr txBox="1">
            <a:spLocks noGrp="1"/>
          </p:cNvSpPr>
          <p:nvPr>
            <p:ph type="ctrTitle"/>
          </p:nvPr>
        </p:nvSpPr>
        <p:spPr>
          <a:xfrm>
            <a:off x="687427" y="1581150"/>
            <a:ext cx="7772400" cy="13208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Arial"/>
              <a:buNone/>
            </a:pPr>
            <a:r>
              <a:rPr lang="es-ES" sz="2800"/>
              <a:t>Taller Regional Sobre Directrices Relativas al Examen de Marcas y Diseños Industriales.</a:t>
            </a:r>
            <a:br>
              <a:rPr lang="es-ES" sz="2800"/>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graphicFrame>
        <p:nvGraphicFramePr>
          <p:cNvPr id="109" name="Google Shape;109;p16"/>
          <p:cNvGraphicFramePr/>
          <p:nvPr/>
        </p:nvGraphicFramePr>
        <p:xfrm>
          <a:off x="395316" y="1329151"/>
          <a:ext cx="8261150" cy="1546825"/>
        </p:xfrm>
        <a:graphic>
          <a:graphicData uri="http://schemas.openxmlformats.org/drawingml/2006/table">
            <a:tbl>
              <a:tblPr firstRow="1" bandRow="1">
                <a:noFill/>
                <a:tableStyleId>{44E913D2-8D20-4AD1-BE96-022E1776B51D}</a:tableStyleId>
              </a:tblPr>
              <a:tblGrid>
                <a:gridCol w="1860625"/>
                <a:gridCol w="669825"/>
                <a:gridCol w="2426250"/>
                <a:gridCol w="3304450"/>
              </a:tblGrid>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1" u="none" strike="noStrike" cap="none">
                          <a:latin typeface="Arial Narrow"/>
                          <a:ea typeface="Arial Narrow"/>
                          <a:cs typeface="Arial Narrow"/>
                          <a:sym typeface="Arial Narrow"/>
                        </a:rPr>
                        <a:t>Presentation</a:t>
                      </a:r>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chemeClr val="lt1"/>
                      </a:solidFill>
                      <a:prstDash val="dot"/>
                      <a:round/>
                      <a:headEnd type="none" w="sm" len="sm"/>
                      <a:tailEnd type="none" w="sm" len="sm"/>
                    </a:lnT>
                    <a:lnB w="9525" cap="flat" cmpd="sng">
                      <a:solidFill>
                        <a:srgbClr val="A5A5A5"/>
                      </a:solidFill>
                      <a:prstDash val="dot"/>
                      <a:round/>
                      <a:headEnd type="none" w="sm" len="sm"/>
                      <a:tailEnd type="none" w="sm" len="sm"/>
                    </a:lnB>
                  </a:tcPr>
                </a:tc>
                <a:tc gridSpan="3">
                  <a:txBody>
                    <a:bodyPr/>
                    <a:lstStyle/>
                    <a:p>
                      <a:pPr marL="0" marR="0" lvl="0" indent="0" algn="l" rtl="0">
                        <a:spcBef>
                          <a:spcPts val="0"/>
                        </a:spcBef>
                        <a:spcAft>
                          <a:spcPts val="0"/>
                        </a:spcAft>
                        <a:buNone/>
                      </a:pPr>
                      <a:endParaRPr sz="800">
                        <a:solidFill>
                          <a:srgbClr val="595959"/>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chemeClr val="lt1"/>
                      </a:solidFill>
                      <a:prstDash val="dot"/>
                      <a:round/>
                      <a:headEnd type="none" w="sm" len="sm"/>
                      <a:tailEnd type="none" w="sm" len="sm"/>
                    </a:lnT>
                    <a:lnB w="9525" cap="flat" cmpd="sng">
                      <a:solidFill>
                        <a:srgbClr val="A5A5A5"/>
                      </a:solidFill>
                      <a:prstDash val="dot"/>
                      <a:round/>
                      <a:headEnd type="none" w="sm" len="sm"/>
                      <a:tailEnd type="none" w="sm" len="sm"/>
                    </a:lnB>
                  </a:tcPr>
                </a:tc>
                <a:tc hMerge="1">
                  <a:txBody>
                    <a:bodyPr/>
                    <a:lstStyle/>
                    <a:p>
                      <a:endParaRPr lang="es-ES"/>
                    </a:p>
                  </a:txBody>
                  <a:tcPr/>
                </a:tc>
                <a:tc hMerge="1">
                  <a:txBody>
                    <a:bodyPr/>
                    <a:lstStyle/>
                    <a:p>
                      <a:endParaRPr lang="es-ES"/>
                    </a:p>
                  </a:txBody>
                  <a:tcPr/>
                </a:tc>
              </a:tr>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Status</a:t>
                      </a:r>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DRAFT / APPROVED</a:t>
                      </a:r>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hMerge="1">
                  <a:txBody>
                    <a:bodyPr/>
                    <a:lstStyle/>
                    <a:p>
                      <a:endParaRPr lang="es-ES"/>
                    </a:p>
                  </a:txBody>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Approved by owner</a:t>
                      </a:r>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rowSpan="2">
                  <a:txBody>
                    <a:bodyPr/>
                    <a:lstStyle/>
                    <a:p>
                      <a:pPr marL="0" marR="0" lvl="0" indent="0" algn="l"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Authors</a:t>
                      </a:r>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vMerge="1">
                  <a:txBody>
                    <a:bodyPr/>
                    <a:lstStyle/>
                    <a:p>
                      <a:endParaRPr lang="es-ES"/>
                    </a:p>
                  </a:txBody>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rowSpan="2">
                  <a:txBody>
                    <a:bodyPr/>
                    <a:lstStyle/>
                    <a:p>
                      <a:pPr marL="0" marR="0" lvl="0" indent="0" algn="l"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Contributors</a:t>
                      </a:r>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chemeClr val="lt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vMerge="1">
                  <a:txBody>
                    <a:bodyPr/>
                    <a:lstStyle/>
                    <a:p>
                      <a:endParaRPr lang="es-ES"/>
                    </a:p>
                  </a:txBody>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chemeClr val="lt1"/>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chemeClr val="lt1"/>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chemeClr val="lt1"/>
                      </a:solidFill>
                      <a:prstDash val="dot"/>
                      <a:round/>
                      <a:headEnd type="none" w="sm" len="sm"/>
                      <a:tailEnd type="none" w="sm" len="sm"/>
                    </a:lnB>
                  </a:tcPr>
                </a:tc>
              </a:tr>
            </a:tbl>
          </a:graphicData>
        </a:graphic>
      </p:graphicFrame>
      <p:graphicFrame>
        <p:nvGraphicFramePr>
          <p:cNvPr id="110" name="Google Shape;110;p16"/>
          <p:cNvGraphicFramePr/>
          <p:nvPr/>
        </p:nvGraphicFramePr>
        <p:xfrm>
          <a:off x="395328" y="2919160"/>
          <a:ext cx="8261125" cy="1104875"/>
        </p:xfrm>
        <a:graphic>
          <a:graphicData uri="http://schemas.openxmlformats.org/drawingml/2006/table">
            <a:tbl>
              <a:tblPr firstRow="1" bandRow="1">
                <a:noFill/>
                <a:tableStyleId>{44E913D2-8D20-4AD1-BE96-022E1776B51D}</a:tableStyleId>
              </a:tblPr>
              <a:tblGrid>
                <a:gridCol w="811350"/>
                <a:gridCol w="1032650"/>
                <a:gridCol w="958875"/>
                <a:gridCol w="5458250"/>
              </a:tblGrid>
              <a:tr h="220975">
                <a:tc gridSpan="4">
                  <a:txBody>
                    <a:bodyPr/>
                    <a:lstStyle/>
                    <a:p>
                      <a:pPr marL="0" marR="0" lvl="0" indent="0" algn="ctr"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Revision history</a:t>
                      </a:r>
                      <a:endParaRPr/>
                    </a:p>
                  </a:txBody>
                  <a:tcPr marL="91450" marR="91450" marT="45725" marB="45725" anchor="ctr">
                    <a:lnL w="9525" cap="flat" cmpd="sng">
                      <a:solidFill>
                        <a:schemeClr val="lt1"/>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chemeClr val="lt1"/>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20975">
                <a:tc>
                  <a:txBody>
                    <a:bodyPr/>
                    <a:lstStyle/>
                    <a:p>
                      <a:pPr marL="0" marR="0" lvl="0" indent="0" algn="ctr" rtl="0">
                        <a:spcBef>
                          <a:spcPts val="0"/>
                        </a:spcBef>
                        <a:spcAft>
                          <a:spcPts val="0"/>
                        </a:spcAft>
                        <a:buNone/>
                      </a:pPr>
                      <a:r>
                        <a:rPr lang="es-ES" sz="800" b="1">
                          <a:solidFill>
                            <a:srgbClr val="7F7F7F"/>
                          </a:solidFill>
                          <a:latin typeface="Arial Narrow"/>
                          <a:ea typeface="Arial Narrow"/>
                          <a:cs typeface="Arial Narrow"/>
                          <a:sym typeface="Arial Narrow"/>
                        </a:rPr>
                        <a:t>Version</a:t>
                      </a:r>
                      <a:endParaRPr sz="800" b="1">
                        <a:solidFill>
                          <a:srgbClr val="7F7F7F"/>
                        </a:solidFill>
                        <a:latin typeface="Arial Narrow"/>
                        <a:ea typeface="Arial Narrow"/>
                        <a:cs typeface="Arial Narrow"/>
                        <a:sym typeface="Arial Narrow"/>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s-ES" sz="800" b="1">
                          <a:solidFill>
                            <a:srgbClr val="7F7F7F"/>
                          </a:solidFill>
                          <a:latin typeface="Arial Narrow"/>
                          <a:ea typeface="Arial Narrow"/>
                          <a:cs typeface="Arial Narrow"/>
                          <a:sym typeface="Arial Narrow"/>
                        </a:rPr>
                        <a:t>Date</a:t>
                      </a:r>
                      <a:endParaRPr sz="800" b="1">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7F7F7F"/>
                        </a:buClr>
                        <a:buSzPts val="800"/>
                        <a:buFont typeface="Arial Narrow"/>
                        <a:buNone/>
                      </a:pPr>
                      <a:r>
                        <a:rPr lang="es-ES" sz="800" b="1">
                          <a:solidFill>
                            <a:srgbClr val="7F7F7F"/>
                          </a:solidFill>
                          <a:latin typeface="Arial Narrow"/>
                          <a:ea typeface="Arial Narrow"/>
                          <a:cs typeface="Arial Narrow"/>
                          <a:sym typeface="Arial Narrow"/>
                        </a:rPr>
                        <a:t>Author</a:t>
                      </a:r>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s-ES" sz="800" b="1">
                          <a:solidFill>
                            <a:srgbClr val="7F7F7F"/>
                          </a:solidFill>
                          <a:latin typeface="Arial Narrow"/>
                          <a:ea typeface="Arial Narrow"/>
                          <a:cs typeface="Arial Narrow"/>
                          <a:sym typeface="Arial Narrow"/>
                        </a:rPr>
                        <a:t>Description</a:t>
                      </a: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rgbClr val="F2F2F2"/>
                    </a:solidFill>
                  </a:tcPr>
                </a:tc>
              </a:tr>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0">
                          <a:solidFill>
                            <a:srgbClr val="7F7F7F"/>
                          </a:solidFill>
                          <a:latin typeface="Arial Narrow"/>
                          <a:ea typeface="Arial Narrow"/>
                          <a:cs typeface="Arial Narrow"/>
                          <a:sym typeface="Arial Narrow"/>
                        </a:rPr>
                        <a:t>0.1</a:t>
                      </a:r>
                      <a:endParaRPr sz="800" b="0">
                        <a:solidFill>
                          <a:srgbClr val="7F7F7F"/>
                        </a:solidFill>
                        <a:latin typeface="Arial Narrow"/>
                        <a:ea typeface="Arial Narrow"/>
                        <a:cs typeface="Arial Narrow"/>
                        <a:sym typeface="Arial Narrow"/>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DD/MM/YYYY</a:t>
                      </a:r>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0">
                          <a:solidFill>
                            <a:srgbClr val="7F7F7F"/>
                          </a:solidFill>
                          <a:latin typeface="Arial Narrow"/>
                          <a:ea typeface="Arial Narrow"/>
                          <a:cs typeface="Arial Narrow"/>
                          <a:sym typeface="Arial Narrow"/>
                        </a:rPr>
                        <a:t>0.1</a:t>
                      </a:r>
                      <a:endParaRPr sz="800" b="0">
                        <a:solidFill>
                          <a:srgbClr val="7F7F7F"/>
                        </a:solidFill>
                        <a:latin typeface="Arial Narrow"/>
                        <a:ea typeface="Arial Narrow"/>
                        <a:cs typeface="Arial Narrow"/>
                        <a:sym typeface="Arial Narrow"/>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DD/MM/YYYY</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r h="220975">
                <a:tc>
                  <a:txBody>
                    <a:bodyPr/>
                    <a:lstStyle/>
                    <a:p>
                      <a:pPr marL="0" marR="0" lvl="0" indent="0" algn="l" rtl="0">
                        <a:lnSpc>
                          <a:spcPct val="100000"/>
                        </a:lnSpc>
                        <a:spcBef>
                          <a:spcPts val="0"/>
                        </a:spcBef>
                        <a:spcAft>
                          <a:spcPts val="0"/>
                        </a:spcAft>
                        <a:buClr>
                          <a:srgbClr val="7F7F7F"/>
                        </a:buClr>
                        <a:buSzPts val="800"/>
                        <a:buFont typeface="Arial Narrow"/>
                        <a:buNone/>
                      </a:pPr>
                      <a:r>
                        <a:rPr lang="es-ES" sz="800" b="0">
                          <a:solidFill>
                            <a:srgbClr val="7F7F7F"/>
                          </a:solidFill>
                          <a:latin typeface="Arial Narrow"/>
                          <a:ea typeface="Arial Narrow"/>
                          <a:cs typeface="Arial Narrow"/>
                          <a:sym typeface="Arial Narrow"/>
                        </a:rPr>
                        <a:t>0.1</a:t>
                      </a:r>
                      <a:endParaRPr sz="800" b="0">
                        <a:solidFill>
                          <a:srgbClr val="7F7F7F"/>
                        </a:solidFill>
                        <a:latin typeface="Arial Narrow"/>
                        <a:ea typeface="Arial Narrow"/>
                        <a:cs typeface="Arial Narrow"/>
                        <a:sym typeface="Arial Narrow"/>
                      </a:endParaRPr>
                    </a:p>
                  </a:txBody>
                  <a:tcPr marL="91450" marR="91450" marT="45725" marB="45725" anchor="ctr">
                    <a:lnL w="9525" cap="flat" cmpd="sng">
                      <a:solidFill>
                        <a:schemeClr val="lt1"/>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chemeClr val="lt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800"/>
                        <a:buFont typeface="Arial Narrow"/>
                        <a:buNone/>
                      </a:pPr>
                      <a:r>
                        <a:rPr lang="es-ES" sz="800">
                          <a:solidFill>
                            <a:srgbClr val="7F7F7F"/>
                          </a:solidFill>
                          <a:latin typeface="Arial Narrow"/>
                          <a:ea typeface="Arial Narrow"/>
                          <a:cs typeface="Arial Narrow"/>
                          <a:sym typeface="Arial Narrow"/>
                        </a:rPr>
                        <a:t>DD/MM/YYYY</a:t>
                      </a:r>
                      <a:endParaRPr sz="800">
                        <a:solidFill>
                          <a:srgbClr val="7F7F7F"/>
                        </a:solidFill>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rgbClr val="A5A5A5"/>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c>
                  <a:txBody>
                    <a:bodyPr/>
                    <a:lstStyle/>
                    <a:p>
                      <a:pPr marL="0" marR="0" lvl="0" indent="0" algn="l" rtl="0">
                        <a:spcBef>
                          <a:spcPts val="0"/>
                        </a:spcBef>
                        <a:spcAft>
                          <a:spcPts val="0"/>
                        </a:spcAft>
                        <a:buNone/>
                      </a:pPr>
                      <a:endParaRPr sz="800">
                        <a:latin typeface="Arial Narrow"/>
                        <a:ea typeface="Arial Narrow"/>
                        <a:cs typeface="Arial Narrow"/>
                        <a:sym typeface="Arial Narrow"/>
                      </a:endParaRPr>
                    </a:p>
                  </a:txBody>
                  <a:tcPr marL="91450" marR="91450" marT="45725" marB="45725" anchor="ctr">
                    <a:lnL w="9525" cap="flat" cmpd="sng">
                      <a:solidFill>
                        <a:srgbClr val="A5A5A5"/>
                      </a:solidFill>
                      <a:prstDash val="dot"/>
                      <a:round/>
                      <a:headEnd type="none" w="sm" len="sm"/>
                      <a:tailEnd type="none" w="sm" len="sm"/>
                    </a:lnL>
                    <a:lnR w="9525" cap="flat" cmpd="sng">
                      <a:solidFill>
                        <a:schemeClr val="lt1"/>
                      </a:solidFill>
                      <a:prstDash val="dot"/>
                      <a:round/>
                      <a:headEnd type="none" w="sm" len="sm"/>
                      <a:tailEnd type="none" w="sm" len="sm"/>
                    </a:lnR>
                    <a:lnT w="9525" cap="flat" cmpd="sng">
                      <a:solidFill>
                        <a:srgbClr val="A5A5A5"/>
                      </a:solidFill>
                      <a:prstDash val="dot"/>
                      <a:round/>
                      <a:headEnd type="none" w="sm" len="sm"/>
                      <a:tailEnd type="none" w="sm" len="sm"/>
                    </a:lnT>
                    <a:lnB w="9525" cap="flat" cmpd="sng">
                      <a:solidFill>
                        <a:srgbClr val="A5A5A5"/>
                      </a:solidFill>
                      <a:prstDash val="dot"/>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7"/>
          <p:cNvSpPr/>
          <p:nvPr/>
        </p:nvSpPr>
        <p:spPr>
          <a:xfrm>
            <a:off x="2111626" y="846625"/>
            <a:ext cx="5018935" cy="3799611"/>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7"/>
          <p:cNvSpPr txBox="1"/>
          <p:nvPr/>
        </p:nvSpPr>
        <p:spPr>
          <a:xfrm>
            <a:off x="653400" y="1916100"/>
            <a:ext cx="7772400" cy="8943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144491"/>
              </a:buClr>
              <a:buSzPts val="2500"/>
              <a:buFont typeface="Arial"/>
              <a:buNone/>
            </a:pPr>
            <a:r>
              <a:rPr lang="es-ES" sz="2500" b="1">
                <a:solidFill>
                  <a:srgbClr val="144491"/>
                </a:solidFill>
              </a:rPr>
              <a:t>Gracias</a:t>
            </a:r>
            <a:endParaRPr sz="2500" b="1">
              <a:solidFill>
                <a:srgbClr val="144491"/>
              </a:solidFill>
            </a:endParaRPr>
          </a:p>
          <a:p>
            <a:pPr marL="0" marR="0" lvl="0" indent="0" algn="ctr" rtl="0">
              <a:spcBef>
                <a:spcPts val="0"/>
              </a:spcBef>
              <a:spcAft>
                <a:spcPts val="0"/>
              </a:spcAft>
              <a:buClr>
                <a:srgbClr val="144491"/>
              </a:buClr>
              <a:buSzPts val="2500"/>
              <a:buFont typeface="Arial"/>
              <a:buNone/>
            </a:pPr>
            <a:endParaRPr sz="2500" b="1">
              <a:solidFill>
                <a:srgbClr val="144491"/>
              </a:solidFill>
            </a:endParaRPr>
          </a:p>
          <a:p>
            <a:pPr marL="0" marR="0" lvl="0" indent="0" algn="ctr" rtl="0">
              <a:spcBef>
                <a:spcPts val="0"/>
              </a:spcBef>
              <a:spcAft>
                <a:spcPts val="0"/>
              </a:spcAft>
              <a:buClr>
                <a:srgbClr val="144491"/>
              </a:buClr>
              <a:buSzPts val="2500"/>
              <a:buFont typeface="Arial"/>
              <a:buNone/>
            </a:pPr>
            <a:r>
              <a:rPr lang="es-ES" sz="1000" b="1">
                <a:solidFill>
                  <a:srgbClr val="144491"/>
                </a:solidFill>
              </a:rPr>
              <a:t>ltrejo@inapi.cl</a:t>
            </a:r>
            <a:endParaRPr sz="1000" b="1">
              <a:solidFill>
                <a:srgbClr val="144491"/>
              </a:solidFill>
            </a:endParaRPr>
          </a:p>
        </p:txBody>
      </p:sp>
      <p:pic>
        <p:nvPicPr>
          <p:cNvPr id="117" name="Google Shape;117;p17" descr="Asset 1.png"/>
          <p:cNvPicPr preferRelativeResize="0"/>
          <p:nvPr/>
        </p:nvPicPr>
        <p:blipFill rotWithShape="1">
          <a:blip r:embed="rId4">
            <a:alphaModFix/>
          </a:blip>
          <a:srcRect/>
          <a:stretch/>
        </p:blipFill>
        <p:spPr>
          <a:xfrm>
            <a:off x="4042361" y="3468970"/>
            <a:ext cx="215997" cy="215994"/>
          </a:xfrm>
          <a:prstGeom prst="rect">
            <a:avLst/>
          </a:prstGeom>
          <a:noFill/>
          <a:ln>
            <a:noFill/>
          </a:ln>
        </p:spPr>
      </p:pic>
      <p:sp>
        <p:nvSpPr>
          <p:cNvPr id="118" name="Google Shape;118;p17"/>
          <p:cNvSpPr txBox="1"/>
          <p:nvPr/>
        </p:nvSpPr>
        <p:spPr>
          <a:xfrm>
            <a:off x="4210730" y="3447550"/>
            <a:ext cx="136312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000">
                <a:solidFill>
                  <a:schemeClr val="dk1"/>
                </a:solidFill>
                <a:latin typeface="Arial"/>
                <a:ea typeface="Arial"/>
                <a:cs typeface="Arial"/>
                <a:sym typeface="Arial"/>
              </a:rPr>
              <a:t>@IPKey_EU</a:t>
            </a:r>
            <a:endParaRPr sz="1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
        <p:cNvGrpSpPr/>
        <p:nvPr/>
      </p:nvGrpSpPr>
      <p:grpSpPr>
        <a:xfrm>
          <a:off x="0" y="0"/>
          <a:ext cx="0" cy="0"/>
          <a:chOff x="0" y="0"/>
          <a:chExt cx="0" cy="0"/>
        </a:xfrm>
      </p:grpSpPr>
      <p:cxnSp>
        <p:nvCxnSpPr>
          <p:cNvPr id="38" name="Google Shape;38;p8"/>
          <p:cNvCxnSpPr/>
          <p:nvPr/>
        </p:nvCxnSpPr>
        <p:spPr>
          <a:xfrm>
            <a:off x="717385" y="2443798"/>
            <a:ext cx="7742442" cy="0"/>
          </a:xfrm>
          <a:prstGeom prst="straightConnector1">
            <a:avLst/>
          </a:prstGeom>
          <a:noFill/>
          <a:ln w="9525" cap="flat" cmpd="sng">
            <a:solidFill>
              <a:srgbClr val="595959"/>
            </a:solidFill>
            <a:prstDash val="solid"/>
            <a:round/>
            <a:headEnd type="none" w="sm" len="sm"/>
            <a:tailEnd type="none" w="sm" len="sm"/>
          </a:ln>
        </p:spPr>
      </p:cxnSp>
      <p:sp>
        <p:nvSpPr>
          <p:cNvPr id="39" name="Google Shape;39;p8"/>
          <p:cNvSpPr txBox="1"/>
          <p:nvPr/>
        </p:nvSpPr>
        <p:spPr>
          <a:xfrm>
            <a:off x="2231875" y="3578299"/>
            <a:ext cx="4654200" cy="472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100"/>
              <a:t>Loreto Trejo, abogada INAPI | </a:t>
            </a:r>
            <a:endParaRPr sz="1100"/>
          </a:p>
          <a:p>
            <a:pPr marL="0" lvl="0" indent="0" algn="ctr" rtl="0">
              <a:spcBef>
                <a:spcPts val="0"/>
              </a:spcBef>
              <a:spcAft>
                <a:spcPts val="0"/>
              </a:spcAft>
              <a:buClr>
                <a:schemeClr val="dk1"/>
              </a:buClr>
              <a:buFont typeface="Arial"/>
              <a:buNone/>
            </a:pPr>
            <a:r>
              <a:rPr lang="es-ES" sz="1100"/>
              <a:t>Bogotá | 27/11/2018</a:t>
            </a:r>
            <a:endParaRPr/>
          </a:p>
        </p:txBody>
      </p:sp>
      <p:sp>
        <p:nvSpPr>
          <p:cNvPr id="40" name="Google Shape;40;p8"/>
          <p:cNvSpPr txBox="1">
            <a:spLocks noGrp="1"/>
          </p:cNvSpPr>
          <p:nvPr>
            <p:ph type="ctrTitle"/>
          </p:nvPr>
        </p:nvSpPr>
        <p:spPr>
          <a:xfrm>
            <a:off x="679450" y="1562100"/>
            <a:ext cx="7772400" cy="8943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1500"/>
              <a:buFont typeface="Arial"/>
              <a:buNone/>
            </a:pPr>
            <a:endParaRPr/>
          </a:p>
        </p:txBody>
      </p:sp>
      <p:sp>
        <p:nvSpPr>
          <p:cNvPr id="41" name="Google Shape;41;p8"/>
          <p:cNvSpPr txBox="1"/>
          <p:nvPr/>
        </p:nvSpPr>
        <p:spPr>
          <a:xfrm>
            <a:off x="1149500" y="339433"/>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8"/>
          <p:cNvSpPr/>
          <p:nvPr/>
        </p:nvSpPr>
        <p:spPr>
          <a:xfrm>
            <a:off x="1498600" y="2051050"/>
            <a:ext cx="66103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Modulo 4: El Reconocimiento de la Marca Notoria</a:t>
            </a:r>
            <a:endParaRPr sz="1800"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DEFINICIÓN</a:t>
            </a:r>
            <a:endParaRPr/>
          </a:p>
        </p:txBody>
      </p:sp>
      <p:sp>
        <p:nvSpPr>
          <p:cNvPr id="48" name="Google Shape;48;p9"/>
          <p:cNvSpPr txBox="1">
            <a:spLocks noGrp="1"/>
          </p:cNvSpPr>
          <p:nvPr>
            <p:ph type="subTitle" idx="1"/>
          </p:nvPr>
        </p:nvSpPr>
        <p:spPr>
          <a:xfrm>
            <a:off x="298450" y="1478942"/>
            <a:ext cx="8445500" cy="1455089"/>
          </a:xfrm>
          <a:prstGeom prst="rect">
            <a:avLst/>
          </a:prstGeom>
          <a:noFill/>
          <a:ln>
            <a:noFill/>
          </a:ln>
        </p:spPr>
        <p:txBody>
          <a:bodyPr spcFirstLastPara="1" wrap="square" lIns="91425" tIns="45700" rIns="91425" bIns="45700" anchor="t" anchorCtr="0">
            <a:noAutofit/>
          </a:bodyPr>
          <a:lstStyle/>
          <a:p>
            <a:pPr marL="457200" lvl="0" indent="-311150" algn="just" rtl="0">
              <a:spcBef>
                <a:spcPts val="0"/>
              </a:spcBef>
              <a:spcAft>
                <a:spcPts val="0"/>
              </a:spcAft>
              <a:buSzPts val="1300"/>
              <a:buChar char="●"/>
            </a:pPr>
            <a:r>
              <a:rPr lang="es-ES" sz="1300" dirty="0">
                <a:solidFill>
                  <a:schemeClr val="bg2">
                    <a:lumMod val="75000"/>
                  </a:schemeClr>
                </a:solidFill>
                <a:latin typeface="Calibri"/>
                <a:ea typeface="Calibri"/>
                <a:cs typeface="Calibri"/>
                <a:sym typeface="Calibri"/>
              </a:rPr>
              <a:t>La ley chilena </a:t>
            </a:r>
            <a:r>
              <a:rPr lang="es-ES" sz="1300" b="1" dirty="0">
                <a:solidFill>
                  <a:schemeClr val="bg2">
                    <a:lumMod val="75000"/>
                  </a:schemeClr>
                </a:solidFill>
                <a:latin typeface="Calibri"/>
                <a:ea typeface="Calibri"/>
                <a:cs typeface="Calibri"/>
                <a:sym typeface="Calibri"/>
              </a:rPr>
              <a:t>no proporciona</a:t>
            </a:r>
            <a:r>
              <a:rPr lang="es-ES" sz="1300" dirty="0">
                <a:solidFill>
                  <a:schemeClr val="bg2">
                    <a:lumMod val="75000"/>
                  </a:schemeClr>
                </a:solidFill>
                <a:latin typeface="Calibri"/>
                <a:ea typeface="Calibri"/>
                <a:cs typeface="Calibri"/>
                <a:sym typeface="Calibri"/>
              </a:rPr>
              <a:t> una definición de marca notoria. </a:t>
            </a:r>
            <a:r>
              <a:rPr lang="es-ES" sz="1300" dirty="0" smtClean="0">
                <a:solidFill>
                  <a:schemeClr val="bg2">
                    <a:lumMod val="75000"/>
                  </a:schemeClr>
                </a:solidFill>
                <a:latin typeface="Calibri"/>
                <a:ea typeface="Calibri"/>
                <a:cs typeface="Calibri"/>
                <a:sym typeface="Calibri"/>
              </a:rPr>
              <a:t>Tampoco cuenta con registro de este tipo de marcas notoria.</a:t>
            </a:r>
            <a:endParaRPr sz="1300" dirty="0">
              <a:solidFill>
                <a:schemeClr val="bg2">
                  <a:lumMod val="75000"/>
                </a:schemeClr>
              </a:solidFill>
              <a:latin typeface="Calibri"/>
              <a:ea typeface="Calibri"/>
              <a:cs typeface="Calibri"/>
              <a:sym typeface="Calibri"/>
            </a:endParaRPr>
          </a:p>
          <a:p>
            <a:pPr marL="45720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457200" lvl="0" indent="-311150" algn="just" rtl="0">
              <a:spcBef>
                <a:spcPts val="0"/>
              </a:spcBef>
              <a:spcAft>
                <a:spcPts val="0"/>
              </a:spcAft>
              <a:buSzPts val="1300"/>
              <a:buChar char="●"/>
            </a:pPr>
            <a:r>
              <a:rPr lang="es-ES" sz="1300" dirty="0">
                <a:solidFill>
                  <a:schemeClr val="bg2">
                    <a:lumMod val="75000"/>
                  </a:schemeClr>
                </a:solidFill>
                <a:latin typeface="Calibri"/>
                <a:ea typeface="Calibri"/>
                <a:cs typeface="Calibri"/>
                <a:sym typeface="Calibri"/>
              </a:rPr>
              <a:t>La </a:t>
            </a:r>
            <a:r>
              <a:rPr lang="es-ES" sz="1300" dirty="0" err="1">
                <a:solidFill>
                  <a:schemeClr val="bg2">
                    <a:lumMod val="75000"/>
                  </a:schemeClr>
                </a:solidFill>
                <a:latin typeface="Calibri"/>
                <a:ea typeface="Calibri"/>
                <a:cs typeface="Calibri"/>
                <a:sym typeface="Calibri"/>
              </a:rPr>
              <a:t>Exma</a:t>
            </a:r>
            <a:r>
              <a:rPr lang="es-ES" sz="1300" dirty="0">
                <a:solidFill>
                  <a:schemeClr val="bg2">
                    <a:lumMod val="75000"/>
                  </a:schemeClr>
                </a:solidFill>
                <a:latin typeface="Calibri"/>
                <a:ea typeface="Calibri"/>
                <a:cs typeface="Calibri"/>
                <a:sym typeface="Calibri"/>
              </a:rPr>
              <a:t>. Corte Suprema las definió como “</a:t>
            </a:r>
            <a:r>
              <a:rPr lang="es-ES" sz="1300" i="1" dirty="0">
                <a:solidFill>
                  <a:schemeClr val="bg2">
                    <a:lumMod val="75000"/>
                  </a:schemeClr>
                </a:solidFill>
                <a:latin typeface="Calibri"/>
                <a:ea typeface="Calibri"/>
                <a:cs typeface="Calibri"/>
                <a:sym typeface="Calibri"/>
              </a:rPr>
              <a:t>aquella cuyo uso </a:t>
            </a:r>
            <a:r>
              <a:rPr lang="es-ES" sz="1300" b="1" i="1" dirty="0">
                <a:solidFill>
                  <a:schemeClr val="bg2">
                    <a:lumMod val="75000"/>
                  </a:schemeClr>
                </a:solidFill>
                <a:latin typeface="Calibri"/>
                <a:ea typeface="Calibri"/>
                <a:cs typeface="Calibri"/>
                <a:sym typeface="Calibri"/>
              </a:rPr>
              <a:t>es intensivo</a:t>
            </a:r>
            <a:r>
              <a:rPr lang="es-ES" sz="1300" i="1" dirty="0">
                <a:solidFill>
                  <a:schemeClr val="bg2">
                    <a:lumMod val="75000"/>
                  </a:schemeClr>
                </a:solidFill>
                <a:latin typeface="Calibri"/>
                <a:ea typeface="Calibri"/>
                <a:cs typeface="Calibri"/>
                <a:sym typeface="Calibri"/>
              </a:rPr>
              <a:t>, </a:t>
            </a:r>
            <a:r>
              <a:rPr lang="es-ES" sz="1300" b="1" i="1" dirty="0">
                <a:solidFill>
                  <a:schemeClr val="bg2">
                    <a:lumMod val="75000"/>
                  </a:schemeClr>
                </a:solidFill>
                <a:latin typeface="Calibri"/>
                <a:ea typeface="Calibri"/>
                <a:cs typeface="Calibri"/>
                <a:sym typeface="Calibri"/>
              </a:rPr>
              <a:t>de extendido conocimiento</a:t>
            </a:r>
            <a:r>
              <a:rPr lang="es-ES" sz="1300" i="1" dirty="0">
                <a:solidFill>
                  <a:schemeClr val="bg2">
                    <a:lumMod val="75000"/>
                  </a:schemeClr>
                </a:solidFill>
                <a:latin typeface="Calibri"/>
                <a:ea typeface="Calibri"/>
                <a:cs typeface="Calibri"/>
                <a:sym typeface="Calibri"/>
              </a:rPr>
              <a:t>, que ha perdurado en el tiempo, según también su nivel de promoción o publicidad de sus productos o servicios asociados, así como por el prestigio del cual goza el signo o su denominación entre el público</a:t>
            </a:r>
            <a:r>
              <a:rPr lang="es-ES" sz="1300" dirty="0">
                <a:solidFill>
                  <a:schemeClr val="bg2">
                    <a:lumMod val="75000"/>
                  </a:schemeClr>
                </a:solidFill>
                <a:latin typeface="Calibri"/>
                <a:ea typeface="Calibri"/>
                <a:cs typeface="Calibri"/>
                <a:sym typeface="Calibri"/>
              </a:rPr>
              <a:t>”. (Considerando Cuarto, fallo sobre recurso de casación, Rol N°8.024-2.015, Solicitud N°913074, marca FORMULA UNO).</a:t>
            </a:r>
            <a:endParaRPr sz="1300" dirty="0">
              <a:solidFill>
                <a:schemeClr val="bg2">
                  <a:lumMod val="75000"/>
                </a:schemeClr>
              </a:solidFill>
              <a:latin typeface="Calibri"/>
              <a:ea typeface="Calibri"/>
              <a:cs typeface="Calibri"/>
              <a:sym typeface="Calibri"/>
            </a:endParaRPr>
          </a:p>
          <a:p>
            <a:pPr marL="45720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457200" lvl="0" indent="-311150" algn="just" rtl="0">
              <a:spcBef>
                <a:spcPts val="0"/>
              </a:spcBef>
              <a:spcAft>
                <a:spcPts val="0"/>
              </a:spcAft>
              <a:buSzPts val="1300"/>
              <a:buChar char="●"/>
            </a:pPr>
            <a:r>
              <a:rPr lang="es-ES" sz="1300" dirty="0">
                <a:solidFill>
                  <a:schemeClr val="bg2">
                    <a:lumMod val="75000"/>
                  </a:schemeClr>
                </a:solidFill>
                <a:latin typeface="Calibri"/>
                <a:ea typeface="Calibri"/>
                <a:cs typeface="Calibri"/>
                <a:sym typeface="Calibri"/>
              </a:rPr>
              <a:t>Esta causal </a:t>
            </a:r>
            <a:r>
              <a:rPr lang="es-ES" sz="1300" b="1" dirty="0">
                <a:solidFill>
                  <a:schemeClr val="bg2">
                    <a:lumMod val="75000"/>
                  </a:schemeClr>
                </a:solidFill>
                <a:latin typeface="Calibri"/>
                <a:ea typeface="Calibri"/>
                <a:cs typeface="Calibri"/>
                <a:sym typeface="Calibri"/>
              </a:rPr>
              <a:t>no es examinada de oficio por la oficina</a:t>
            </a:r>
            <a:r>
              <a:rPr lang="es-ES" sz="1300" dirty="0">
                <a:solidFill>
                  <a:schemeClr val="bg2">
                    <a:lumMod val="75000"/>
                  </a:schemeClr>
                </a:solidFill>
                <a:latin typeface="Calibri"/>
                <a:ea typeface="Calibri"/>
                <a:cs typeface="Calibri"/>
                <a:sym typeface="Calibri"/>
              </a:rPr>
              <a:t>, debiendo el titular de marca famosa registrada en el extranjero interponer una demanda de oposición o de nulidad y demostrar, en el juicio que se origine, que concurren los requisitos mencionados anteriormente para configurar esta prohibición de registro. Carga de la prueba es del demandante.</a:t>
            </a:r>
            <a:endParaRPr dirty="0">
              <a:solidFill>
                <a:schemeClr val="bg2">
                  <a:lumMod val="75000"/>
                </a:schemeClr>
              </a:solidFill>
            </a:endParaRPr>
          </a:p>
          <a:p>
            <a:pPr marL="182563" lvl="0" indent="0" algn="just" rtl="0">
              <a:spcBef>
                <a:spcPts val="300"/>
              </a:spcBef>
              <a:spcAft>
                <a:spcPts val="0"/>
              </a:spcAft>
              <a:buClr>
                <a:srgbClr val="234664"/>
              </a:buClr>
              <a:buSzPts val="1500"/>
              <a:buNone/>
            </a:pPr>
            <a:endParaRPr dirty="0"/>
          </a:p>
          <a:p>
            <a:pPr marL="182563" lvl="0" indent="0" algn="just" rtl="0">
              <a:spcBef>
                <a:spcPts val="30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b="1" dirty="0"/>
          </a:p>
          <a:p>
            <a:pPr marL="0" lvl="0" indent="0" algn="just" rtl="0">
              <a:spcBef>
                <a:spcPts val="30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dirty="0"/>
          </a:p>
        </p:txBody>
      </p:sp>
      <p:sp>
        <p:nvSpPr>
          <p:cNvPr id="49" name="Google Shape;49;p9"/>
          <p:cNvSpPr txBox="1"/>
          <p:nvPr/>
        </p:nvSpPr>
        <p:spPr>
          <a:xfrm>
            <a:off x="412751" y="3204376"/>
            <a:ext cx="8158756" cy="892552"/>
          </a:xfrm>
          <a:prstGeom prst="rect">
            <a:avLst/>
          </a:prstGeom>
          <a:noFill/>
          <a:ln>
            <a:noFill/>
          </a:ln>
        </p:spPr>
        <p:txBody>
          <a:bodyPr spcFirstLastPara="1" wrap="square" lIns="91425" tIns="45700" rIns="91425" bIns="45700" anchor="ctr" anchorCtr="0">
            <a:noAutofit/>
          </a:bodyPr>
          <a:lstStyle/>
          <a:p>
            <a:pPr marL="182563" marR="0" lvl="0" indent="0" algn="just" rtl="0">
              <a:spcBef>
                <a:spcPts val="0"/>
              </a:spcBef>
              <a:spcAft>
                <a:spcPts val="0"/>
              </a:spcAft>
              <a:buNone/>
            </a:pPr>
            <a:endParaRPr sz="1300">
              <a:solidFill>
                <a:srgbClr val="14308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FUENTES NORMATIVAS</a:t>
            </a:r>
            <a:endParaRPr/>
          </a:p>
        </p:txBody>
      </p:sp>
      <p:sp>
        <p:nvSpPr>
          <p:cNvPr id="55" name="Google Shape;55;p10"/>
          <p:cNvSpPr txBox="1">
            <a:spLocks noGrp="1"/>
          </p:cNvSpPr>
          <p:nvPr>
            <p:ph type="subTitle" idx="1"/>
          </p:nvPr>
        </p:nvSpPr>
        <p:spPr>
          <a:xfrm>
            <a:off x="412750" y="2448450"/>
            <a:ext cx="8331300" cy="1272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300"/>
              <a:buNone/>
            </a:pPr>
            <a:r>
              <a:rPr lang="es-ES" sz="1300" b="1" dirty="0">
                <a:solidFill>
                  <a:schemeClr val="bg2">
                    <a:lumMod val="75000"/>
                  </a:schemeClr>
                </a:solidFill>
                <a:effectLst>
                  <a:outerShdw blurRad="38100" dist="38100" dir="2700000" algn="tl">
                    <a:srgbClr val="000000">
                      <a:alpha val="43137"/>
                    </a:srgbClr>
                  </a:outerShdw>
                </a:effectLst>
              </a:rPr>
              <a:t>Art. 20, letra g) inc. 3º LPI </a:t>
            </a:r>
            <a:r>
              <a:rPr lang="es-ES" sz="1300" dirty="0">
                <a:solidFill>
                  <a:schemeClr val="bg2">
                    <a:lumMod val="75000"/>
                  </a:schemeClr>
                </a:solidFill>
              </a:rPr>
              <a:t>– Prohíbe el registro de signos idénticos o similares a marcas notorias registradas en Chile, aunque la solicitud busque  distinguir productos, servicios o establecimiento comercial o industrial distintos y no relacionados, siempre que estos últimos guarden algún tipo de conexión con los productos, servicios o establecimiento comercial o industrial que distingue la marca notoriamente conocida y que, por otra parte, sea probable que esa protección lesione los intereses del titular de la marca notoria registrada. </a:t>
            </a:r>
            <a:r>
              <a:rPr lang="es-ES" sz="1300" dirty="0">
                <a:solidFill>
                  <a:schemeClr val="bg2">
                    <a:lumMod val="75000"/>
                  </a:schemeClr>
                </a:solidFill>
                <a:latin typeface="Arial"/>
                <a:ea typeface="Arial"/>
                <a:cs typeface="Arial"/>
                <a:sym typeface="Arial"/>
              </a:rPr>
              <a:t>(art. 16 N°3 ADPIC)</a:t>
            </a:r>
            <a:endParaRPr sz="1300" dirty="0">
              <a:solidFill>
                <a:schemeClr val="bg2">
                  <a:lumMod val="75000"/>
                </a:schemeClr>
              </a:solidFill>
            </a:endParaRPr>
          </a:p>
          <a:p>
            <a:pPr marL="0" lvl="0" indent="0" algn="just" rtl="0">
              <a:spcBef>
                <a:spcPts val="260"/>
              </a:spcBef>
              <a:spcAft>
                <a:spcPts val="0"/>
              </a:spcAft>
              <a:buClr>
                <a:srgbClr val="234664"/>
              </a:buClr>
              <a:buSzPts val="1300"/>
              <a:buNone/>
            </a:pPr>
            <a:endParaRPr sz="1300" dirty="0"/>
          </a:p>
        </p:txBody>
      </p:sp>
      <p:sp>
        <p:nvSpPr>
          <p:cNvPr id="56" name="Google Shape;56;p10"/>
          <p:cNvSpPr txBox="1"/>
          <p:nvPr/>
        </p:nvSpPr>
        <p:spPr>
          <a:xfrm>
            <a:off x="412750" y="1478950"/>
            <a:ext cx="8255100" cy="969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300" b="1" dirty="0">
                <a:solidFill>
                  <a:srgbClr val="002060"/>
                </a:solidFill>
                <a:effectLst>
                  <a:outerShdw blurRad="38100" dist="38100" dir="2700000" algn="tl">
                    <a:srgbClr val="000000">
                      <a:alpha val="43137"/>
                    </a:srgbClr>
                  </a:outerShdw>
                </a:effectLst>
                <a:latin typeface="Arial"/>
                <a:ea typeface="Arial"/>
                <a:cs typeface="Arial"/>
                <a:sym typeface="Arial"/>
              </a:rPr>
              <a:t>Art. 20, letra g) inc. 1º LPI </a:t>
            </a:r>
            <a:r>
              <a:rPr lang="es-ES" sz="1300" dirty="0">
                <a:solidFill>
                  <a:srgbClr val="002060"/>
                </a:solidFill>
                <a:latin typeface="Arial"/>
                <a:ea typeface="Arial"/>
                <a:cs typeface="Arial"/>
                <a:sym typeface="Arial"/>
              </a:rPr>
              <a:t>– Prohíbe el registro de signos que sean iguales o similares a marcas notorias aunque no estén registradas en Chile, siempre que estén registradas en el exterior. Esta especial disposición exige como una condición para su aplicación que la marca esté registrada en el exterior para los mismos productos y servicios</a:t>
            </a:r>
            <a:r>
              <a:rPr lang="es-ES" sz="1800" dirty="0">
                <a:solidFill>
                  <a:schemeClr val="dk2"/>
                </a:solidFill>
                <a:latin typeface="Arial"/>
                <a:ea typeface="Arial"/>
                <a:cs typeface="Arial"/>
                <a:sym typeface="Arial"/>
              </a:rPr>
              <a:t>. </a:t>
            </a:r>
            <a:r>
              <a:rPr lang="es-ES" sz="1300" dirty="0">
                <a:solidFill>
                  <a:schemeClr val="dk2"/>
                </a:solidFill>
                <a:latin typeface="Arial"/>
                <a:ea typeface="Arial"/>
                <a:cs typeface="Arial"/>
                <a:sym typeface="Arial"/>
              </a:rPr>
              <a:t>(</a:t>
            </a:r>
            <a:r>
              <a:rPr lang="es-ES" sz="1300" dirty="0">
                <a:solidFill>
                  <a:schemeClr val="bg2">
                    <a:lumMod val="75000"/>
                  </a:schemeClr>
                </a:solidFill>
                <a:latin typeface="Arial"/>
                <a:ea typeface="Arial"/>
                <a:cs typeface="Arial"/>
                <a:sym typeface="Arial"/>
              </a:rPr>
              <a:t>art. 6 bis CUP 16 N°2 ADPIC)</a:t>
            </a:r>
            <a:endParaRPr sz="1300" dirty="0">
              <a:solidFill>
                <a:schemeClr val="bg2">
                  <a:lumMod val="75000"/>
                </a:schemeClr>
              </a:solidFill>
              <a:latin typeface="Arial"/>
              <a:ea typeface="Arial"/>
              <a:cs typeface="Arial"/>
              <a:sym typeface="Arial"/>
            </a:endParaRPr>
          </a:p>
          <a:p>
            <a:pPr marL="0" marR="0" lvl="0" indent="0" algn="just" rtl="0">
              <a:spcBef>
                <a:spcPts val="0"/>
              </a:spcBef>
              <a:spcAft>
                <a:spcPts val="0"/>
              </a:spcAft>
              <a:buNone/>
            </a:pPr>
            <a:endParaRPr sz="1300" dirty="0">
              <a:solidFill>
                <a:schemeClr val="dk2"/>
              </a:solidFill>
            </a:endParaRPr>
          </a:p>
        </p:txBody>
      </p:sp>
      <p:sp>
        <p:nvSpPr>
          <p:cNvPr id="57" name="Google Shape;57;p10"/>
          <p:cNvSpPr txBox="1"/>
          <p:nvPr/>
        </p:nvSpPr>
        <p:spPr>
          <a:xfrm>
            <a:off x="412747" y="3939380"/>
            <a:ext cx="8103000" cy="492300"/>
          </a:xfrm>
          <a:prstGeom prst="rect">
            <a:avLst/>
          </a:prstGeom>
          <a:noFill/>
          <a:ln>
            <a:noFill/>
          </a:ln>
        </p:spPr>
        <p:txBody>
          <a:bodyPr spcFirstLastPara="1" wrap="square" lIns="91425" tIns="45700" rIns="91425" bIns="45700" anchor="t" anchorCtr="0">
            <a:noAutofit/>
          </a:bodyPr>
          <a:lstStyle/>
          <a:p>
            <a:pPr marL="228600" marR="0" lvl="0" indent="-228600" algn="just" rtl="0">
              <a:spcBef>
                <a:spcPts val="0"/>
              </a:spcBef>
              <a:spcAft>
                <a:spcPts val="0"/>
              </a:spcAft>
              <a:buFont typeface="Wingdings" pitchFamily="2" charset="2"/>
              <a:buChar char="Ø"/>
            </a:pPr>
            <a:r>
              <a:rPr lang="es-ES" sz="1000" b="1" dirty="0" smtClean="0">
                <a:solidFill>
                  <a:schemeClr val="bg2">
                    <a:lumMod val="75000"/>
                  </a:schemeClr>
                </a:solidFill>
              </a:rPr>
              <a:t>Recomendación </a:t>
            </a:r>
            <a:r>
              <a:rPr lang="es-ES" sz="1000" b="1" dirty="0">
                <a:solidFill>
                  <a:schemeClr val="bg2">
                    <a:lumMod val="75000"/>
                  </a:schemeClr>
                </a:solidFill>
              </a:rPr>
              <a:t>Conjunta de OMPI Relativa a las Disposiciones Sobre la Protección de las Marcas Notoriamente Conocidas</a:t>
            </a:r>
            <a:endParaRPr sz="1000" b="1" dirty="0">
              <a:solidFill>
                <a:schemeClr val="bg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Elementos que constituyen la prohibición de registro basada en una marca notoria registrada en el extranjero</a:t>
            </a:r>
            <a:br>
              <a:rPr lang="es-ES"/>
            </a:br>
            <a:endParaRPr/>
          </a:p>
        </p:txBody>
      </p:sp>
      <p:sp>
        <p:nvSpPr>
          <p:cNvPr id="63" name="Google Shape;63;p11"/>
          <p:cNvSpPr txBox="1">
            <a:spLocks noGrp="1"/>
          </p:cNvSpPr>
          <p:nvPr>
            <p:ph type="subTitle" idx="1"/>
          </p:nvPr>
        </p:nvSpPr>
        <p:spPr>
          <a:xfrm>
            <a:off x="298450" y="1187450"/>
            <a:ext cx="8445500" cy="35242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a:p>
            <a:pPr marL="182563" lvl="0" indent="0" algn="just" rtl="0">
              <a:spcBef>
                <a:spcPts val="300"/>
              </a:spcBef>
              <a:spcAft>
                <a:spcPts val="0"/>
              </a:spcAft>
              <a:buClr>
                <a:srgbClr val="234664"/>
              </a:buClr>
              <a:buSzPts val="1500"/>
              <a:buNone/>
            </a:pPr>
            <a:r>
              <a:rPr lang="es-ES">
                <a:latin typeface="Calibri"/>
                <a:ea typeface="Calibri"/>
                <a:cs typeface="Calibri"/>
                <a:sym typeface="Calibri"/>
              </a:rPr>
              <a:t>Existencia de una </a:t>
            </a:r>
            <a:r>
              <a:rPr lang="es-ES" b="1">
                <a:latin typeface="Calibri"/>
                <a:ea typeface="Calibri"/>
                <a:cs typeface="Calibri"/>
                <a:sym typeface="Calibri"/>
              </a:rPr>
              <a:t>marca anterior registrada en el extranjero </a:t>
            </a:r>
            <a:r>
              <a:rPr lang="es-ES">
                <a:latin typeface="Calibri"/>
                <a:ea typeface="Calibri"/>
                <a:cs typeface="Calibri"/>
                <a:sym typeface="Calibri"/>
              </a:rPr>
              <a:t>que se asemeja a la solicitada, de forma que la última pueda confundirse con la primera. </a:t>
            </a:r>
            <a:endParaRPr>
              <a:latin typeface="Calibri"/>
              <a:ea typeface="Calibri"/>
              <a:cs typeface="Calibri"/>
              <a:sym typeface="Calibri"/>
            </a:endParaRPr>
          </a:p>
          <a:p>
            <a:pPr marL="182563" lvl="0" indent="0" algn="just" rtl="0">
              <a:spcBef>
                <a:spcPts val="300"/>
              </a:spcBef>
              <a:spcAft>
                <a:spcPts val="0"/>
              </a:spcAft>
              <a:buClr>
                <a:srgbClr val="234664"/>
              </a:buClr>
              <a:buSzPts val="1500"/>
              <a:buNone/>
            </a:pPr>
            <a:endParaRPr b="1">
              <a:latin typeface="Calibri"/>
              <a:ea typeface="Calibri"/>
              <a:cs typeface="Calibri"/>
              <a:sym typeface="Calibri"/>
            </a:endParaRPr>
          </a:p>
          <a:p>
            <a:pPr marL="182563" lvl="0" indent="0" algn="just" rtl="0">
              <a:spcBef>
                <a:spcPts val="300"/>
              </a:spcBef>
              <a:spcAft>
                <a:spcPts val="0"/>
              </a:spcAft>
              <a:buClr>
                <a:srgbClr val="234664"/>
              </a:buClr>
              <a:buSzPts val="1500"/>
              <a:buNone/>
            </a:pPr>
            <a:r>
              <a:rPr lang="es-ES">
                <a:latin typeface="Calibri"/>
                <a:ea typeface="Calibri"/>
                <a:cs typeface="Calibri"/>
                <a:sym typeface="Calibri"/>
              </a:rPr>
              <a:t>El </a:t>
            </a:r>
            <a:r>
              <a:rPr lang="es-ES" b="1">
                <a:latin typeface="Calibri"/>
                <a:ea typeface="Calibri"/>
                <a:cs typeface="Calibri"/>
                <a:sym typeface="Calibri"/>
              </a:rPr>
              <a:t>ámbito de protección o cobertura</a:t>
            </a:r>
            <a:r>
              <a:rPr lang="es-ES">
                <a:latin typeface="Calibri"/>
                <a:ea typeface="Calibri"/>
                <a:cs typeface="Calibri"/>
                <a:sym typeface="Calibri"/>
              </a:rPr>
              <a:t> de la marca solicitada es </a:t>
            </a:r>
            <a:r>
              <a:rPr lang="es-ES" b="1">
                <a:latin typeface="Calibri"/>
                <a:ea typeface="Calibri"/>
                <a:cs typeface="Calibri"/>
                <a:sym typeface="Calibri"/>
              </a:rPr>
              <a:t>idéntico</a:t>
            </a:r>
            <a:r>
              <a:rPr lang="es-ES">
                <a:latin typeface="Calibri"/>
                <a:ea typeface="Calibri"/>
                <a:cs typeface="Calibri"/>
                <a:sym typeface="Calibri"/>
              </a:rPr>
              <a:t> al ámbito de protección de la marca anterior, conforme ha sido inscrita en el extranjero</a:t>
            </a:r>
            <a:endParaRPr b="1">
              <a:latin typeface="Calibri"/>
              <a:ea typeface="Calibri"/>
              <a:cs typeface="Calibri"/>
              <a:sym typeface="Calibri"/>
            </a:endParaRPr>
          </a:p>
          <a:p>
            <a:pPr marL="182563" lvl="0" indent="0" algn="just" rtl="0">
              <a:spcBef>
                <a:spcPts val="300"/>
              </a:spcBef>
              <a:spcAft>
                <a:spcPts val="0"/>
              </a:spcAft>
              <a:buClr>
                <a:srgbClr val="234664"/>
              </a:buClr>
              <a:buSzPts val="1500"/>
              <a:buNone/>
            </a:pPr>
            <a:endParaRPr>
              <a:latin typeface="Calibri"/>
              <a:ea typeface="Calibri"/>
              <a:cs typeface="Calibri"/>
              <a:sym typeface="Calibri"/>
            </a:endParaRPr>
          </a:p>
          <a:p>
            <a:pPr marL="182563" lvl="0" indent="0" algn="just" rtl="0">
              <a:spcBef>
                <a:spcPts val="300"/>
              </a:spcBef>
              <a:spcAft>
                <a:spcPts val="0"/>
              </a:spcAft>
              <a:buClr>
                <a:srgbClr val="234664"/>
              </a:buClr>
              <a:buSzPts val="1500"/>
              <a:buNone/>
            </a:pPr>
            <a:r>
              <a:rPr lang="es-ES">
                <a:latin typeface="Calibri"/>
                <a:ea typeface="Calibri"/>
                <a:cs typeface="Calibri"/>
                <a:sym typeface="Calibri"/>
              </a:rPr>
              <a:t>La marcas anterior es </a:t>
            </a:r>
            <a:r>
              <a:rPr lang="es-ES" b="1">
                <a:latin typeface="Calibri"/>
                <a:ea typeface="Calibri"/>
                <a:cs typeface="Calibri"/>
                <a:sym typeface="Calibri"/>
              </a:rPr>
              <a:t>famosa y notoria</a:t>
            </a:r>
            <a:endParaRPr b="1">
              <a:latin typeface="Calibri"/>
              <a:ea typeface="Calibri"/>
              <a:cs typeface="Calibri"/>
              <a:sym typeface="Calibri"/>
            </a:endParaRPr>
          </a:p>
          <a:p>
            <a:pPr marL="0" lvl="0" indent="0" algn="just" rtl="0">
              <a:spcBef>
                <a:spcPts val="300"/>
              </a:spcBef>
              <a:spcAft>
                <a:spcPts val="0"/>
              </a:spcAft>
              <a:buClr>
                <a:srgbClr val="234664"/>
              </a:buClr>
              <a:buSzPts val="1500"/>
              <a:buNone/>
            </a:pPr>
            <a:endParaRPr b="1">
              <a:latin typeface="Calibri"/>
              <a:ea typeface="Calibri"/>
              <a:cs typeface="Calibri"/>
              <a:sym typeface="Calibri"/>
            </a:endParaRPr>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p:txBody>
      </p:sp>
      <p:sp>
        <p:nvSpPr>
          <p:cNvPr id="64" name="Google Shape;64;p11"/>
          <p:cNvSpPr/>
          <p:nvPr/>
        </p:nvSpPr>
        <p:spPr>
          <a:xfrm>
            <a:off x="333375" y="1825818"/>
            <a:ext cx="15875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11"/>
          <p:cNvSpPr/>
          <p:nvPr/>
        </p:nvSpPr>
        <p:spPr>
          <a:xfrm>
            <a:off x="333375" y="2647784"/>
            <a:ext cx="15875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1"/>
          <p:cNvSpPr/>
          <p:nvPr/>
        </p:nvSpPr>
        <p:spPr>
          <a:xfrm>
            <a:off x="333375" y="3400177"/>
            <a:ext cx="15875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Jurisprudencia MARCA NOTORIA EN EXTRANJERO</a:t>
            </a:r>
            <a:endParaRPr/>
          </a:p>
        </p:txBody>
      </p:sp>
      <p:sp>
        <p:nvSpPr>
          <p:cNvPr id="72" name="Google Shape;72;p12"/>
          <p:cNvSpPr txBox="1">
            <a:spLocks noGrp="1"/>
          </p:cNvSpPr>
          <p:nvPr>
            <p:ph type="subTitle" idx="1"/>
          </p:nvPr>
        </p:nvSpPr>
        <p:spPr>
          <a:xfrm>
            <a:off x="67862" y="1354347"/>
            <a:ext cx="3693105" cy="335735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b="1" dirty="0"/>
          </a:p>
          <a:p>
            <a:pPr marL="0" lvl="0" indent="0" algn="just" rtl="0">
              <a:spcBef>
                <a:spcPts val="300"/>
              </a:spcBef>
              <a:spcAft>
                <a:spcPts val="0"/>
              </a:spcAft>
              <a:buClr>
                <a:srgbClr val="234664"/>
              </a:buClr>
              <a:buSzPts val="1500"/>
              <a:buNone/>
            </a:pPr>
            <a:endParaRPr dirty="0"/>
          </a:p>
          <a:p>
            <a:pPr marL="0" lvl="0" indent="0" algn="just" rtl="0">
              <a:spcBef>
                <a:spcPts val="300"/>
              </a:spcBef>
              <a:spcAft>
                <a:spcPts val="0"/>
              </a:spcAft>
              <a:buClr>
                <a:srgbClr val="234664"/>
              </a:buClr>
              <a:buSzPts val="1500"/>
              <a:buNone/>
            </a:pPr>
            <a:endParaRPr dirty="0"/>
          </a:p>
        </p:txBody>
      </p:sp>
      <p:sp>
        <p:nvSpPr>
          <p:cNvPr id="73" name="Google Shape;73;p12"/>
          <p:cNvSpPr/>
          <p:nvPr/>
        </p:nvSpPr>
        <p:spPr>
          <a:xfrm>
            <a:off x="412750" y="1463039"/>
            <a:ext cx="3220996" cy="229293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300" b="1"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Solicitud N° 1211546 WAGH BAKRI</a:t>
            </a:r>
            <a:r>
              <a:rPr lang="es-ES" sz="1300"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 </a:t>
            </a:r>
            <a:r>
              <a:rPr lang="es-ES" sz="1300" dirty="0">
                <a:solidFill>
                  <a:schemeClr val="bg2">
                    <a:lumMod val="75000"/>
                  </a:schemeClr>
                </a:solidFill>
                <a:latin typeface="Calibri"/>
                <a:ea typeface="Calibri"/>
                <a:cs typeface="Calibri"/>
                <a:sym typeface="Calibri"/>
              </a:rPr>
              <a:t>para café, te y sucedáneos del café, entre otros productos de la clase 30. Fue rechazada acogiéndose la oposición fundada en la infracción de la letra g) inciso 1° del Art. 20 de la Ley 19.039, interpuesta por </a:t>
            </a:r>
            <a:r>
              <a:rPr lang="es-ES" sz="1300" dirty="0" err="1">
                <a:solidFill>
                  <a:schemeClr val="bg2">
                    <a:lumMod val="75000"/>
                  </a:schemeClr>
                </a:solidFill>
                <a:latin typeface="Calibri"/>
                <a:ea typeface="Calibri"/>
                <a:cs typeface="Calibri"/>
                <a:sym typeface="Calibri"/>
              </a:rPr>
              <a:t>The</a:t>
            </a:r>
            <a:r>
              <a:rPr lang="es-ES" sz="1300" dirty="0">
                <a:solidFill>
                  <a:schemeClr val="bg2">
                    <a:lumMod val="75000"/>
                  </a:schemeClr>
                </a:solidFill>
                <a:latin typeface="Calibri"/>
                <a:ea typeface="Calibri"/>
                <a:cs typeface="Calibri"/>
                <a:sym typeface="Calibri"/>
              </a:rPr>
              <a:t> </a:t>
            </a:r>
            <a:r>
              <a:rPr lang="es-ES" sz="1300" dirty="0" err="1">
                <a:solidFill>
                  <a:schemeClr val="bg2">
                    <a:lumMod val="75000"/>
                  </a:schemeClr>
                </a:solidFill>
                <a:latin typeface="Calibri"/>
                <a:ea typeface="Calibri"/>
                <a:cs typeface="Calibri"/>
                <a:sym typeface="Calibri"/>
              </a:rPr>
              <a:t>Guajart</a:t>
            </a:r>
            <a:r>
              <a:rPr lang="es-ES" sz="1300" dirty="0">
                <a:solidFill>
                  <a:schemeClr val="bg2">
                    <a:lumMod val="75000"/>
                  </a:schemeClr>
                </a:solidFill>
                <a:latin typeface="Calibri"/>
                <a:ea typeface="Calibri"/>
                <a:cs typeface="Calibri"/>
                <a:sym typeface="Calibri"/>
              </a:rPr>
              <a:t> Tea </a:t>
            </a:r>
            <a:r>
              <a:rPr lang="es-ES" sz="1300" dirty="0" err="1">
                <a:solidFill>
                  <a:schemeClr val="bg2">
                    <a:lumMod val="75000"/>
                  </a:schemeClr>
                </a:solidFill>
                <a:latin typeface="Calibri"/>
                <a:ea typeface="Calibri"/>
                <a:cs typeface="Calibri"/>
                <a:sym typeface="Calibri"/>
              </a:rPr>
              <a:t>Depot</a:t>
            </a:r>
            <a:r>
              <a:rPr lang="es-ES" sz="1300" dirty="0">
                <a:solidFill>
                  <a:schemeClr val="bg2">
                    <a:lumMod val="75000"/>
                  </a:schemeClr>
                </a:solidFill>
                <a:latin typeface="Calibri"/>
                <a:ea typeface="Calibri"/>
                <a:cs typeface="Calibri"/>
                <a:sym typeface="Calibri"/>
              </a:rPr>
              <a:t> CO., quien alegó y acreditó ser creador de la marca WAGH BAKRI, la cual se encuentra registrada en India y goza de fama y notoriedad en su país de origen para distinguir té.</a:t>
            </a:r>
            <a:endParaRPr sz="1300" dirty="0">
              <a:solidFill>
                <a:schemeClr val="bg2">
                  <a:lumMod val="75000"/>
                </a:schemeClr>
              </a:solidFill>
              <a:latin typeface="Calibri"/>
              <a:ea typeface="Calibri"/>
              <a:cs typeface="Calibri"/>
              <a:sym typeface="Calibri"/>
            </a:endParaRPr>
          </a:p>
        </p:txBody>
      </p:sp>
      <p:sp>
        <p:nvSpPr>
          <p:cNvPr id="74" name="Google Shape;74;p12"/>
          <p:cNvSpPr txBox="1"/>
          <p:nvPr/>
        </p:nvSpPr>
        <p:spPr>
          <a:xfrm>
            <a:off x="3760967" y="1463039"/>
            <a:ext cx="4802588" cy="1492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b="1"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Registro 909200 marca mixta SMASH</a:t>
            </a:r>
            <a:r>
              <a:rPr lang="es-ES" sz="1300"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 </a:t>
            </a:r>
            <a:r>
              <a:rPr lang="es-ES" sz="1300" dirty="0">
                <a:solidFill>
                  <a:schemeClr val="bg2">
                    <a:lumMod val="75000"/>
                  </a:schemeClr>
                </a:solidFill>
                <a:latin typeface="Calibri"/>
                <a:ea typeface="Calibri"/>
                <a:cs typeface="Calibri"/>
                <a:sym typeface="Calibri"/>
              </a:rPr>
              <a:t>que distingue artículos de vestir en general, clase 25, fue anulado acogiéndose la demanda de nulidad fundada en art. 20 letra g) inc. 1° de LPI, interpuesta por </a:t>
            </a:r>
            <a:r>
              <a:rPr lang="es-ES" sz="1300" dirty="0" err="1">
                <a:solidFill>
                  <a:schemeClr val="bg2">
                    <a:lumMod val="75000"/>
                  </a:schemeClr>
                </a:solidFill>
                <a:latin typeface="Calibri"/>
                <a:ea typeface="Calibri"/>
                <a:cs typeface="Calibri"/>
                <a:sym typeface="Calibri"/>
              </a:rPr>
              <a:t>Smash</a:t>
            </a:r>
            <a:r>
              <a:rPr lang="es-ES" sz="1300" dirty="0">
                <a:solidFill>
                  <a:schemeClr val="bg2">
                    <a:lumMod val="75000"/>
                  </a:schemeClr>
                </a:solidFill>
                <a:latin typeface="Calibri"/>
                <a:ea typeface="Calibri"/>
                <a:cs typeface="Calibri"/>
                <a:sym typeface="Calibri"/>
              </a:rPr>
              <a:t> 2005 S.L., quien alegó y acreditó ser el legítimo creador y usuario de la marca SMASH en clase 25 , la cual se encuentra registrada en España y </a:t>
            </a:r>
            <a:r>
              <a:rPr lang="es-ES" sz="1300" dirty="0" err="1">
                <a:solidFill>
                  <a:schemeClr val="bg2">
                    <a:lumMod val="75000"/>
                  </a:schemeClr>
                </a:solidFill>
                <a:latin typeface="Calibri"/>
                <a:ea typeface="Calibri"/>
                <a:cs typeface="Calibri"/>
                <a:sym typeface="Calibri"/>
              </a:rPr>
              <a:t>Ompi</a:t>
            </a:r>
            <a:r>
              <a:rPr lang="es-ES" sz="1300" dirty="0">
                <a:solidFill>
                  <a:schemeClr val="bg2">
                    <a:lumMod val="75000"/>
                  </a:schemeClr>
                </a:solidFill>
                <a:latin typeface="Calibri"/>
                <a:ea typeface="Calibri"/>
                <a:cs typeface="Calibri"/>
                <a:sym typeface="Calibri"/>
              </a:rPr>
              <a:t> en clase 25 y que es famosa y notoria en este rubro.</a:t>
            </a:r>
            <a:endParaRPr sz="1300" dirty="0">
              <a:solidFill>
                <a:schemeClr val="bg2">
                  <a:lumMod val="75000"/>
                </a:schemeClr>
              </a:solidFill>
              <a:latin typeface="Calibri"/>
              <a:ea typeface="Calibri"/>
              <a:cs typeface="Calibri"/>
              <a:sym typeface="Calibri"/>
            </a:endParaRPr>
          </a:p>
        </p:txBody>
      </p:sp>
      <p:pic>
        <p:nvPicPr>
          <p:cNvPr id="75" name="Google Shape;75;p12"/>
          <p:cNvPicPr preferRelativeResize="0"/>
          <p:nvPr/>
        </p:nvPicPr>
        <p:blipFill rotWithShape="1">
          <a:blip r:embed="rId3">
            <a:alphaModFix/>
          </a:blip>
          <a:srcRect/>
          <a:stretch/>
        </p:blipFill>
        <p:spPr>
          <a:xfrm>
            <a:off x="4073138" y="2960636"/>
            <a:ext cx="3933825" cy="1486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ctrTitle"/>
          </p:nvPr>
        </p:nvSpPr>
        <p:spPr>
          <a:xfrm>
            <a:off x="412750" y="667910"/>
            <a:ext cx="8255000" cy="686437"/>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Elementos que constituyen la prohibición de registro basada en una marca notoria registrada en Chile</a:t>
            </a:r>
            <a:br>
              <a:rPr lang="es-ES"/>
            </a:br>
            <a:r>
              <a:rPr lang="es-ES"/>
              <a:t> </a:t>
            </a:r>
            <a:br>
              <a:rPr lang="es-ES"/>
            </a:br>
            <a:endParaRPr sz="1300" b="0"/>
          </a:p>
        </p:txBody>
      </p:sp>
      <p:sp>
        <p:nvSpPr>
          <p:cNvPr id="82" name="Google Shape;82;p13"/>
          <p:cNvSpPr txBox="1">
            <a:spLocks noGrp="1"/>
          </p:cNvSpPr>
          <p:nvPr>
            <p:ph type="subTitle" idx="1"/>
          </p:nvPr>
        </p:nvSpPr>
        <p:spPr>
          <a:xfrm>
            <a:off x="298450" y="1550504"/>
            <a:ext cx="8445500" cy="316119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b="1"/>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p:txBody>
      </p:sp>
      <p:sp>
        <p:nvSpPr>
          <p:cNvPr id="83" name="Google Shape;83;p13"/>
          <p:cNvSpPr/>
          <p:nvPr/>
        </p:nvSpPr>
        <p:spPr>
          <a:xfrm>
            <a:off x="412750" y="1550504"/>
            <a:ext cx="8255000" cy="4909036"/>
          </a:xfrm>
          <a:prstGeom prst="rect">
            <a:avLst/>
          </a:prstGeom>
          <a:noFill/>
          <a:ln>
            <a:noFill/>
          </a:ln>
        </p:spPr>
        <p:txBody>
          <a:bodyPr spcFirstLastPara="1" wrap="square" lIns="91425" tIns="45700" rIns="91425" bIns="45700" anchor="t" anchorCtr="0">
            <a:noAutofit/>
          </a:bodyPr>
          <a:lstStyle/>
          <a:p>
            <a:pPr marL="182563" marR="0" lvl="0" indent="0" algn="just" rtl="0">
              <a:spcBef>
                <a:spcPts val="0"/>
              </a:spcBef>
              <a:spcAft>
                <a:spcPts val="0"/>
              </a:spcAft>
              <a:buNone/>
            </a:pPr>
            <a:r>
              <a:rPr lang="es-ES" sz="1300" dirty="0">
                <a:solidFill>
                  <a:schemeClr val="bg2">
                    <a:lumMod val="75000"/>
                  </a:schemeClr>
                </a:solidFill>
                <a:latin typeface="Calibri"/>
                <a:ea typeface="Calibri"/>
                <a:cs typeface="Calibri"/>
                <a:sym typeface="Calibri"/>
              </a:rPr>
              <a:t>Existencia de una </a:t>
            </a:r>
            <a:r>
              <a:rPr lang="es-ES" sz="1300" b="1" dirty="0">
                <a:solidFill>
                  <a:schemeClr val="bg2">
                    <a:lumMod val="75000"/>
                  </a:schemeClr>
                </a:solidFill>
                <a:latin typeface="Calibri"/>
                <a:ea typeface="Calibri"/>
                <a:cs typeface="Calibri"/>
                <a:sym typeface="Calibri"/>
              </a:rPr>
              <a:t>marca anterior </a:t>
            </a:r>
            <a:r>
              <a:rPr lang="es-ES" sz="1300" b="1" u="sng" dirty="0">
                <a:solidFill>
                  <a:schemeClr val="bg2">
                    <a:lumMod val="75000"/>
                  </a:schemeClr>
                </a:solidFill>
                <a:latin typeface="Calibri"/>
                <a:ea typeface="Calibri"/>
                <a:cs typeface="Calibri"/>
                <a:sym typeface="Calibri"/>
              </a:rPr>
              <a:t>registrada</a:t>
            </a:r>
            <a:r>
              <a:rPr lang="es-ES" sz="1300" b="1" dirty="0">
                <a:solidFill>
                  <a:schemeClr val="bg2">
                    <a:lumMod val="75000"/>
                  </a:schemeClr>
                </a:solidFill>
                <a:latin typeface="Calibri"/>
                <a:ea typeface="Calibri"/>
                <a:cs typeface="Calibri"/>
                <a:sym typeface="Calibri"/>
              </a:rPr>
              <a:t> </a:t>
            </a:r>
            <a:r>
              <a:rPr lang="es-ES" sz="1300" dirty="0">
                <a:solidFill>
                  <a:schemeClr val="bg2">
                    <a:lumMod val="75000"/>
                  </a:schemeClr>
                </a:solidFill>
                <a:latin typeface="Calibri"/>
                <a:ea typeface="Calibri"/>
                <a:cs typeface="Calibri"/>
                <a:sym typeface="Calibri"/>
              </a:rPr>
              <a:t>en Chile idéntica o que se asemeja a la solicitada, de forma que la última pueda confundirse con la primera.</a:t>
            </a: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r>
              <a:rPr lang="es-ES" sz="1300" dirty="0">
                <a:solidFill>
                  <a:schemeClr val="bg2">
                    <a:lumMod val="75000"/>
                  </a:schemeClr>
                </a:solidFill>
                <a:latin typeface="Calibri"/>
                <a:ea typeface="Calibri"/>
                <a:cs typeface="Calibri"/>
                <a:sym typeface="Calibri"/>
              </a:rPr>
              <a:t>Marca anterior es </a:t>
            </a:r>
            <a:r>
              <a:rPr lang="es-ES" sz="1300" b="1" dirty="0">
                <a:solidFill>
                  <a:schemeClr val="bg2">
                    <a:lumMod val="75000"/>
                  </a:schemeClr>
                </a:solidFill>
                <a:latin typeface="Calibri"/>
                <a:ea typeface="Calibri"/>
                <a:cs typeface="Calibri"/>
                <a:sym typeface="Calibri"/>
              </a:rPr>
              <a:t>famosa y notoria</a:t>
            </a:r>
            <a:r>
              <a:rPr lang="es-ES" sz="1300" dirty="0">
                <a:solidFill>
                  <a:schemeClr val="bg2">
                    <a:lumMod val="75000"/>
                  </a:schemeClr>
                </a:solidFill>
                <a:latin typeface="Calibri"/>
                <a:ea typeface="Calibri"/>
                <a:cs typeface="Calibri"/>
                <a:sym typeface="Calibri"/>
              </a:rPr>
              <a:t>.</a:t>
            </a: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r>
              <a:rPr lang="es-ES" sz="1300" dirty="0">
                <a:solidFill>
                  <a:schemeClr val="bg2">
                    <a:lumMod val="75000"/>
                  </a:schemeClr>
                </a:solidFill>
                <a:latin typeface="Calibri"/>
                <a:ea typeface="Calibri"/>
                <a:cs typeface="Calibri"/>
                <a:sym typeface="Calibri"/>
              </a:rPr>
              <a:t>El </a:t>
            </a:r>
            <a:r>
              <a:rPr lang="es-ES" sz="1300" b="1" dirty="0">
                <a:solidFill>
                  <a:schemeClr val="bg2">
                    <a:lumMod val="75000"/>
                  </a:schemeClr>
                </a:solidFill>
                <a:latin typeface="Calibri"/>
                <a:ea typeface="Calibri"/>
                <a:cs typeface="Calibri"/>
                <a:sym typeface="Calibri"/>
              </a:rPr>
              <a:t>ámbito de protección o cobertura</a:t>
            </a:r>
            <a:r>
              <a:rPr lang="es-ES" sz="1300" dirty="0">
                <a:solidFill>
                  <a:schemeClr val="bg2">
                    <a:lumMod val="75000"/>
                  </a:schemeClr>
                </a:solidFill>
                <a:latin typeface="Calibri"/>
                <a:ea typeface="Calibri"/>
                <a:cs typeface="Calibri"/>
                <a:sym typeface="Calibri"/>
              </a:rPr>
              <a:t> de la marca solicitada </a:t>
            </a:r>
            <a:r>
              <a:rPr lang="es-ES" sz="1300" b="1" dirty="0">
                <a:solidFill>
                  <a:schemeClr val="bg2">
                    <a:lumMod val="75000"/>
                  </a:schemeClr>
                </a:solidFill>
                <a:latin typeface="Calibri"/>
                <a:ea typeface="Calibri"/>
                <a:cs typeface="Calibri"/>
                <a:sym typeface="Calibri"/>
              </a:rPr>
              <a:t>es distinto y no relacionado</a:t>
            </a:r>
            <a:r>
              <a:rPr lang="es-ES" sz="1300" dirty="0">
                <a:solidFill>
                  <a:schemeClr val="bg2">
                    <a:lumMod val="75000"/>
                  </a:schemeClr>
                </a:solidFill>
                <a:latin typeface="Calibri"/>
                <a:ea typeface="Calibri"/>
                <a:cs typeface="Calibri"/>
                <a:sym typeface="Calibri"/>
              </a:rPr>
              <a:t> al ámbito de protección de la marca anterior inscrita. </a:t>
            </a: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r>
              <a:rPr lang="es-ES" sz="1300" dirty="0">
                <a:solidFill>
                  <a:schemeClr val="bg2">
                    <a:lumMod val="75000"/>
                  </a:schemeClr>
                </a:solidFill>
                <a:latin typeface="Calibri"/>
                <a:ea typeface="Calibri"/>
                <a:cs typeface="Calibri"/>
                <a:sym typeface="Calibri"/>
              </a:rPr>
              <a:t>El </a:t>
            </a:r>
            <a:r>
              <a:rPr lang="es-ES" sz="1300" b="1" dirty="0">
                <a:solidFill>
                  <a:schemeClr val="bg2">
                    <a:lumMod val="75000"/>
                  </a:schemeClr>
                </a:solidFill>
                <a:latin typeface="Calibri"/>
                <a:ea typeface="Calibri"/>
                <a:cs typeface="Calibri"/>
                <a:sym typeface="Calibri"/>
              </a:rPr>
              <a:t>ámbito de protección o cobertura</a:t>
            </a:r>
            <a:r>
              <a:rPr lang="es-ES" sz="1300" dirty="0">
                <a:solidFill>
                  <a:schemeClr val="bg2">
                    <a:lumMod val="75000"/>
                  </a:schemeClr>
                </a:solidFill>
                <a:latin typeface="Calibri"/>
                <a:ea typeface="Calibri"/>
                <a:cs typeface="Calibri"/>
                <a:sym typeface="Calibri"/>
              </a:rPr>
              <a:t> de la marca solicitada </a:t>
            </a:r>
            <a:r>
              <a:rPr lang="es-ES" sz="1300" b="1" dirty="0">
                <a:solidFill>
                  <a:schemeClr val="bg2">
                    <a:lumMod val="75000"/>
                  </a:schemeClr>
                </a:solidFill>
                <a:latin typeface="Calibri"/>
                <a:ea typeface="Calibri"/>
                <a:cs typeface="Calibri"/>
                <a:sym typeface="Calibri"/>
              </a:rPr>
              <a:t>guarda algún tipo de conexión</a:t>
            </a:r>
            <a:r>
              <a:rPr lang="es-ES" sz="1300" dirty="0">
                <a:solidFill>
                  <a:schemeClr val="bg2">
                    <a:lumMod val="75000"/>
                  </a:schemeClr>
                </a:solidFill>
                <a:latin typeface="Calibri"/>
                <a:ea typeface="Calibri"/>
                <a:cs typeface="Calibri"/>
                <a:sym typeface="Calibri"/>
              </a:rPr>
              <a:t> con los productos, servicios o establecimiento comercial o industrial que distingue la marca notoriamente conocida.</a:t>
            </a: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endParaRPr sz="1300" dirty="0">
              <a:solidFill>
                <a:schemeClr val="bg2">
                  <a:lumMod val="75000"/>
                </a:schemeClr>
              </a:solidFill>
              <a:latin typeface="Calibri"/>
              <a:ea typeface="Calibri"/>
              <a:cs typeface="Calibri"/>
              <a:sym typeface="Calibri"/>
            </a:endParaRPr>
          </a:p>
          <a:p>
            <a:pPr marL="182563" marR="0" lvl="0" indent="0" algn="just" rtl="0">
              <a:spcBef>
                <a:spcPts val="0"/>
              </a:spcBef>
              <a:spcAft>
                <a:spcPts val="0"/>
              </a:spcAft>
              <a:buNone/>
            </a:pPr>
            <a:r>
              <a:rPr lang="es-ES" sz="1300" dirty="0">
                <a:solidFill>
                  <a:schemeClr val="bg2">
                    <a:lumMod val="75000"/>
                  </a:schemeClr>
                </a:solidFill>
                <a:latin typeface="Calibri"/>
                <a:ea typeface="Calibri"/>
                <a:cs typeface="Calibri"/>
                <a:sym typeface="Calibri"/>
              </a:rPr>
              <a:t>Existe probabilidad de que el otorgamiento de la protección lesione los intereses del titular de la marca notoria registrada: </a:t>
            </a:r>
            <a:r>
              <a:rPr lang="es-ES" sz="1300" b="1" dirty="0" smtClean="0">
                <a:solidFill>
                  <a:schemeClr val="bg2">
                    <a:lumMod val="75000"/>
                  </a:schemeClr>
                </a:solidFill>
                <a:latin typeface="Calibri"/>
                <a:ea typeface="Calibri"/>
                <a:cs typeface="Calibri"/>
                <a:sym typeface="Calibri"/>
              </a:rPr>
              <a:t>Dilución</a:t>
            </a:r>
            <a:endParaRPr sz="1300" b="1" dirty="0">
              <a:solidFill>
                <a:schemeClr val="bg2">
                  <a:lumMod val="75000"/>
                </a:schemeClr>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4" name="Google Shape;84;p13"/>
          <p:cNvSpPr/>
          <p:nvPr/>
        </p:nvSpPr>
        <p:spPr>
          <a:xfrm>
            <a:off x="501250" y="1661592"/>
            <a:ext cx="15870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3"/>
          <p:cNvSpPr/>
          <p:nvPr/>
        </p:nvSpPr>
        <p:spPr>
          <a:xfrm>
            <a:off x="501250" y="2237372"/>
            <a:ext cx="15870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3"/>
          <p:cNvSpPr/>
          <p:nvPr/>
        </p:nvSpPr>
        <p:spPr>
          <a:xfrm>
            <a:off x="501225" y="2628900"/>
            <a:ext cx="15870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3"/>
          <p:cNvSpPr/>
          <p:nvPr/>
        </p:nvSpPr>
        <p:spPr>
          <a:xfrm>
            <a:off x="501200" y="3234699"/>
            <a:ext cx="15870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3"/>
          <p:cNvSpPr/>
          <p:nvPr/>
        </p:nvSpPr>
        <p:spPr>
          <a:xfrm>
            <a:off x="501225" y="3814455"/>
            <a:ext cx="158700" cy="114300"/>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Jurisprudencia MARCA NOTORIA EN CHILE</a:t>
            </a:r>
            <a:endParaRPr/>
          </a:p>
        </p:txBody>
      </p:sp>
      <p:sp>
        <p:nvSpPr>
          <p:cNvPr id="94" name="Google Shape;94;p14"/>
          <p:cNvSpPr txBox="1">
            <a:spLocks noGrp="1"/>
          </p:cNvSpPr>
          <p:nvPr>
            <p:ph type="subTitle" idx="1"/>
          </p:nvPr>
        </p:nvSpPr>
        <p:spPr>
          <a:xfrm>
            <a:off x="298450" y="1354347"/>
            <a:ext cx="3693105" cy="335735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b="1"/>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p:txBody>
      </p:sp>
      <p:sp>
        <p:nvSpPr>
          <p:cNvPr id="95" name="Google Shape;95;p14"/>
          <p:cNvSpPr/>
          <p:nvPr/>
        </p:nvSpPr>
        <p:spPr>
          <a:xfrm>
            <a:off x="412750" y="1463039"/>
            <a:ext cx="3706026" cy="28931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300" b="1" dirty="0">
                <a:solidFill>
                  <a:schemeClr val="bg2">
                    <a:lumMod val="75000"/>
                  </a:schemeClr>
                </a:solidFill>
                <a:effectLst>
                  <a:outerShdw blurRad="38100" dist="38100" dir="2700000" algn="tl">
                    <a:srgbClr val="000000">
                      <a:alpha val="43137"/>
                    </a:srgbClr>
                  </a:outerShdw>
                </a:effectLst>
                <a:latin typeface="Calibri"/>
                <a:ea typeface="Calibri"/>
                <a:cs typeface="Calibri"/>
                <a:sym typeface="Calibri"/>
              </a:rPr>
              <a:t>Solicitud N° 1229474 DON JUAN </a:t>
            </a:r>
            <a:r>
              <a:rPr lang="es-ES" sz="1300" dirty="0">
                <a:solidFill>
                  <a:schemeClr val="bg2">
                    <a:lumMod val="75000"/>
                  </a:schemeClr>
                </a:solidFill>
                <a:latin typeface="Calibri"/>
                <a:ea typeface="Calibri"/>
                <a:cs typeface="Calibri"/>
                <a:sym typeface="Calibri"/>
              </a:rPr>
              <a:t>para Aperitivos sin alcohol; Bebidas a base de frutas; Bebidas de jugos de frutas sin alcohol; Bebidas de zumos de frutas sin alcohol; Bebidas sin alcohol; Sidra sin alcohol; Vino sin alcohol; clase 32. Aguardientes; Bebidas alcohólicas de fruta; Bebidas alcohólicas que contienen frutas; Chicha [bebida alcohólica]; Espumantes [vinos]; Licores; Sidras; Vinos; clase 33. Fue rechazada acogiéndose la oposición fundada en la infracción de la letra g) inciso 3° del Art. 20 de la Ley 19.039, interpuesta por Juan </a:t>
            </a:r>
            <a:r>
              <a:rPr lang="es-ES" sz="1300" dirty="0" err="1">
                <a:solidFill>
                  <a:schemeClr val="bg2">
                    <a:lumMod val="75000"/>
                  </a:schemeClr>
                </a:solidFill>
                <a:latin typeface="Calibri"/>
                <a:ea typeface="Calibri"/>
                <a:cs typeface="Calibri"/>
                <a:sym typeface="Calibri"/>
              </a:rPr>
              <a:t>Bas</a:t>
            </a:r>
            <a:r>
              <a:rPr lang="es-ES" sz="1300" dirty="0">
                <a:solidFill>
                  <a:schemeClr val="bg2">
                    <a:lumMod val="75000"/>
                  </a:schemeClr>
                </a:solidFill>
                <a:latin typeface="Calibri"/>
                <a:ea typeface="Calibri"/>
                <a:cs typeface="Calibri"/>
                <a:sym typeface="Calibri"/>
              </a:rPr>
              <a:t> Alimentos S.A.  Debido a la existencia de la marca DON JUAN la cual es notoria en relación con productos de las clases 29 y 30.</a:t>
            </a:r>
            <a:endParaRPr sz="1300" dirty="0">
              <a:solidFill>
                <a:schemeClr val="bg2">
                  <a:lumMod val="75000"/>
                </a:schemeClr>
              </a:solidFill>
              <a:latin typeface="Calibri"/>
              <a:ea typeface="Calibri"/>
              <a:cs typeface="Calibri"/>
              <a:sym typeface="Calibri"/>
            </a:endParaRPr>
          </a:p>
        </p:txBody>
      </p:sp>
      <p:pic>
        <p:nvPicPr>
          <p:cNvPr id="96" name="Google Shape;96;p14" descr="don juan"/>
          <p:cNvPicPr preferRelativeResize="0"/>
          <p:nvPr/>
        </p:nvPicPr>
        <p:blipFill rotWithShape="1">
          <a:blip r:embed="rId3">
            <a:alphaModFix/>
          </a:blip>
          <a:srcRect/>
          <a:stretch/>
        </p:blipFill>
        <p:spPr>
          <a:xfrm>
            <a:off x="5017273" y="2464904"/>
            <a:ext cx="1606164" cy="8110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412750" y="772321"/>
            <a:ext cx="8255000" cy="582026"/>
          </a:xfrm>
          <a:prstGeom prst="rect">
            <a:avLst/>
          </a:prstGeom>
          <a:solidFill>
            <a:srgbClr val="18662A"/>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500"/>
              <a:buFont typeface="Arial"/>
              <a:buNone/>
            </a:pPr>
            <a:r>
              <a:rPr lang="es-ES"/>
              <a:t/>
            </a:r>
            <a:br>
              <a:rPr lang="es-ES"/>
            </a:br>
            <a:r>
              <a:rPr lang="es-ES"/>
              <a:t>Jurisprudencia MARCA NOTORIA EN CHILE</a:t>
            </a:r>
            <a:endParaRPr/>
          </a:p>
        </p:txBody>
      </p:sp>
      <p:sp>
        <p:nvSpPr>
          <p:cNvPr id="102" name="Google Shape;102;p15"/>
          <p:cNvSpPr txBox="1">
            <a:spLocks noGrp="1"/>
          </p:cNvSpPr>
          <p:nvPr>
            <p:ph type="subTitle" idx="1"/>
          </p:nvPr>
        </p:nvSpPr>
        <p:spPr>
          <a:xfrm>
            <a:off x="298450" y="1354347"/>
            <a:ext cx="3693105" cy="335735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b="1"/>
          </a:p>
          <a:p>
            <a:pPr marL="0" lvl="0" indent="0" algn="just" rtl="0">
              <a:spcBef>
                <a:spcPts val="300"/>
              </a:spcBef>
              <a:spcAft>
                <a:spcPts val="0"/>
              </a:spcAft>
              <a:buClr>
                <a:srgbClr val="234664"/>
              </a:buClr>
              <a:buSzPts val="1500"/>
              <a:buNone/>
            </a:pPr>
            <a:endParaRPr/>
          </a:p>
          <a:p>
            <a:pPr marL="0" lvl="0" indent="0" algn="just" rtl="0">
              <a:spcBef>
                <a:spcPts val="300"/>
              </a:spcBef>
              <a:spcAft>
                <a:spcPts val="0"/>
              </a:spcAft>
              <a:buClr>
                <a:srgbClr val="234664"/>
              </a:buClr>
              <a:buSzPts val="1500"/>
              <a:buNone/>
            </a:pPr>
            <a:endParaRPr/>
          </a:p>
        </p:txBody>
      </p:sp>
      <p:sp>
        <p:nvSpPr>
          <p:cNvPr id="103" name="Google Shape;103;p15"/>
          <p:cNvSpPr/>
          <p:nvPr/>
        </p:nvSpPr>
        <p:spPr>
          <a:xfrm>
            <a:off x="412750" y="1582311"/>
            <a:ext cx="3578805" cy="169277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300" b="1" dirty="0">
                <a:solidFill>
                  <a:schemeClr val="bg2">
                    <a:lumMod val="75000"/>
                  </a:schemeClr>
                </a:solidFill>
                <a:latin typeface="Calibri"/>
                <a:ea typeface="Calibri"/>
                <a:cs typeface="Calibri"/>
                <a:sym typeface="Calibri"/>
              </a:rPr>
              <a:t>Solicitud N° 1232926 SOY LUNA</a:t>
            </a:r>
            <a:r>
              <a:rPr lang="es-ES" sz="1300" dirty="0">
                <a:solidFill>
                  <a:schemeClr val="bg2">
                    <a:lumMod val="75000"/>
                  </a:schemeClr>
                </a:solidFill>
                <a:latin typeface="Calibri"/>
                <a:ea typeface="Calibri"/>
                <a:cs typeface="Calibri"/>
                <a:sym typeface="Calibri"/>
              </a:rPr>
              <a:t> para patines de rueda clase 28. Fue rechazada acogiéndose la oposición fundada en la infracción de la letra g) inciso 3° del Art. 20 de la Ley 19.039, interpuesta por Disney </a:t>
            </a:r>
            <a:r>
              <a:rPr lang="es-ES" sz="1300" dirty="0" err="1">
                <a:solidFill>
                  <a:schemeClr val="bg2">
                    <a:lumMod val="75000"/>
                  </a:schemeClr>
                </a:solidFill>
                <a:latin typeface="Calibri"/>
                <a:ea typeface="Calibri"/>
                <a:cs typeface="Calibri"/>
                <a:sym typeface="Calibri"/>
              </a:rPr>
              <a:t>Enterprises</a:t>
            </a:r>
            <a:r>
              <a:rPr lang="es-ES" sz="1300" dirty="0">
                <a:solidFill>
                  <a:schemeClr val="bg2">
                    <a:lumMod val="75000"/>
                  </a:schemeClr>
                </a:solidFill>
                <a:latin typeface="Calibri"/>
                <a:ea typeface="Calibri"/>
                <a:cs typeface="Calibri"/>
                <a:sym typeface="Calibri"/>
              </a:rPr>
              <a:t> Inc.  Debido a la existencia de la marca anterior Soy Luna para distinguir servicios de la clase 38 y 41, la cual es ha tenido presencia preponderante en ámbito televisivo.</a:t>
            </a:r>
            <a:endParaRPr sz="1300" dirty="0">
              <a:solidFill>
                <a:schemeClr val="bg2">
                  <a:lumMod val="75000"/>
                </a:schemeClr>
              </a:solidFill>
              <a:latin typeface="Calibri"/>
              <a:ea typeface="Calibri"/>
              <a:cs typeface="Calibri"/>
              <a:sym typeface="Calibri"/>
            </a:endParaRPr>
          </a:p>
        </p:txBody>
      </p:sp>
      <p:pic>
        <p:nvPicPr>
          <p:cNvPr id="104" name="Google Shape;104;p15"/>
          <p:cNvPicPr preferRelativeResize="0"/>
          <p:nvPr/>
        </p:nvPicPr>
        <p:blipFill rotWithShape="1">
          <a:blip r:embed="rId3">
            <a:alphaModFix/>
          </a:blip>
          <a:srcRect/>
          <a:stretch/>
        </p:blipFill>
        <p:spPr>
          <a:xfrm>
            <a:off x="5343276" y="1725101"/>
            <a:ext cx="1404896" cy="12557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985</Words>
  <Application>Microsoft Office PowerPoint</Application>
  <PresentationFormat>Presentación en pantalla (16:9)</PresentationFormat>
  <Paragraphs>91</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Wingdings</vt:lpstr>
      <vt:lpstr>Arial Narrow</vt:lpstr>
      <vt:lpstr>Office Theme</vt:lpstr>
      <vt:lpstr>Taller Regional Sobre Directrices Relativas al Examen de Marcas y Diseños Industriales. </vt:lpstr>
      <vt:lpstr>Diapositiva 2</vt:lpstr>
      <vt:lpstr> DEFINICIÓN</vt:lpstr>
      <vt:lpstr> FUENTES NORMATIVAS</vt:lpstr>
      <vt:lpstr> Elementos que constituyen la prohibición de registro basada en una marca notoria registrada en el extranjero </vt:lpstr>
      <vt:lpstr> Jurisprudencia MARCA NOTORIA EN EXTRANJERO</vt:lpstr>
      <vt:lpstr> Elementos que constituyen la prohibición de registro basada en una marca notoria registrada en Chile   </vt:lpstr>
      <vt:lpstr> Jurisprudencia MARCA NOTORIA EN CHILE</vt:lpstr>
      <vt:lpstr> Jurisprudencia MARCA NOTORIA EN CHILE</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Regional Sobre Directrices Relativas al Examen de Marcas y Diseños Industriales.</dc:title>
  <dc:creator>Paola Guerrero A.</dc:creator>
  <cp:lastModifiedBy>LTrejo</cp:lastModifiedBy>
  <cp:revision>3</cp:revision>
  <dcterms:modified xsi:type="dcterms:W3CDTF">2018-12-03T12:31:03Z</dcterms:modified>
</cp:coreProperties>
</file>