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516" r:id="rId2"/>
    <p:sldId id="526" r:id="rId3"/>
    <p:sldId id="532" r:id="rId4"/>
    <p:sldId id="528" r:id="rId5"/>
    <p:sldId id="548" r:id="rId6"/>
    <p:sldId id="530" r:id="rId7"/>
    <p:sldId id="276" r:id="rId8"/>
    <p:sldId id="362" r:id="rId9"/>
    <p:sldId id="520" r:id="rId10"/>
    <p:sldId id="387" r:id="rId11"/>
    <p:sldId id="480" r:id="rId12"/>
    <p:sldId id="479" r:id="rId13"/>
    <p:sldId id="398" r:id="rId14"/>
    <p:sldId id="467" r:id="rId15"/>
    <p:sldId id="468" r:id="rId16"/>
    <p:sldId id="471" r:id="rId17"/>
    <p:sldId id="472" r:id="rId18"/>
    <p:sldId id="497" r:id="rId19"/>
    <p:sldId id="498" r:id="rId20"/>
    <p:sldId id="507" r:id="rId21"/>
    <p:sldId id="549" r:id="rId22"/>
    <p:sldId id="551" r:id="rId23"/>
    <p:sldId id="552" r:id="rId24"/>
    <p:sldId id="553" r:id="rId25"/>
    <p:sldId id="556" r:id="rId26"/>
    <p:sldId id="557" r:id="rId27"/>
    <p:sldId id="563" r:id="rId28"/>
    <p:sldId id="566" r:id="rId29"/>
    <p:sldId id="567" r:id="rId30"/>
    <p:sldId id="568" r:id="rId31"/>
    <p:sldId id="572" r:id="rId32"/>
    <p:sldId id="569" r:id="rId33"/>
    <p:sldId id="570" r:id="rId34"/>
    <p:sldId id="571" r:id="rId35"/>
    <p:sldId id="578" r:id="rId36"/>
  </p:sldIdLst>
  <p:sldSz cx="9144000" cy="6858000" type="screen4x3"/>
  <p:notesSz cx="6858000" cy="9945688"/>
  <p:defaultTextStyle>
    <a:defPPr>
      <a:defRPr lang="hu-H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3238" autoAdjust="0"/>
  </p:normalViewPr>
  <p:slideViewPr>
    <p:cSldViewPr>
      <p:cViewPr>
        <p:scale>
          <a:sx n="66" d="100"/>
          <a:sy n="66" d="100"/>
        </p:scale>
        <p:origin x="-2784" y="-7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4C7D68FA-2AF0-46F0-A9D3-60E4EBE1F4D6}" type="datetimeFigureOut">
              <a:rPr lang="hu-HU"/>
              <a:pPr>
                <a:defRPr/>
              </a:pPr>
              <a:t>2018.11.15.</a:t>
            </a:fld>
            <a:endParaRPr lang="hu-HU"/>
          </a:p>
        </p:txBody>
      </p:sp>
      <p:sp>
        <p:nvSpPr>
          <p:cNvPr id="4" name="Élőláb helye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pPr>
              <a:defRPr/>
            </a:pPr>
            <a:fld id="{1319886C-83AB-4422-9450-21A962E79E91}" type="slidenum">
              <a:rPr lang="hu-HU"/>
              <a:pPr>
                <a:defRPr/>
              </a:pPr>
              <a:t>‹#›</a:t>
            </a:fld>
            <a:endParaRPr lang="hu-HU"/>
          </a:p>
        </p:txBody>
      </p:sp>
    </p:spTree>
    <p:extLst>
      <p:ext uri="{BB962C8B-B14F-4D97-AF65-F5344CB8AC3E}">
        <p14:creationId xmlns:p14="http://schemas.microsoft.com/office/powerpoint/2010/main" val="914860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ACB1AE4-81C0-4F00-A777-23CA61010539}" type="datetimeFigureOut">
              <a:rPr lang="hu-HU"/>
              <a:pPr>
                <a:defRPr/>
              </a:pPr>
              <a:t>2018.11.15.</a:t>
            </a:fld>
            <a:endParaRPr lang="hu-HU"/>
          </a:p>
        </p:txBody>
      </p:sp>
      <p:sp>
        <p:nvSpPr>
          <p:cNvPr id="4" name="Diakép helye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B54551E-8B0D-49D6-8A6E-3EA07909807F}" type="slidenum">
              <a:rPr lang="hu-HU"/>
              <a:pPr>
                <a:defRPr/>
              </a:pPr>
              <a:t>‹#›</a:t>
            </a:fld>
            <a:endParaRPr lang="hu-HU"/>
          </a:p>
        </p:txBody>
      </p:sp>
    </p:spTree>
    <p:extLst>
      <p:ext uri="{BB962C8B-B14F-4D97-AF65-F5344CB8AC3E}">
        <p14:creationId xmlns:p14="http://schemas.microsoft.com/office/powerpoint/2010/main" val="2348431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07CA02F8-C745-4E98-B4D3-0EA3C8EB5322}" type="datetime1">
              <a:rPr lang="hu-HU" smtClean="0"/>
              <a:t>2018.11.15.</a:t>
            </a:fld>
            <a:endParaRPr lang="hu-HU"/>
          </a:p>
        </p:txBody>
      </p:sp>
      <p:sp>
        <p:nvSpPr>
          <p:cNvPr id="5"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085FAE1F-3C31-4124-833C-38FA50342E79}" type="slidenum">
              <a:rPr lang="hu-HU"/>
              <a:pPr>
                <a:defRPr/>
              </a:pPr>
              <a:t>‹#›</a:t>
            </a:fld>
            <a:endParaRPr lang="hu-HU"/>
          </a:p>
        </p:txBody>
      </p:sp>
    </p:spTree>
    <p:extLst>
      <p:ext uri="{BB962C8B-B14F-4D97-AF65-F5344CB8AC3E}">
        <p14:creationId xmlns:p14="http://schemas.microsoft.com/office/powerpoint/2010/main" val="208368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F4CB92D1-EC0B-4955-A25F-5779BE286B68}" type="datetime1">
              <a:rPr lang="hu-HU" smtClean="0"/>
              <a:t>2018.11.15.</a:t>
            </a:fld>
            <a:endParaRPr lang="hu-HU"/>
          </a:p>
        </p:txBody>
      </p:sp>
      <p:sp>
        <p:nvSpPr>
          <p:cNvPr id="5"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028876F9-6F08-43FA-A073-E3184D9D2316}" type="slidenum">
              <a:rPr lang="hu-HU"/>
              <a:pPr>
                <a:defRPr/>
              </a:pPr>
              <a:t>‹#›</a:t>
            </a:fld>
            <a:endParaRPr lang="hu-HU"/>
          </a:p>
        </p:txBody>
      </p:sp>
    </p:spTree>
    <p:extLst>
      <p:ext uri="{BB962C8B-B14F-4D97-AF65-F5344CB8AC3E}">
        <p14:creationId xmlns:p14="http://schemas.microsoft.com/office/powerpoint/2010/main" val="245063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A067C3E-D396-4827-94CF-CC77F1FEED63}" type="datetime1">
              <a:rPr lang="hu-HU" smtClean="0"/>
              <a:t>2018.11.15.</a:t>
            </a:fld>
            <a:endParaRPr lang="hu-HU"/>
          </a:p>
        </p:txBody>
      </p:sp>
      <p:sp>
        <p:nvSpPr>
          <p:cNvPr id="5"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C7AACA6E-0F3A-4AEF-80A9-A9AE6A312D6A}" type="slidenum">
              <a:rPr lang="hu-HU"/>
              <a:pPr>
                <a:defRPr/>
              </a:pPr>
              <a:t>‹#›</a:t>
            </a:fld>
            <a:endParaRPr lang="hu-HU"/>
          </a:p>
        </p:txBody>
      </p:sp>
    </p:spTree>
    <p:extLst>
      <p:ext uri="{BB962C8B-B14F-4D97-AF65-F5344CB8AC3E}">
        <p14:creationId xmlns:p14="http://schemas.microsoft.com/office/powerpoint/2010/main" val="355063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8F272B5A-016C-4F2A-9E73-B390180175F8}" type="datetime1">
              <a:rPr lang="hu-HU" smtClean="0"/>
              <a:t>2018.11.15.</a:t>
            </a:fld>
            <a:endParaRPr lang="hu-HU"/>
          </a:p>
        </p:txBody>
      </p:sp>
      <p:sp>
        <p:nvSpPr>
          <p:cNvPr id="5"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83545254-5A76-4237-985D-A0C519062855}" type="slidenum">
              <a:rPr lang="hu-HU"/>
              <a:pPr>
                <a:defRPr/>
              </a:pPr>
              <a:t>‹#›</a:t>
            </a:fld>
            <a:endParaRPr lang="hu-HU"/>
          </a:p>
        </p:txBody>
      </p:sp>
    </p:spTree>
    <p:extLst>
      <p:ext uri="{BB962C8B-B14F-4D97-AF65-F5344CB8AC3E}">
        <p14:creationId xmlns:p14="http://schemas.microsoft.com/office/powerpoint/2010/main" val="381462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8075E926-C080-49D2-9EA8-160FF1469B88}" type="datetime1">
              <a:rPr lang="hu-HU" smtClean="0"/>
              <a:t>2018.11.15.</a:t>
            </a:fld>
            <a:endParaRPr lang="hu-HU"/>
          </a:p>
        </p:txBody>
      </p:sp>
      <p:sp>
        <p:nvSpPr>
          <p:cNvPr id="5"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C98F2598-2AEA-48AA-864E-44AF0B1BAC8E}" type="slidenum">
              <a:rPr lang="hu-HU"/>
              <a:pPr>
                <a:defRPr/>
              </a:pPr>
              <a:t>‹#›</a:t>
            </a:fld>
            <a:endParaRPr lang="hu-HU"/>
          </a:p>
        </p:txBody>
      </p:sp>
    </p:spTree>
    <p:extLst>
      <p:ext uri="{BB962C8B-B14F-4D97-AF65-F5344CB8AC3E}">
        <p14:creationId xmlns:p14="http://schemas.microsoft.com/office/powerpoint/2010/main" val="92782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B3DB3DFF-87B5-4126-82F1-49E74F399975}" type="datetime1">
              <a:rPr lang="hu-HU" smtClean="0"/>
              <a:t>2018.11.15.</a:t>
            </a:fld>
            <a:endParaRPr lang="hu-HU"/>
          </a:p>
        </p:txBody>
      </p:sp>
      <p:sp>
        <p:nvSpPr>
          <p:cNvPr id="6"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7" name="Dia számának helye 5"/>
          <p:cNvSpPr>
            <a:spLocks noGrp="1"/>
          </p:cNvSpPr>
          <p:nvPr>
            <p:ph type="sldNum" sz="quarter" idx="12"/>
          </p:nvPr>
        </p:nvSpPr>
        <p:spPr/>
        <p:txBody>
          <a:bodyPr/>
          <a:lstStyle>
            <a:lvl1pPr>
              <a:defRPr/>
            </a:lvl1pPr>
          </a:lstStyle>
          <a:p>
            <a:pPr>
              <a:defRPr/>
            </a:pPr>
            <a:fld id="{212494D1-4863-4BA9-84BB-B0AAB0AF1903}" type="slidenum">
              <a:rPr lang="hu-HU"/>
              <a:pPr>
                <a:defRPr/>
              </a:pPr>
              <a:t>‹#›</a:t>
            </a:fld>
            <a:endParaRPr lang="hu-HU"/>
          </a:p>
        </p:txBody>
      </p:sp>
    </p:spTree>
    <p:extLst>
      <p:ext uri="{BB962C8B-B14F-4D97-AF65-F5344CB8AC3E}">
        <p14:creationId xmlns:p14="http://schemas.microsoft.com/office/powerpoint/2010/main" val="6984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C7B911FA-1D1F-45A1-B612-0A9F3FDD40A2}" type="datetime1">
              <a:rPr lang="hu-HU" smtClean="0"/>
              <a:t>2018.11.15.</a:t>
            </a:fld>
            <a:endParaRPr lang="hu-HU"/>
          </a:p>
        </p:txBody>
      </p:sp>
      <p:sp>
        <p:nvSpPr>
          <p:cNvPr id="8"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9" name="Dia számának helye 5"/>
          <p:cNvSpPr>
            <a:spLocks noGrp="1"/>
          </p:cNvSpPr>
          <p:nvPr>
            <p:ph type="sldNum" sz="quarter" idx="12"/>
          </p:nvPr>
        </p:nvSpPr>
        <p:spPr/>
        <p:txBody>
          <a:bodyPr/>
          <a:lstStyle>
            <a:lvl1pPr>
              <a:defRPr/>
            </a:lvl1pPr>
          </a:lstStyle>
          <a:p>
            <a:pPr>
              <a:defRPr/>
            </a:pPr>
            <a:fld id="{337F75FE-2ABD-454B-B600-330DCE99D19B}" type="slidenum">
              <a:rPr lang="hu-HU"/>
              <a:pPr>
                <a:defRPr/>
              </a:pPr>
              <a:t>‹#›</a:t>
            </a:fld>
            <a:endParaRPr lang="hu-HU"/>
          </a:p>
        </p:txBody>
      </p:sp>
    </p:spTree>
    <p:extLst>
      <p:ext uri="{BB962C8B-B14F-4D97-AF65-F5344CB8AC3E}">
        <p14:creationId xmlns:p14="http://schemas.microsoft.com/office/powerpoint/2010/main" val="388628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429573AE-1D4C-4686-8E6C-02A4D514620E}" type="datetime1">
              <a:rPr lang="hu-HU" smtClean="0"/>
              <a:t>2018.11.15.</a:t>
            </a:fld>
            <a:endParaRPr lang="hu-HU"/>
          </a:p>
        </p:txBody>
      </p:sp>
      <p:sp>
        <p:nvSpPr>
          <p:cNvPr id="4"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5" name="Dia számának helye 5"/>
          <p:cNvSpPr>
            <a:spLocks noGrp="1"/>
          </p:cNvSpPr>
          <p:nvPr>
            <p:ph type="sldNum" sz="quarter" idx="12"/>
          </p:nvPr>
        </p:nvSpPr>
        <p:spPr/>
        <p:txBody>
          <a:bodyPr/>
          <a:lstStyle>
            <a:lvl1pPr>
              <a:defRPr/>
            </a:lvl1pPr>
          </a:lstStyle>
          <a:p>
            <a:pPr>
              <a:defRPr/>
            </a:pPr>
            <a:fld id="{9EF6A6A6-3BA0-43B4-9A4C-B6D251133AF0}" type="slidenum">
              <a:rPr lang="hu-HU"/>
              <a:pPr>
                <a:defRPr/>
              </a:pPr>
              <a:t>‹#›</a:t>
            </a:fld>
            <a:endParaRPr lang="hu-HU"/>
          </a:p>
        </p:txBody>
      </p:sp>
    </p:spTree>
    <p:extLst>
      <p:ext uri="{BB962C8B-B14F-4D97-AF65-F5344CB8AC3E}">
        <p14:creationId xmlns:p14="http://schemas.microsoft.com/office/powerpoint/2010/main" val="317421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0EC59615-3DC7-4936-9ECB-21232A9A5A93}" type="datetime1">
              <a:rPr lang="hu-HU" smtClean="0"/>
              <a:t>2018.11.15.</a:t>
            </a:fld>
            <a:endParaRPr lang="hu-HU"/>
          </a:p>
        </p:txBody>
      </p:sp>
      <p:sp>
        <p:nvSpPr>
          <p:cNvPr id="3"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4" name="Dia számának helye 5"/>
          <p:cNvSpPr>
            <a:spLocks noGrp="1"/>
          </p:cNvSpPr>
          <p:nvPr>
            <p:ph type="sldNum" sz="quarter" idx="12"/>
          </p:nvPr>
        </p:nvSpPr>
        <p:spPr/>
        <p:txBody>
          <a:bodyPr/>
          <a:lstStyle>
            <a:lvl1pPr>
              <a:defRPr/>
            </a:lvl1pPr>
          </a:lstStyle>
          <a:p>
            <a:pPr>
              <a:defRPr/>
            </a:pPr>
            <a:fld id="{1D9A58F4-C18D-421C-825C-426790479AB1}" type="slidenum">
              <a:rPr lang="hu-HU"/>
              <a:pPr>
                <a:defRPr/>
              </a:pPr>
              <a:t>‹#›</a:t>
            </a:fld>
            <a:endParaRPr lang="hu-HU"/>
          </a:p>
        </p:txBody>
      </p:sp>
    </p:spTree>
    <p:extLst>
      <p:ext uri="{BB962C8B-B14F-4D97-AF65-F5344CB8AC3E}">
        <p14:creationId xmlns:p14="http://schemas.microsoft.com/office/powerpoint/2010/main" val="303748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33BEEC2B-EB29-4913-8A08-28F0C727DE4D}" type="datetime1">
              <a:rPr lang="hu-HU" smtClean="0"/>
              <a:t>2018.11.15.</a:t>
            </a:fld>
            <a:endParaRPr lang="hu-HU"/>
          </a:p>
        </p:txBody>
      </p:sp>
      <p:sp>
        <p:nvSpPr>
          <p:cNvPr id="6"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7" name="Dia számának helye 5"/>
          <p:cNvSpPr>
            <a:spLocks noGrp="1"/>
          </p:cNvSpPr>
          <p:nvPr>
            <p:ph type="sldNum" sz="quarter" idx="12"/>
          </p:nvPr>
        </p:nvSpPr>
        <p:spPr/>
        <p:txBody>
          <a:bodyPr/>
          <a:lstStyle>
            <a:lvl1pPr>
              <a:defRPr/>
            </a:lvl1pPr>
          </a:lstStyle>
          <a:p>
            <a:pPr>
              <a:defRPr/>
            </a:pPr>
            <a:fld id="{8C03CCA9-05DA-45F3-96FB-EEC69183AB5D}" type="slidenum">
              <a:rPr lang="hu-HU"/>
              <a:pPr>
                <a:defRPr/>
              </a:pPr>
              <a:t>‹#›</a:t>
            </a:fld>
            <a:endParaRPr lang="hu-HU"/>
          </a:p>
        </p:txBody>
      </p:sp>
    </p:spTree>
    <p:extLst>
      <p:ext uri="{BB962C8B-B14F-4D97-AF65-F5344CB8AC3E}">
        <p14:creationId xmlns:p14="http://schemas.microsoft.com/office/powerpoint/2010/main" val="51164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A11389B0-5464-412B-848B-D0ABAF756467}" type="datetime1">
              <a:rPr lang="hu-HU" smtClean="0"/>
              <a:t>2018.11.15.</a:t>
            </a:fld>
            <a:endParaRPr lang="hu-HU"/>
          </a:p>
        </p:txBody>
      </p:sp>
      <p:sp>
        <p:nvSpPr>
          <p:cNvPr id="6" name="Élőláb helye 4"/>
          <p:cNvSpPr>
            <a:spLocks noGrp="1"/>
          </p:cNvSpPr>
          <p:nvPr>
            <p:ph type="ftr" sz="quarter" idx="11"/>
          </p:nvPr>
        </p:nvSpPr>
        <p:spPr/>
        <p:txBody>
          <a:bodyPr/>
          <a:lstStyle>
            <a:lvl1pPr>
              <a:defRPr/>
            </a:lvl1pPr>
          </a:lstStyle>
          <a:p>
            <a:pPr>
              <a:defRPr/>
            </a:pPr>
            <a:r>
              <a:rPr lang="en-US" smtClean="0"/>
              <a:t>M. Ficsor, Shanghai, 22 November 2018</a:t>
            </a:r>
            <a:endParaRPr lang="hu-HU"/>
          </a:p>
        </p:txBody>
      </p:sp>
      <p:sp>
        <p:nvSpPr>
          <p:cNvPr id="7" name="Dia számának helye 5"/>
          <p:cNvSpPr>
            <a:spLocks noGrp="1"/>
          </p:cNvSpPr>
          <p:nvPr>
            <p:ph type="sldNum" sz="quarter" idx="12"/>
          </p:nvPr>
        </p:nvSpPr>
        <p:spPr/>
        <p:txBody>
          <a:bodyPr/>
          <a:lstStyle>
            <a:lvl1pPr>
              <a:defRPr/>
            </a:lvl1pPr>
          </a:lstStyle>
          <a:p>
            <a:pPr>
              <a:defRPr/>
            </a:pPr>
            <a:fld id="{AE5F69ED-6796-4079-A310-A8AF85388485}" type="slidenum">
              <a:rPr lang="hu-HU"/>
              <a:pPr>
                <a:defRPr/>
              </a:pPr>
              <a:t>‹#›</a:t>
            </a:fld>
            <a:endParaRPr lang="hu-HU"/>
          </a:p>
        </p:txBody>
      </p:sp>
    </p:spTree>
    <p:extLst>
      <p:ext uri="{BB962C8B-B14F-4D97-AF65-F5344CB8AC3E}">
        <p14:creationId xmlns:p14="http://schemas.microsoft.com/office/powerpoint/2010/main" val="228880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2E6F362-59AE-46DA-89AA-526664B14B7C}" type="datetime1">
              <a:rPr lang="hu-HU" smtClean="0"/>
              <a:t>2018.11.15.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smtClean="0"/>
              <a:t>M. Ficsor, Shanghai, 22 November 2018</a:t>
            </a: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8A323A-05DE-4082-9670-E65B713C4F85}"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lawgdog.com/?paged=113&amp;id=5"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ipr.chinadaily.com.cn/2010-10/25/content_11649818.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pPr>
                <a:defRPr/>
              </a:pPr>
              <a:t>1</a:t>
            </a:fld>
            <a:endParaRPr lang="hu-HU"/>
          </a:p>
        </p:txBody>
      </p:sp>
      <p:pic>
        <p:nvPicPr>
          <p:cNvPr id="1026" name="Picture 2" descr="C:\Users\Ficsor\Pictures\IPKey-CHINA_22nov2018_s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4" y="332656"/>
            <a:ext cx="7488833"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971598" y="4293096"/>
            <a:ext cx="7056784" cy="1938992"/>
          </a:xfrm>
          <a:prstGeom prst="rect">
            <a:avLst/>
          </a:prstGeom>
          <a:solidFill>
            <a:schemeClr val="accent2">
              <a:lumMod val="50000"/>
            </a:schemeClr>
          </a:solidFill>
          <a:ln>
            <a:solidFill>
              <a:schemeClr val="accent2">
                <a:lumMod val="50000"/>
              </a:schemeClr>
            </a:solidFill>
          </a:ln>
        </p:spPr>
        <p:txBody>
          <a:bodyPr wrap="square" rtlCol="0">
            <a:spAutoFit/>
          </a:bodyPr>
          <a:lstStyle/>
          <a:p>
            <a:pPr algn="ctr"/>
            <a:r>
              <a:rPr lang="hu-HU" sz="2000" b="1" dirty="0" smtClean="0">
                <a:solidFill>
                  <a:schemeClr val="bg1"/>
                </a:solidFill>
              </a:rPr>
              <a:t>DEVELOPMENT OF </a:t>
            </a:r>
            <a:r>
              <a:rPr lang="en-US" sz="2000" b="1" dirty="0" smtClean="0">
                <a:solidFill>
                  <a:schemeClr val="bg1"/>
                </a:solidFill>
              </a:rPr>
              <a:t>EU </a:t>
            </a:r>
            <a:r>
              <a:rPr lang="hu-HU" sz="2000" b="1" dirty="0" smtClean="0">
                <a:solidFill>
                  <a:schemeClr val="bg1"/>
                </a:solidFill>
              </a:rPr>
              <a:t>LEGISLATION AND </a:t>
            </a:r>
            <a:r>
              <a:rPr lang="en-US" sz="2000" b="1" dirty="0" smtClean="0">
                <a:solidFill>
                  <a:schemeClr val="bg1"/>
                </a:solidFill>
              </a:rPr>
              <a:t>CASE LAW ON </a:t>
            </a:r>
            <a:r>
              <a:rPr lang="hu-HU" sz="2000" b="1" dirty="0" smtClean="0">
                <a:solidFill>
                  <a:schemeClr val="bg1"/>
                </a:solidFill>
              </a:rPr>
              <a:t>THE </a:t>
            </a:r>
            <a:r>
              <a:rPr lang="en-US" sz="2000" b="1" dirty="0" smtClean="0">
                <a:solidFill>
                  <a:schemeClr val="bg1"/>
                </a:solidFill>
              </a:rPr>
              <a:t> RIGHTS OF COMMUNICATION AND (INTERACTIVE) MAKING AVAILABLE TO THE PUBLIC</a:t>
            </a:r>
            <a:r>
              <a:rPr lang="en-US" sz="2000" dirty="0" smtClean="0">
                <a:solidFill>
                  <a:schemeClr val="bg1"/>
                </a:solidFill>
              </a:rPr>
              <a:t> </a:t>
            </a:r>
            <a:endParaRPr lang="hu-HU" sz="2000" dirty="0" smtClean="0">
              <a:solidFill>
                <a:schemeClr val="bg1"/>
              </a:solidFill>
            </a:endParaRPr>
          </a:p>
          <a:p>
            <a:pPr algn="ctr"/>
            <a:r>
              <a:rPr lang="hu-HU" sz="2000" b="1" dirty="0" smtClean="0">
                <a:solidFill>
                  <a:schemeClr val="bg1"/>
                </a:solidFill>
              </a:rPr>
              <a:t>Dr. Mihály Ficsor</a:t>
            </a:r>
          </a:p>
          <a:p>
            <a:pPr algn="ctr"/>
            <a:r>
              <a:rPr lang="hu-HU" sz="2000" b="1" dirty="0" err="1" smtClean="0">
                <a:solidFill>
                  <a:schemeClr val="bg1"/>
                </a:solidFill>
              </a:rPr>
              <a:t>Member</a:t>
            </a:r>
            <a:r>
              <a:rPr lang="hu-HU" sz="2000" b="1" dirty="0" smtClean="0">
                <a:solidFill>
                  <a:schemeClr val="bg1"/>
                </a:solidFill>
              </a:rPr>
              <a:t> of </a:t>
            </a:r>
            <a:r>
              <a:rPr lang="hu-HU" sz="2000" b="1" dirty="0" err="1" smtClean="0">
                <a:solidFill>
                  <a:schemeClr val="bg1"/>
                </a:solidFill>
              </a:rPr>
              <a:t>the</a:t>
            </a:r>
            <a:r>
              <a:rPr lang="hu-HU" sz="2000" b="1" dirty="0" smtClean="0">
                <a:solidFill>
                  <a:schemeClr val="bg1"/>
                </a:solidFill>
              </a:rPr>
              <a:t> </a:t>
            </a:r>
            <a:r>
              <a:rPr lang="hu-HU" sz="2000" b="1" dirty="0" err="1" smtClean="0">
                <a:solidFill>
                  <a:schemeClr val="bg1"/>
                </a:solidFill>
              </a:rPr>
              <a:t>Hungarian</a:t>
            </a:r>
            <a:r>
              <a:rPr lang="hu-HU" sz="2000" b="1" dirty="0" smtClean="0">
                <a:solidFill>
                  <a:schemeClr val="bg1"/>
                </a:solidFill>
              </a:rPr>
              <a:t> Copyright </a:t>
            </a:r>
            <a:r>
              <a:rPr lang="hu-HU" sz="2000" b="1" dirty="0" err="1" smtClean="0">
                <a:solidFill>
                  <a:schemeClr val="bg1"/>
                </a:solidFill>
              </a:rPr>
              <a:t>Council</a:t>
            </a:r>
            <a:r>
              <a:rPr lang="hu-HU" sz="2000" b="1" dirty="0" smtClean="0">
                <a:solidFill>
                  <a:schemeClr val="bg1"/>
                </a:solidFill>
              </a:rPr>
              <a:t>,</a:t>
            </a:r>
          </a:p>
          <a:p>
            <a:pPr algn="ctr"/>
            <a:r>
              <a:rPr lang="hu-HU" sz="2000" b="1" dirty="0" err="1" smtClean="0">
                <a:solidFill>
                  <a:schemeClr val="bg1"/>
                </a:solidFill>
              </a:rPr>
              <a:t>former</a:t>
            </a:r>
            <a:r>
              <a:rPr lang="hu-HU" sz="2000" b="1" dirty="0" smtClean="0">
                <a:solidFill>
                  <a:schemeClr val="bg1"/>
                </a:solidFill>
              </a:rPr>
              <a:t> </a:t>
            </a:r>
            <a:r>
              <a:rPr lang="hu-HU" sz="2000" b="1" dirty="0" err="1" smtClean="0">
                <a:solidFill>
                  <a:schemeClr val="bg1"/>
                </a:solidFill>
              </a:rPr>
              <a:t>Assistant</a:t>
            </a:r>
            <a:r>
              <a:rPr lang="hu-HU" sz="2000" b="1" dirty="0" smtClean="0">
                <a:solidFill>
                  <a:schemeClr val="bg1"/>
                </a:solidFill>
              </a:rPr>
              <a:t> </a:t>
            </a:r>
            <a:r>
              <a:rPr lang="hu-HU" sz="2000" b="1" dirty="0" err="1" smtClean="0">
                <a:solidFill>
                  <a:schemeClr val="bg1"/>
                </a:solidFill>
              </a:rPr>
              <a:t>Director</a:t>
            </a:r>
            <a:r>
              <a:rPr lang="hu-HU" sz="2000" b="1" dirty="0" smtClean="0">
                <a:solidFill>
                  <a:schemeClr val="bg1"/>
                </a:solidFill>
              </a:rPr>
              <a:t> General of WIPO</a:t>
            </a:r>
            <a:endParaRPr lang="hu-HU" sz="2000" b="1" dirty="0">
              <a:solidFill>
                <a:schemeClr val="bg1"/>
              </a:solidFill>
            </a:endParaRPr>
          </a:p>
        </p:txBody>
      </p:sp>
    </p:spTree>
    <p:extLst>
      <p:ext uri="{BB962C8B-B14F-4D97-AF65-F5344CB8AC3E}">
        <p14:creationId xmlns:p14="http://schemas.microsoft.com/office/powerpoint/2010/main" val="254699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2">
              <a:lumMod val="60000"/>
              <a:lumOff val="40000"/>
            </a:schemeClr>
          </a:solidFill>
          <a:ln>
            <a:solidFill>
              <a:schemeClr val="accent2">
                <a:lumMod val="50000"/>
              </a:schemeClr>
            </a:solidFill>
          </a:ln>
        </p:spPr>
        <p:txBody>
          <a:bodyPr/>
          <a:lstStyle/>
          <a:p>
            <a:pPr>
              <a:defRPr/>
            </a:pPr>
            <a:r>
              <a:rPr lang="hu-HU" sz="3200" b="1" dirty="0" smtClean="0"/>
              <a:t>The </a:t>
            </a:r>
            <a:r>
              <a:rPr lang="hu-HU" sz="3200" b="1" i="1" dirty="0" smtClean="0"/>
              <a:t>SGAE </a:t>
            </a:r>
            <a:r>
              <a:rPr lang="hu-HU" sz="3200" b="1" dirty="0" smtClean="0"/>
              <a:t>– </a:t>
            </a:r>
            <a:r>
              <a:rPr lang="hu-HU" sz="3200" b="1" i="1" dirty="0" err="1" smtClean="0"/>
              <a:t>TvCatchup</a:t>
            </a:r>
            <a:r>
              <a:rPr lang="hu-HU" sz="3200" b="1" dirty="0" smtClean="0"/>
              <a:t> – </a:t>
            </a:r>
            <a:r>
              <a:rPr lang="hu-HU" sz="3200" b="1" i="1" dirty="0" err="1" smtClean="0"/>
              <a:t>Svensson</a:t>
            </a:r>
            <a:r>
              <a:rPr lang="hu-HU" sz="3200" b="1" dirty="0" smtClean="0"/>
              <a:t> </a:t>
            </a:r>
            <a:r>
              <a:rPr lang="hu-HU" sz="3200" b="1" dirty="0" err="1" smtClean="0"/>
              <a:t>tryptich</a:t>
            </a:r>
            <a:r>
              <a:rPr lang="hu-HU" sz="3200" b="1" dirty="0" smtClean="0"/>
              <a:t> </a:t>
            </a:r>
            <a:endParaRPr lang="hu-HU" sz="3200" b="1" dirty="0"/>
          </a:p>
        </p:txBody>
      </p:sp>
      <p:sp>
        <p:nvSpPr>
          <p:cNvPr id="21507" name="Tartalom helye 2"/>
          <p:cNvSpPr>
            <a:spLocks noGrp="1"/>
          </p:cNvSpPr>
          <p:nvPr>
            <p:ph idx="1"/>
          </p:nvPr>
        </p:nvSpPr>
        <p:spPr>
          <a:xfrm>
            <a:off x="323528" y="1700808"/>
            <a:ext cx="8507288" cy="4525963"/>
          </a:xfrm>
        </p:spPr>
        <p:txBody>
          <a:bodyPr/>
          <a:lstStyle/>
          <a:p>
            <a:r>
              <a:rPr lang="en-US" altLang="hu-HU" sz="2000" dirty="0" smtClean="0"/>
              <a:t>In </a:t>
            </a:r>
            <a:r>
              <a:rPr lang="en-US" altLang="hu-HU" sz="2000" b="1" i="1" dirty="0" smtClean="0"/>
              <a:t>SGAE</a:t>
            </a:r>
            <a:r>
              <a:rPr lang="en-US" altLang="hu-HU" sz="2000" b="1" dirty="0" smtClean="0"/>
              <a:t> </a:t>
            </a:r>
            <a:r>
              <a:rPr lang="en-US" altLang="hu-HU" sz="2000" dirty="0" smtClean="0"/>
              <a:t>(case </a:t>
            </a:r>
            <a:r>
              <a:rPr lang="hu-HU" altLang="hu-HU" sz="2000" dirty="0" smtClean="0"/>
              <a:t> C-306/05</a:t>
            </a:r>
            <a:r>
              <a:rPr lang="en-US" altLang="hu-HU" sz="2000" dirty="0" smtClean="0"/>
              <a:t>), the CJEU </a:t>
            </a:r>
            <a:r>
              <a:rPr lang="hu-HU" altLang="hu-HU" sz="2000" dirty="0" err="1" smtClean="0"/>
              <a:t>introduced</a:t>
            </a:r>
            <a:r>
              <a:rPr lang="en-US" altLang="hu-HU" sz="2000" b="1" dirty="0" smtClean="0"/>
              <a:t> the „new public” theory </a:t>
            </a:r>
            <a:r>
              <a:rPr lang="hu-HU" altLang="hu-HU" sz="2000" b="1" dirty="0" err="1" smtClean="0"/>
              <a:t>contrary</a:t>
            </a:r>
            <a:r>
              <a:rPr lang="hu-HU" altLang="hu-HU" sz="2000" b="1" dirty="0" smtClean="0"/>
              <a:t> </a:t>
            </a:r>
            <a:r>
              <a:rPr lang="hu-HU" altLang="hu-HU" sz="2000" b="1" dirty="0" err="1" smtClean="0"/>
              <a:t>to</a:t>
            </a:r>
            <a:r>
              <a:rPr lang="hu-HU" altLang="hu-HU" sz="2000" b="1" dirty="0" smtClean="0"/>
              <a:t> </a:t>
            </a:r>
            <a:r>
              <a:rPr lang="en-US" altLang="hu-HU" sz="2000" b="1" dirty="0" smtClean="0"/>
              <a:t>the Berne Convention and the WCT </a:t>
            </a:r>
            <a:r>
              <a:rPr lang="hu-HU" altLang="hu-HU" sz="2000" dirty="0" err="1" smtClean="0"/>
              <a:t>under</a:t>
            </a:r>
            <a:r>
              <a:rPr lang="hu-HU" altLang="hu-HU" sz="2000" dirty="0" smtClean="0"/>
              <a:t> </a:t>
            </a:r>
            <a:r>
              <a:rPr lang="hu-HU" altLang="hu-HU" sz="2000" dirty="0" err="1" smtClean="0"/>
              <a:t>which</a:t>
            </a:r>
            <a:r>
              <a:rPr lang="en-US" altLang="hu-HU" sz="2000" dirty="0" smtClean="0"/>
              <a:t> there is no such criterion of  the right of communication to the public and the right of making available to the public  and</a:t>
            </a:r>
            <a:r>
              <a:rPr lang="hu-HU" altLang="hu-HU" sz="2000" dirty="0" smtClean="0"/>
              <a:t>,</a:t>
            </a:r>
            <a:r>
              <a:rPr lang="en-US" altLang="hu-HU" sz="2000" dirty="0" smtClean="0"/>
              <a:t> by this</a:t>
            </a:r>
            <a:r>
              <a:rPr lang="hu-HU" altLang="hu-HU" sz="2000" dirty="0" smtClean="0"/>
              <a:t>,</a:t>
            </a:r>
            <a:r>
              <a:rPr lang="en-US" altLang="hu-HU" sz="2000" dirty="0" smtClean="0"/>
              <a:t> </a:t>
            </a:r>
            <a:r>
              <a:rPr lang="en-US" altLang="hu-HU" sz="2000" b="1" dirty="0" smtClean="0"/>
              <a:t>it extended the exhaustion of rights in a way </a:t>
            </a:r>
            <a:r>
              <a:rPr lang="hu-HU" altLang="hu-HU" sz="2000" b="1" dirty="0" err="1" smtClean="0"/>
              <a:t>that</a:t>
            </a:r>
            <a:r>
              <a:rPr lang="hu-HU" altLang="hu-HU" sz="2000" b="1" dirty="0" smtClean="0"/>
              <a:t> </a:t>
            </a:r>
            <a:r>
              <a:rPr lang="hu-HU" altLang="hu-HU" sz="2000" b="1" dirty="0" err="1" smtClean="0"/>
              <a:t>it</a:t>
            </a:r>
            <a:r>
              <a:rPr lang="hu-HU" altLang="hu-HU" sz="2000" b="1" dirty="0" smtClean="0"/>
              <a:t> is </a:t>
            </a:r>
            <a:r>
              <a:rPr lang="hu-HU" altLang="hu-HU" sz="2000" b="1" dirty="0" err="1" smtClean="0"/>
              <a:t>not</a:t>
            </a:r>
            <a:r>
              <a:rPr lang="hu-HU" altLang="hu-HU" sz="2000" b="1" dirty="0" smtClean="0"/>
              <a:t> </a:t>
            </a:r>
            <a:r>
              <a:rPr lang="hu-HU" altLang="hu-HU" sz="2000" b="1" dirty="0" err="1" smtClean="0"/>
              <a:t>in</a:t>
            </a:r>
            <a:r>
              <a:rPr lang="hu-HU" altLang="hu-HU" sz="2000" b="1" dirty="0" smtClean="0"/>
              <a:t> </a:t>
            </a:r>
            <a:r>
              <a:rPr lang="hu-HU" altLang="hu-HU" sz="2000" b="1" dirty="0" err="1" smtClean="0"/>
              <a:t>accordance</a:t>
            </a:r>
            <a:r>
              <a:rPr lang="hu-HU" altLang="hu-HU" sz="2000" b="1" dirty="0" smtClean="0"/>
              <a:t> </a:t>
            </a:r>
            <a:r>
              <a:rPr lang="en-US" altLang="hu-HU" sz="2000" b="1" dirty="0" smtClean="0"/>
              <a:t>with the international treat</a:t>
            </a:r>
            <a:r>
              <a:rPr lang="hu-HU" altLang="hu-HU" sz="2000" b="1" dirty="0" err="1" smtClean="0"/>
              <a:t>ies</a:t>
            </a:r>
            <a:r>
              <a:rPr lang="en-US" altLang="hu-HU" sz="2000" b="1" dirty="0" smtClean="0"/>
              <a:t>.</a:t>
            </a:r>
            <a:endParaRPr lang="hu-HU" altLang="hu-HU" sz="2000" b="1" dirty="0" smtClean="0"/>
          </a:p>
          <a:p>
            <a:r>
              <a:rPr lang="en-US" altLang="hu-HU" sz="2000" dirty="0" smtClean="0"/>
              <a:t>In </a:t>
            </a:r>
            <a:r>
              <a:rPr lang="en-US" altLang="hu-HU" sz="2000" b="1" i="1" dirty="0" err="1" smtClean="0"/>
              <a:t>TvCatchup</a:t>
            </a:r>
            <a:r>
              <a:rPr lang="en-US" altLang="hu-HU" sz="2000" i="1" dirty="0" smtClean="0"/>
              <a:t> (</a:t>
            </a:r>
            <a:r>
              <a:rPr lang="en-US" altLang="hu-HU" sz="2000" dirty="0" smtClean="0"/>
              <a:t>case</a:t>
            </a:r>
            <a:r>
              <a:rPr lang="hu-HU" altLang="hu-HU" sz="2000" dirty="0" smtClean="0"/>
              <a:t> C-607/11</a:t>
            </a:r>
            <a:r>
              <a:rPr lang="en-US" altLang="hu-HU" sz="2000" dirty="0" smtClean="0"/>
              <a:t> </a:t>
            </a:r>
            <a:r>
              <a:rPr lang="hu-HU" altLang="hu-HU" sz="2000" dirty="0" smtClean="0"/>
              <a:t>)</a:t>
            </a:r>
            <a:r>
              <a:rPr lang="en-US" altLang="hu-HU" sz="2000" dirty="0" smtClean="0"/>
              <a:t>, the Court </a:t>
            </a:r>
            <a:r>
              <a:rPr lang="en-US" altLang="hu-HU" sz="2000" b="1" dirty="0" smtClean="0"/>
              <a:t>tried to correct </a:t>
            </a:r>
            <a:r>
              <a:rPr lang="hu-HU" altLang="hu-HU" sz="2000" dirty="0" err="1" smtClean="0"/>
              <a:t>the</a:t>
            </a:r>
            <a:r>
              <a:rPr lang="hu-HU" altLang="hu-HU" sz="2000" dirty="0" smtClean="0"/>
              <a:t> „</a:t>
            </a:r>
            <a:r>
              <a:rPr lang="hu-HU" altLang="hu-HU" sz="2000" dirty="0" err="1" smtClean="0"/>
              <a:t>new</a:t>
            </a:r>
            <a:r>
              <a:rPr lang="hu-HU" altLang="hu-HU" sz="2000" dirty="0" smtClean="0"/>
              <a:t> </a:t>
            </a:r>
            <a:r>
              <a:rPr lang="hu-HU" altLang="hu-HU" sz="2000" dirty="0" err="1" smtClean="0"/>
              <a:t>public</a:t>
            </a:r>
            <a:r>
              <a:rPr lang="hu-HU" altLang="hu-HU" sz="2000" dirty="0" smtClean="0"/>
              <a:t>” </a:t>
            </a:r>
            <a:r>
              <a:rPr lang="hu-HU" altLang="hu-HU" sz="2000" dirty="0" err="1" smtClean="0"/>
              <a:t>theory</a:t>
            </a:r>
            <a:r>
              <a:rPr lang="hu-HU" altLang="hu-HU" sz="2000" b="1" dirty="0" smtClean="0"/>
              <a:t> </a:t>
            </a:r>
            <a:r>
              <a:rPr lang="en-US" altLang="hu-HU" sz="2000" b="1" dirty="0" smtClean="0"/>
              <a:t>through the „special technical means</a:t>
            </a:r>
            <a:r>
              <a:rPr lang="hu-HU" altLang="hu-HU" sz="2000" b="1" dirty="0" smtClean="0"/>
              <a:t>”</a:t>
            </a:r>
            <a:r>
              <a:rPr lang="en-US" altLang="hu-HU" sz="2000" b="1" dirty="0" smtClean="0"/>
              <a:t> theory which </a:t>
            </a:r>
            <a:r>
              <a:rPr lang="hu-HU" altLang="hu-HU" sz="2000" b="1" dirty="0" err="1" smtClean="0"/>
              <a:t>was</a:t>
            </a:r>
            <a:r>
              <a:rPr lang="en-US" altLang="hu-HU" sz="2000" b="1" dirty="0" smtClean="0"/>
              <a:t> </a:t>
            </a:r>
            <a:r>
              <a:rPr lang="hu-HU" altLang="hu-HU" sz="2000" b="1" dirty="0" err="1" smtClean="0"/>
              <a:t>not</a:t>
            </a:r>
            <a:r>
              <a:rPr lang="hu-HU" altLang="hu-HU" sz="2000" b="1" dirty="0" smtClean="0"/>
              <a:t> </a:t>
            </a:r>
            <a:r>
              <a:rPr lang="hu-HU" altLang="hu-HU" sz="2000" b="1" dirty="0" err="1" smtClean="0"/>
              <a:t>in</a:t>
            </a:r>
            <a:r>
              <a:rPr lang="hu-HU" altLang="hu-HU" sz="2000" b="1" dirty="0" smtClean="0"/>
              <a:t> </a:t>
            </a:r>
            <a:r>
              <a:rPr lang="hu-HU" altLang="hu-HU" sz="2000" b="1" dirty="0" err="1" smtClean="0"/>
              <a:t>accordance</a:t>
            </a:r>
            <a:r>
              <a:rPr lang="hu-HU" altLang="hu-HU" sz="2000" b="1" dirty="0" smtClean="0"/>
              <a:t> </a:t>
            </a:r>
            <a:r>
              <a:rPr lang="en-US" altLang="hu-HU" sz="2000" b="1" dirty="0" smtClean="0"/>
              <a:t>with the treaties</a:t>
            </a:r>
            <a:r>
              <a:rPr lang="hu-HU" altLang="hu-HU" sz="2000" b="1" dirty="0" smtClean="0"/>
              <a:t> </a:t>
            </a:r>
            <a:r>
              <a:rPr lang="hu-HU" altLang="hu-HU" sz="2000" dirty="0" err="1" smtClean="0"/>
              <a:t>either</a:t>
            </a:r>
            <a:r>
              <a:rPr lang="en-US" altLang="hu-HU" sz="2000" dirty="0" smtClean="0"/>
              <a:t>.</a:t>
            </a:r>
            <a:endParaRPr lang="hu-HU" altLang="hu-HU" sz="2000" dirty="0" smtClean="0"/>
          </a:p>
          <a:p>
            <a:r>
              <a:rPr lang="en-US" altLang="hu-HU" sz="2000" dirty="0" smtClean="0"/>
              <a:t>In </a:t>
            </a:r>
            <a:r>
              <a:rPr lang="en-US" altLang="hu-HU" sz="2000" b="1" i="1" dirty="0" err="1" smtClean="0"/>
              <a:t>Svensson</a:t>
            </a:r>
            <a:r>
              <a:rPr lang="en-US" altLang="hu-HU" sz="2000" dirty="0" smtClean="0"/>
              <a:t> (case</a:t>
            </a:r>
            <a:r>
              <a:rPr lang="hu-HU" altLang="hu-HU" sz="2000" dirty="0" smtClean="0"/>
              <a:t> C-466/12</a:t>
            </a:r>
            <a:r>
              <a:rPr lang="en-US" altLang="hu-HU" sz="2000" dirty="0" smtClean="0"/>
              <a:t> </a:t>
            </a:r>
            <a:r>
              <a:rPr lang="hu-HU" altLang="hu-HU" sz="2000" dirty="0" smtClean="0"/>
              <a:t>)</a:t>
            </a:r>
            <a:r>
              <a:rPr lang="en-US" altLang="hu-HU" sz="2000" dirty="0" smtClean="0"/>
              <a:t>, </a:t>
            </a:r>
            <a:r>
              <a:rPr lang="en-US" altLang="hu-HU" sz="2000" b="1" dirty="0" smtClean="0"/>
              <a:t>the application of the „new public” theory would have led to </a:t>
            </a:r>
            <a:r>
              <a:rPr lang="hu-HU" altLang="hu-HU" sz="2000" b="1" dirty="0" err="1" smtClean="0"/>
              <a:t>the</a:t>
            </a:r>
            <a:r>
              <a:rPr lang="hu-HU" altLang="hu-HU" sz="2000" b="1" dirty="0" smtClean="0"/>
              <a:t> </a:t>
            </a:r>
            <a:r>
              <a:rPr lang="en-US" altLang="hu-HU" sz="2000" b="1" dirty="0" smtClean="0"/>
              <a:t>abolishment of the right of making available right </a:t>
            </a:r>
            <a:r>
              <a:rPr lang="en-US" altLang="hu-HU" sz="2000" dirty="0" smtClean="0"/>
              <a:t>for any works which has been </a:t>
            </a:r>
            <a:r>
              <a:rPr lang="en-US" altLang="hu-HU" sz="2000" dirty="0" err="1" smtClean="0"/>
              <a:t>uplo</a:t>
            </a:r>
            <a:r>
              <a:rPr lang="hu-HU" altLang="hu-HU" sz="2000" dirty="0" smtClean="0"/>
              <a:t>a</a:t>
            </a:r>
            <a:r>
              <a:rPr lang="en-US" altLang="hu-HU" sz="2000" dirty="0" err="1" smtClean="0"/>
              <a:t>ded</a:t>
            </a:r>
            <a:r>
              <a:rPr lang="en-US" altLang="hu-HU" sz="2000" dirty="0" smtClean="0"/>
              <a:t> on the Internet; </a:t>
            </a:r>
            <a:r>
              <a:rPr lang="en-US" altLang="hu-HU" sz="2000" b="1" dirty="0" smtClean="0"/>
              <a:t>the CJEU tried to avoid this and also to „save the Internet” through inventing the „restricted access” theory</a:t>
            </a:r>
            <a:r>
              <a:rPr lang="hu-HU" altLang="hu-HU" sz="2000" b="1" dirty="0" smtClean="0"/>
              <a:t> – </a:t>
            </a:r>
            <a:r>
              <a:rPr lang="en-US" altLang="hu-HU" sz="2000" b="1" dirty="0" smtClean="0"/>
              <a:t>introducing by this a </a:t>
            </a:r>
            <a:r>
              <a:rPr lang="en-US" altLang="hu-HU" sz="2000" dirty="0" smtClean="0"/>
              <a:t>(prohibited) </a:t>
            </a:r>
            <a:r>
              <a:rPr lang="en-US" altLang="hu-HU" sz="2000" b="1" dirty="0" smtClean="0"/>
              <a:t>formality of protection. </a:t>
            </a:r>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B70FC7F8-F430-4C4A-B390-22786765175D}" type="slidenum">
              <a:rPr lang="hu-HU" smtClean="0"/>
              <a:pPr>
                <a:defRPr/>
              </a:pPr>
              <a:t>10</a:t>
            </a:fld>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2">
              <a:lumMod val="75000"/>
            </a:schemeClr>
          </a:solidFill>
          <a:ln>
            <a:solidFill>
              <a:schemeClr val="bg2">
                <a:lumMod val="10000"/>
              </a:schemeClr>
            </a:solidFill>
          </a:ln>
        </p:spPr>
        <p:txBody>
          <a:bodyPr/>
          <a:lstStyle/>
          <a:p>
            <a:pPr>
              <a:defRPr/>
            </a:pPr>
            <a:r>
              <a:rPr lang="hu-HU" sz="3200" b="1" dirty="0" err="1" smtClean="0"/>
              <a:t>Berne</a:t>
            </a:r>
            <a:r>
              <a:rPr lang="hu-HU" sz="3200" b="1" dirty="0" smtClean="0"/>
              <a:t> </a:t>
            </a:r>
            <a:r>
              <a:rPr lang="hu-HU" sz="3200" b="1" dirty="0" err="1" smtClean="0"/>
              <a:t>Convention</a:t>
            </a:r>
            <a:r>
              <a:rPr lang="hu-HU" sz="3200" b="1" dirty="0" smtClean="0"/>
              <a:t>: no </a:t>
            </a:r>
            <a:r>
              <a:rPr lang="hu-HU" sz="3200" b="1" dirty="0" err="1" smtClean="0"/>
              <a:t>criteria</a:t>
            </a:r>
            <a:r>
              <a:rPr lang="hu-HU" sz="3200" b="1" dirty="0" smtClean="0"/>
              <a:t> of „</a:t>
            </a:r>
            <a:r>
              <a:rPr lang="hu-HU" sz="3200" b="1" dirty="0" err="1" smtClean="0"/>
              <a:t>new</a:t>
            </a:r>
            <a:r>
              <a:rPr lang="hu-HU" sz="3200" b="1" dirty="0" smtClean="0"/>
              <a:t> </a:t>
            </a:r>
            <a:r>
              <a:rPr lang="hu-HU" sz="3200" b="1" dirty="0" err="1" smtClean="0"/>
              <a:t>public</a:t>
            </a:r>
            <a:r>
              <a:rPr lang="hu-HU" sz="3200" b="1" dirty="0" smtClean="0"/>
              <a:t>” </a:t>
            </a:r>
            <a:r>
              <a:rPr lang="hu-HU" sz="3200" b="1" dirty="0" err="1" smtClean="0"/>
              <a:t>in</a:t>
            </a:r>
            <a:r>
              <a:rPr lang="hu-HU" sz="3200" b="1" dirty="0" smtClean="0"/>
              <a:t> </a:t>
            </a:r>
            <a:r>
              <a:rPr lang="hu-HU" sz="3200" b="1" dirty="0" err="1" smtClean="0"/>
              <a:t>case</a:t>
            </a:r>
            <a:r>
              <a:rPr lang="hu-HU" sz="3200" b="1" dirty="0" smtClean="0"/>
              <a:t> </a:t>
            </a:r>
            <a:r>
              <a:rPr lang="hu-HU" sz="3200" b="1" dirty="0" err="1" smtClean="0"/>
              <a:t>of</a:t>
            </a:r>
            <a:r>
              <a:rPr lang="hu-HU" sz="3200" b="1" dirty="0" smtClean="0"/>
              <a:t> </a:t>
            </a:r>
            <a:r>
              <a:rPr lang="hu-HU" sz="3200" b="1" dirty="0" err="1" smtClean="0"/>
              <a:t>retransmissions</a:t>
            </a:r>
            <a:endParaRPr lang="hu-HU" sz="3200" b="1" dirty="0"/>
          </a:p>
        </p:txBody>
      </p:sp>
      <p:sp>
        <p:nvSpPr>
          <p:cNvPr id="22531" name="Tartalom helye 2"/>
          <p:cNvSpPr>
            <a:spLocks noGrp="1"/>
          </p:cNvSpPr>
          <p:nvPr>
            <p:ph idx="1"/>
          </p:nvPr>
        </p:nvSpPr>
        <p:spPr/>
        <p:txBody>
          <a:bodyPr/>
          <a:lstStyle/>
          <a:p>
            <a:pPr>
              <a:buFont typeface="Wingdings" pitchFamily="2" charset="2"/>
              <a:buChar char="§"/>
            </a:pPr>
            <a:r>
              <a:rPr lang="hu-HU" altLang="hu-HU" sz="2000" b="1" dirty="0" err="1" smtClean="0"/>
              <a:t>Article</a:t>
            </a:r>
            <a:r>
              <a:rPr lang="hu-HU" altLang="hu-HU" sz="2000" b="1" dirty="0" smtClean="0"/>
              <a:t> 11</a:t>
            </a:r>
            <a:r>
              <a:rPr lang="hu-HU" altLang="hu-HU" sz="2000" b="1" i="1" dirty="0" smtClean="0"/>
              <a:t>bis</a:t>
            </a:r>
            <a:r>
              <a:rPr lang="hu-HU" altLang="hu-HU" sz="2000" b="1" dirty="0" smtClean="0"/>
              <a:t> (1)(</a:t>
            </a:r>
            <a:r>
              <a:rPr lang="hu-HU" altLang="hu-HU" sz="2000" b="1" dirty="0" err="1" smtClean="0"/>
              <a:t>ii</a:t>
            </a:r>
            <a:r>
              <a:rPr lang="hu-HU" altLang="hu-HU" sz="2000" b="1" dirty="0" smtClean="0"/>
              <a:t>) of </a:t>
            </a:r>
            <a:r>
              <a:rPr lang="hu-HU" altLang="hu-HU" sz="2000" b="1" dirty="0" err="1" smtClean="0"/>
              <a:t>the</a:t>
            </a:r>
            <a:r>
              <a:rPr lang="hu-HU" altLang="hu-HU" sz="2000" b="1" dirty="0" smtClean="0"/>
              <a:t> </a:t>
            </a:r>
            <a:r>
              <a:rPr lang="hu-HU" altLang="hu-HU" sz="2000" b="1" dirty="0" err="1" smtClean="0"/>
              <a:t>Berne</a:t>
            </a:r>
            <a:r>
              <a:rPr lang="hu-HU" altLang="hu-HU" sz="2000" b="1" dirty="0" smtClean="0"/>
              <a:t> </a:t>
            </a:r>
            <a:r>
              <a:rPr lang="hu-HU" altLang="hu-HU" sz="2000" b="1" dirty="0" err="1" smtClean="0"/>
              <a:t>Convention</a:t>
            </a:r>
            <a:r>
              <a:rPr lang="hu-HU" altLang="hu-HU" sz="2000" dirty="0" smtClean="0"/>
              <a:t>: </a:t>
            </a:r>
            <a:r>
              <a:rPr lang="en-GB" altLang="hu-HU" sz="2000" dirty="0" smtClean="0"/>
              <a:t>[a]</a:t>
            </a:r>
            <a:r>
              <a:rPr lang="en-GB" altLang="hu-HU" sz="2000" dirty="0" err="1" smtClean="0"/>
              <a:t>uthors</a:t>
            </a:r>
            <a:r>
              <a:rPr lang="en-GB" altLang="hu-HU" sz="2000" dirty="0" smtClean="0"/>
              <a:t> of literary and artistic works shall enjoy the exclusive right of authorizing:… any communication to the public by wire or by rebroadcasting of the broadcast of the work, </a:t>
            </a:r>
            <a:r>
              <a:rPr lang="en-GB" altLang="hu-HU" sz="2000" b="1" dirty="0" smtClean="0"/>
              <a:t>when this communication is made by an organization other than the original one</a:t>
            </a:r>
            <a:r>
              <a:rPr lang="en-GB" altLang="hu-HU" sz="2000" dirty="0" smtClean="0"/>
              <a:t>”; (Emphasis added) </a:t>
            </a:r>
            <a:endParaRPr lang="hu-HU" altLang="hu-HU" sz="2000" dirty="0" smtClean="0"/>
          </a:p>
          <a:p>
            <a:pPr>
              <a:buFont typeface="Wingdings" pitchFamily="2" charset="2"/>
              <a:buChar char="§"/>
            </a:pPr>
            <a:r>
              <a:rPr lang="en-GB" altLang="hu-HU" sz="2000" dirty="0" smtClean="0"/>
              <a:t>The retransmission or rebroadcasting may be made </a:t>
            </a:r>
            <a:r>
              <a:rPr lang="en-GB" altLang="hu-HU" sz="2000" b="1" dirty="0" smtClean="0"/>
              <a:t>to the same public</a:t>
            </a:r>
            <a:r>
              <a:rPr lang="en-GB" altLang="hu-HU" sz="2000" dirty="0" smtClean="0"/>
              <a:t>; it may be made </a:t>
            </a:r>
            <a:r>
              <a:rPr lang="en-GB" altLang="hu-HU" sz="2000" b="1" dirty="0" smtClean="0"/>
              <a:t>to a part of the same public only,</a:t>
            </a:r>
            <a:r>
              <a:rPr lang="en-GB" altLang="hu-HU" sz="2000" dirty="0" smtClean="0"/>
              <a:t> it may be made </a:t>
            </a:r>
            <a:r>
              <a:rPr lang="en-GB" altLang="hu-HU" sz="2000" b="1" dirty="0" smtClean="0"/>
              <a:t>to the same public or a part thereof along with a public not covered </a:t>
            </a:r>
            <a:r>
              <a:rPr lang="en-GB" altLang="hu-HU" sz="2000" dirty="0" smtClean="0"/>
              <a:t>by the original broadcast), and it may be made </a:t>
            </a:r>
            <a:r>
              <a:rPr lang="en-GB" altLang="hu-HU" sz="2000" b="1" dirty="0" smtClean="0"/>
              <a:t>truly to a new public</a:t>
            </a:r>
            <a:r>
              <a:rPr lang="en-GB" altLang="hu-HU" sz="2000" dirty="0" smtClean="0"/>
              <a:t>. All these cases are covered  by Article 11bis(1)(ii) of the Berne Convention. </a:t>
            </a:r>
            <a:endParaRPr lang="hu-HU" altLang="hu-HU" sz="2000" dirty="0" smtClean="0"/>
          </a:p>
          <a:p>
            <a:pPr>
              <a:buFont typeface="Wingdings" pitchFamily="2" charset="2"/>
              <a:buChar char="§"/>
            </a:pPr>
            <a:r>
              <a:rPr lang="hu-HU" altLang="hu-HU" sz="2000" dirty="0" smtClean="0"/>
              <a:t>The right </a:t>
            </a:r>
            <a:r>
              <a:rPr lang="hu-HU" altLang="hu-HU" sz="2000" dirty="0" err="1" smtClean="0"/>
              <a:t>covers</a:t>
            </a:r>
            <a:r>
              <a:rPr lang="hu-HU" altLang="hu-HU" sz="2000" dirty="0" smtClean="0"/>
              <a:t> </a:t>
            </a:r>
            <a:r>
              <a:rPr lang="hu-HU" altLang="hu-HU" sz="2000" b="1" u="sng" dirty="0" err="1" smtClean="0"/>
              <a:t>any</a:t>
            </a:r>
            <a:r>
              <a:rPr lang="hu-HU" altLang="hu-HU" sz="2000" b="1" u="sng" dirty="0" smtClean="0"/>
              <a:t> </a:t>
            </a:r>
            <a:r>
              <a:rPr lang="hu-HU" altLang="hu-HU" sz="2000" b="1" u="sng" dirty="0" err="1" smtClean="0"/>
              <a:t>new</a:t>
            </a:r>
            <a:r>
              <a:rPr lang="hu-HU" altLang="hu-HU" sz="2000" b="1" u="sng" dirty="0" smtClean="0"/>
              <a:t> </a:t>
            </a:r>
            <a:r>
              <a:rPr lang="hu-HU" altLang="hu-HU" sz="2000" b="1" u="sng" dirty="0" err="1" smtClean="0"/>
              <a:t>act</a:t>
            </a:r>
            <a:r>
              <a:rPr lang="hu-HU" altLang="hu-HU" sz="2000" b="1" u="sng" dirty="0" smtClean="0"/>
              <a:t> </a:t>
            </a:r>
            <a:r>
              <a:rPr lang="hu-HU" altLang="hu-HU" sz="2000" b="1" dirty="0" smtClean="0"/>
              <a:t>of </a:t>
            </a:r>
            <a:r>
              <a:rPr lang="hu-HU" altLang="hu-HU" sz="2000" b="1" dirty="0" err="1" smtClean="0"/>
              <a:t>commmunication</a:t>
            </a:r>
            <a:r>
              <a:rPr lang="hu-HU" altLang="hu-HU" sz="2000" b="1" dirty="0" smtClean="0"/>
              <a:t> </a:t>
            </a:r>
            <a:r>
              <a:rPr lang="hu-HU" altLang="hu-HU" sz="2000" b="1" dirty="0" err="1" smtClean="0"/>
              <a:t>or</a:t>
            </a:r>
            <a:r>
              <a:rPr lang="hu-HU" altLang="hu-HU" sz="2000" b="1" dirty="0" smtClean="0"/>
              <a:t> </a:t>
            </a:r>
            <a:r>
              <a:rPr lang="hu-HU" altLang="hu-HU" sz="2000" b="1" dirty="0" err="1" smtClean="0"/>
              <a:t>retransmission</a:t>
            </a:r>
            <a:r>
              <a:rPr lang="hu-HU" altLang="hu-HU" sz="2000" b="1" dirty="0" smtClean="0"/>
              <a:t> </a:t>
            </a:r>
            <a:r>
              <a:rPr lang="hu-HU" altLang="hu-HU" sz="2000" b="1" dirty="0" err="1" smtClean="0"/>
              <a:t>to</a:t>
            </a:r>
            <a:r>
              <a:rPr lang="hu-HU" altLang="hu-HU" sz="2000" b="1" dirty="0" smtClean="0"/>
              <a:t> </a:t>
            </a:r>
            <a:r>
              <a:rPr lang="hu-HU" altLang="hu-HU" sz="2000" b="1" dirty="0" err="1" smtClean="0"/>
              <a:t>the</a:t>
            </a:r>
            <a:r>
              <a:rPr lang="hu-HU" altLang="hu-HU" sz="2000" b="1" dirty="0" smtClean="0"/>
              <a:t> </a:t>
            </a:r>
            <a:r>
              <a:rPr lang="hu-HU" altLang="hu-HU" sz="2000" b="1" dirty="0" err="1" smtClean="0"/>
              <a:t>public</a:t>
            </a:r>
            <a:r>
              <a:rPr lang="hu-HU" altLang="hu-HU" sz="2000" b="1" dirty="0" smtClean="0"/>
              <a:t> , </a:t>
            </a:r>
            <a:r>
              <a:rPr lang="hu-HU" altLang="hu-HU" sz="2000" dirty="0" smtClean="0"/>
              <a:t>and </a:t>
            </a:r>
            <a:r>
              <a:rPr lang="hu-HU" altLang="hu-HU" sz="2000" b="1" u="sng" dirty="0" err="1" smtClean="0"/>
              <a:t>not</a:t>
            </a:r>
            <a:r>
              <a:rPr lang="hu-HU" altLang="hu-HU" sz="2000" dirty="0" smtClean="0"/>
              <a:t> </a:t>
            </a:r>
            <a:r>
              <a:rPr lang="hu-HU" altLang="hu-HU" sz="2000" dirty="0" err="1" smtClean="0"/>
              <a:t>only</a:t>
            </a:r>
            <a:r>
              <a:rPr lang="hu-HU" altLang="hu-HU" sz="2000" dirty="0" smtClean="0"/>
              <a:t> </a:t>
            </a:r>
            <a:r>
              <a:rPr lang="hu-HU" altLang="hu-HU" sz="2000" b="1" dirty="0" err="1" smtClean="0"/>
              <a:t>communication</a:t>
            </a:r>
            <a:r>
              <a:rPr lang="hu-HU" altLang="hu-HU" sz="2000" b="1" dirty="0" smtClean="0"/>
              <a:t> </a:t>
            </a:r>
            <a:r>
              <a:rPr lang="hu-HU" altLang="hu-HU" sz="2000" b="1" dirty="0" err="1" smtClean="0"/>
              <a:t>or</a:t>
            </a:r>
            <a:r>
              <a:rPr lang="hu-HU" altLang="hu-HU" sz="2000" b="1" dirty="0" smtClean="0"/>
              <a:t> </a:t>
            </a:r>
            <a:r>
              <a:rPr lang="hu-HU" altLang="hu-HU" sz="2000" b="1" dirty="0" err="1" smtClean="0"/>
              <a:t>retransmission</a:t>
            </a:r>
            <a:r>
              <a:rPr lang="hu-HU" altLang="hu-HU" sz="2000" b="1" dirty="0" smtClean="0"/>
              <a:t> </a:t>
            </a:r>
            <a:r>
              <a:rPr lang="hu-HU" altLang="hu-HU" sz="2000" b="1" dirty="0" err="1" smtClean="0"/>
              <a:t>to</a:t>
            </a:r>
            <a:r>
              <a:rPr lang="hu-HU" altLang="hu-HU" sz="2000" b="1" dirty="0" smtClean="0"/>
              <a:t> </a:t>
            </a:r>
            <a:r>
              <a:rPr lang="hu-HU" altLang="hu-HU" sz="2000" b="1" u="sng" dirty="0" smtClean="0"/>
              <a:t>a </a:t>
            </a:r>
            <a:r>
              <a:rPr lang="hu-HU" altLang="hu-HU" sz="2000" b="1" u="sng" dirty="0" err="1" smtClean="0"/>
              <a:t>new</a:t>
            </a:r>
            <a:r>
              <a:rPr lang="hu-HU" altLang="hu-HU" sz="2000" b="1" u="sng" dirty="0" smtClean="0"/>
              <a:t> </a:t>
            </a:r>
            <a:r>
              <a:rPr lang="hu-HU" altLang="hu-HU" sz="2000" b="1" u="sng" dirty="0" err="1" smtClean="0"/>
              <a:t>public</a:t>
            </a:r>
            <a:r>
              <a:rPr lang="hu-HU" altLang="hu-HU" sz="2000" dirty="0" smtClean="0"/>
              <a:t>. </a:t>
            </a:r>
            <a:endParaRPr lang="hu-HU" altLang="hu-HU" sz="2000" b="1" dirty="0" smtClean="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AA58ED1D-8659-4F28-8EB8-6F4D8FB79C41}" type="slidenum">
              <a:rPr lang="hu-HU" smtClean="0"/>
              <a:pPr>
                <a:defRPr/>
              </a:pPr>
              <a:t>11</a:t>
            </a:fld>
            <a:endParaRPr lang="hu-H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2">
              <a:lumMod val="75000"/>
            </a:schemeClr>
          </a:solidFill>
          <a:ln>
            <a:solidFill>
              <a:schemeClr val="bg2">
                <a:lumMod val="10000"/>
              </a:schemeClr>
            </a:solidFill>
          </a:ln>
        </p:spPr>
        <p:txBody>
          <a:bodyPr/>
          <a:lstStyle/>
          <a:p>
            <a:pPr>
              <a:defRPr/>
            </a:pPr>
            <a:r>
              <a:rPr lang="hu-HU" sz="3600" b="1" dirty="0" smtClean="0"/>
              <a:t>„New </a:t>
            </a:r>
            <a:r>
              <a:rPr lang="hu-HU" sz="3600" b="1" dirty="0" err="1" smtClean="0"/>
              <a:t>public</a:t>
            </a:r>
            <a:r>
              <a:rPr lang="hu-HU" sz="3600" b="1" dirty="0" smtClean="0"/>
              <a:t>” </a:t>
            </a:r>
            <a:r>
              <a:rPr lang="hu-HU" sz="3600" b="1" dirty="0" err="1" smtClean="0"/>
              <a:t>theory</a:t>
            </a:r>
            <a:r>
              <a:rPr lang="hu-HU" sz="3600" b="1" dirty="0" smtClean="0"/>
              <a:t> – </a:t>
            </a:r>
            <a:r>
              <a:rPr lang="hu-HU" sz="3600" b="1" dirty="0" err="1" smtClean="0"/>
              <a:t>the</a:t>
            </a:r>
            <a:r>
              <a:rPr lang="hu-HU" sz="3600" b="1" dirty="0" smtClean="0"/>
              <a:t> </a:t>
            </a:r>
            <a:r>
              <a:rPr lang="hu-HU" sz="3600" b="1" dirty="0" err="1" smtClean="0"/>
              <a:t>source</a:t>
            </a:r>
            <a:r>
              <a:rPr lang="hu-HU" sz="3600" b="1" dirty="0" smtClean="0"/>
              <a:t> </a:t>
            </a:r>
            <a:r>
              <a:rPr lang="hu-HU" sz="3600" b="1" dirty="0" smtClean="0"/>
              <a:t> </a:t>
            </a:r>
            <a:endParaRPr lang="hu-HU" sz="3600" b="1" dirty="0"/>
          </a:p>
        </p:txBody>
      </p:sp>
      <p:sp>
        <p:nvSpPr>
          <p:cNvPr id="23555" name="Tartalom helye 2"/>
          <p:cNvSpPr>
            <a:spLocks noGrp="1"/>
          </p:cNvSpPr>
          <p:nvPr>
            <p:ph idx="1"/>
          </p:nvPr>
        </p:nvSpPr>
        <p:spPr/>
        <p:txBody>
          <a:bodyPr/>
          <a:lstStyle/>
          <a:p>
            <a:r>
              <a:rPr lang="en-US" altLang="hu-HU" sz="1800" b="1" dirty="0" smtClean="0"/>
              <a:t>In </a:t>
            </a:r>
            <a:r>
              <a:rPr lang="en-US" altLang="hu-HU" sz="1800" b="1" dirty="0" err="1" smtClean="0"/>
              <a:t>th</a:t>
            </a:r>
            <a:r>
              <a:rPr lang="en-US" altLang="hu-HU" sz="1800" b="1" dirty="0" smtClean="0"/>
              <a:t> SGAE </a:t>
            </a:r>
            <a:r>
              <a:rPr lang="en-US" altLang="hu-HU" sz="1800" b="1" dirty="0" err="1" smtClean="0"/>
              <a:t>judgmenet</a:t>
            </a:r>
            <a:r>
              <a:rPr lang="en-US" altLang="hu-HU" sz="1800" b="1" dirty="0" smtClean="0"/>
              <a:t> </a:t>
            </a:r>
            <a:r>
              <a:rPr lang="en-US" altLang="hu-HU" sz="1800" dirty="0" smtClean="0"/>
              <a:t>(Case C-306/05), </a:t>
            </a:r>
            <a:r>
              <a:rPr lang="en-US" altLang="hu-HU" sz="1800" b="1" dirty="0" smtClean="0"/>
              <a:t>the CJEU did not </a:t>
            </a:r>
            <a:r>
              <a:rPr lang="en-US" altLang="hu-HU" sz="1800" b="1" dirty="0" err="1" smtClean="0"/>
              <a:t>interprete</a:t>
            </a:r>
            <a:r>
              <a:rPr lang="en-US" altLang="hu-HU" sz="1800" b="1" dirty="0" smtClean="0"/>
              <a:t> of Article 11</a:t>
            </a:r>
            <a:r>
              <a:rPr lang="en-US" altLang="hu-HU" sz="1800" b="1" i="1" dirty="0" smtClean="0"/>
              <a:t>bis</a:t>
            </a:r>
            <a:r>
              <a:rPr lang="en-US" altLang="hu-HU" sz="1800" b="1" dirty="0" smtClean="0"/>
              <a:t>(1) of the Berne Convention</a:t>
            </a:r>
            <a:r>
              <a:rPr lang="en-US" altLang="hu-HU" sz="1800" dirty="0" smtClean="0"/>
              <a:t>  on the basis of its text and negotiation history (the so-called „preparatory work”).</a:t>
            </a:r>
          </a:p>
          <a:p>
            <a:r>
              <a:rPr lang="en-US" altLang="hu-HU" sz="1800" b="1" dirty="0" smtClean="0"/>
              <a:t>It based its interpretation exclusively on an old out-of-date WIPO Guide published in 1978 as an introductory paper for developing countries – in the Preface of which it was stressed that  it had been written in a simple style and was not intended to be a thorough interpretation  of the Convention. </a:t>
            </a:r>
          </a:p>
          <a:p>
            <a:r>
              <a:rPr lang="en-US" altLang="hu-HU" sz="1800" b="1" dirty="0" smtClean="0"/>
              <a:t>Apparently,  the judges ha</a:t>
            </a:r>
            <a:r>
              <a:rPr lang="hu-HU" altLang="hu-HU" sz="1800" b="1" dirty="0" err="1" smtClean="0"/>
              <a:t>ve</a:t>
            </a:r>
            <a:r>
              <a:rPr lang="en-US" altLang="hu-HU" sz="1800" b="1" dirty="0" smtClean="0"/>
              <a:t> not been informed (but they should have been)</a:t>
            </a:r>
          </a:p>
          <a:p>
            <a:pPr lvl="1">
              <a:buFont typeface="Wingdings" pitchFamily="2" charset="2"/>
              <a:buChar char="Ø"/>
            </a:pPr>
            <a:r>
              <a:rPr lang="en-US" altLang="hu-HU" sz="1800" dirty="0" smtClean="0"/>
              <a:t>that they had </a:t>
            </a:r>
            <a:r>
              <a:rPr lang="en-US" altLang="hu-HU" sz="1800" b="1" dirty="0" smtClean="0"/>
              <a:t>misunderstood an example as a definition;</a:t>
            </a:r>
            <a:r>
              <a:rPr lang="en-US" altLang="hu-HU" sz="1800" dirty="0" smtClean="0"/>
              <a:t> </a:t>
            </a:r>
          </a:p>
          <a:p>
            <a:pPr lvl="1">
              <a:buFont typeface="Wingdings" pitchFamily="2" charset="2"/>
              <a:buChar char="Ø"/>
            </a:pPr>
            <a:r>
              <a:rPr lang="en-US" altLang="hu-HU" sz="1800" dirty="0" smtClean="0"/>
              <a:t>that, if they wanted to base the judgment on WIPO documents, </a:t>
            </a:r>
            <a:r>
              <a:rPr lang="en-US" altLang="hu-HU" sz="1800" b="1" dirty="0" smtClean="0"/>
              <a:t>they should have made use of the several </a:t>
            </a:r>
            <a:r>
              <a:rPr lang="hu-HU" altLang="hu-HU" sz="1800" b="1" dirty="0" err="1" smtClean="0"/>
              <a:t>resolutions</a:t>
            </a:r>
            <a:r>
              <a:rPr lang="en-US" altLang="hu-HU" sz="1800" b="1" dirty="0" smtClean="0"/>
              <a:t> adopted by the competent bodies of the Berne Union after 1978</a:t>
            </a:r>
            <a:r>
              <a:rPr lang="en-US" altLang="hu-HU" sz="1800" dirty="0" smtClean="0"/>
              <a:t>, and</a:t>
            </a:r>
          </a:p>
          <a:p>
            <a:pPr lvl="1">
              <a:buFont typeface="Wingdings" pitchFamily="2" charset="2"/>
              <a:buChar char="Ø"/>
            </a:pPr>
            <a:r>
              <a:rPr lang="en-US" altLang="hu-HU" sz="1800" dirty="0" smtClean="0"/>
              <a:t>that, </a:t>
            </a:r>
            <a:r>
              <a:rPr lang="en-US" altLang="hu-HU" sz="1800" b="1" dirty="0" smtClean="0"/>
              <a:t>if they still wanted to use only the WIPO Guide to the Berne Convention</a:t>
            </a:r>
            <a:r>
              <a:rPr lang="en-US" altLang="hu-HU" sz="1800" dirty="0" smtClean="0"/>
              <a:t>, </a:t>
            </a:r>
            <a:r>
              <a:rPr lang="en-US" altLang="hu-HU" sz="1800" b="1" dirty="0" smtClean="0"/>
              <a:t>they should have used the new Guide</a:t>
            </a:r>
            <a:r>
              <a:rPr lang="en-US" altLang="hu-HU" sz="1800" dirty="0" smtClean="0"/>
              <a:t> </a:t>
            </a:r>
            <a:r>
              <a:rPr lang="en-US" altLang="hu-HU" sz="1800" b="1" dirty="0" smtClean="0"/>
              <a:t>published in 2003</a:t>
            </a:r>
            <a:r>
              <a:rPr lang="en-US" altLang="hu-HU" sz="1800" dirty="0" smtClean="0"/>
              <a:t>, that is 25 years later.    </a:t>
            </a:r>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1C1B0762-FF59-43EE-9486-5D6554BA5638}" type="slidenum">
              <a:rPr lang="hu-HU" smtClean="0"/>
              <a:pPr>
                <a:defRPr/>
              </a:pPr>
              <a:t>12</a:t>
            </a:fld>
            <a:endParaRPr lang="hu-H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2664222A-DC8C-4451-8F33-E86AF1F8A5B2}" type="slidenum">
              <a:rPr lang="hu-HU" smtClean="0"/>
              <a:pPr>
                <a:defRPr/>
              </a:pPr>
              <a:t>13</a:t>
            </a:fld>
            <a:endParaRPr lang="hu-HU"/>
          </a:p>
        </p:txBody>
      </p:sp>
      <p:pic>
        <p:nvPicPr>
          <p:cNvPr id="27652" name="Picture 5" descr="C:\Users\Ficsor\Documents\Madrid_2014\A_Guide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553019"/>
            <a:ext cx="3600400" cy="47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zövegdoboz 3"/>
          <p:cNvSpPr txBox="1">
            <a:spLocks noChangeArrowheads="1"/>
          </p:cNvSpPr>
          <p:nvPr/>
        </p:nvSpPr>
        <p:spPr bwMode="auto">
          <a:xfrm>
            <a:off x="5292080" y="1773000"/>
            <a:ext cx="3240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hu-HU" altLang="hu-HU" sz="1800" b="1" dirty="0"/>
              <a:t>The </a:t>
            </a:r>
            <a:r>
              <a:rPr lang="hu-HU" altLang="hu-HU" sz="1800" b="1" dirty="0" err="1"/>
              <a:t>new</a:t>
            </a:r>
            <a:r>
              <a:rPr lang="hu-HU" altLang="hu-HU" sz="1800" b="1" dirty="0"/>
              <a:t> WIPO </a:t>
            </a:r>
            <a:r>
              <a:rPr lang="hu-HU" altLang="hu-HU" sz="1800" b="1" dirty="0" err="1"/>
              <a:t>Guide</a:t>
            </a:r>
            <a:r>
              <a:rPr lang="hu-HU" altLang="hu-HU" sz="1800" b="1" dirty="0"/>
              <a:t> </a:t>
            </a:r>
            <a:r>
              <a:rPr lang="hu-HU" altLang="hu-HU" sz="1800" b="1" dirty="0" err="1"/>
              <a:t>published</a:t>
            </a:r>
            <a:r>
              <a:rPr lang="hu-HU" altLang="hu-HU" sz="1800" b="1" dirty="0"/>
              <a:t> </a:t>
            </a:r>
          </a:p>
          <a:p>
            <a:pPr algn="ctr" eaLnBrk="1" hangingPunct="1">
              <a:spcBef>
                <a:spcPct val="0"/>
              </a:spcBef>
              <a:buFontTx/>
              <a:buNone/>
            </a:pPr>
            <a:r>
              <a:rPr lang="hu-HU" altLang="hu-HU" sz="1800" b="1" dirty="0" err="1"/>
              <a:t>in</a:t>
            </a:r>
            <a:r>
              <a:rPr lang="hu-HU" altLang="hu-HU" sz="1800" b="1" dirty="0"/>
              <a:t> 2003 – </a:t>
            </a:r>
            <a:r>
              <a:rPr lang="hu-HU" altLang="hu-HU" sz="1800" b="1" u="sng" dirty="0" err="1"/>
              <a:t>not</a:t>
            </a:r>
            <a:r>
              <a:rPr lang="hu-HU" altLang="hu-HU" sz="1800" b="1" u="sng" dirty="0"/>
              <a:t> </a:t>
            </a:r>
            <a:r>
              <a:rPr lang="hu-HU" altLang="hu-HU" sz="1800" b="1" u="sng" dirty="0" err="1"/>
              <a:t>only</a:t>
            </a:r>
            <a:r>
              <a:rPr lang="hu-HU" altLang="hu-HU" sz="1800" b="1" u="sng" dirty="0"/>
              <a:t> </a:t>
            </a:r>
            <a:r>
              <a:rPr lang="hu-HU" altLang="hu-HU" sz="1800" b="1" dirty="0" err="1"/>
              <a:t>for</a:t>
            </a:r>
            <a:r>
              <a:rPr lang="hu-HU" altLang="hu-HU" sz="1800" b="1" dirty="0"/>
              <a:t> </a:t>
            </a:r>
            <a:r>
              <a:rPr lang="hu-HU" altLang="hu-HU" sz="1800" b="1" dirty="0" err="1"/>
              <a:t>developing</a:t>
            </a:r>
            <a:r>
              <a:rPr lang="hu-HU" altLang="hu-HU" sz="1800" b="1" dirty="0"/>
              <a:t> </a:t>
            </a:r>
            <a:r>
              <a:rPr lang="hu-HU" altLang="hu-HU" sz="1800" b="1" dirty="0" err="1" smtClean="0"/>
              <a:t>countries</a:t>
            </a:r>
            <a:r>
              <a:rPr lang="hu-HU" altLang="hu-HU" sz="1800" b="1" dirty="0" smtClean="0"/>
              <a:t> – </a:t>
            </a:r>
            <a:r>
              <a:rPr lang="hu-HU" altLang="hu-HU" sz="1800" b="1" dirty="0" err="1"/>
              <a:t>in</a:t>
            </a:r>
            <a:r>
              <a:rPr lang="hu-HU" altLang="hu-HU" sz="1800" b="1" dirty="0"/>
              <a:t> </a:t>
            </a:r>
            <a:r>
              <a:rPr lang="hu-HU" altLang="hu-HU" sz="1800" b="1" dirty="0" err="1"/>
              <a:t>which</a:t>
            </a:r>
            <a:r>
              <a:rPr lang="hu-HU" altLang="hu-HU" sz="1800" b="1" dirty="0"/>
              <a:t> </a:t>
            </a:r>
            <a:r>
              <a:rPr lang="hu-HU" altLang="hu-HU" sz="1800" b="1" dirty="0" err="1"/>
              <a:t>it</a:t>
            </a:r>
            <a:r>
              <a:rPr lang="hu-HU" altLang="hu-HU" sz="1800" b="1" dirty="0"/>
              <a:t> </a:t>
            </a:r>
            <a:r>
              <a:rPr lang="hu-HU" altLang="hu-HU" sz="1800" b="1" dirty="0" smtClean="0"/>
              <a:t>is made </a:t>
            </a:r>
            <a:r>
              <a:rPr lang="hu-HU" altLang="hu-HU" sz="1800" b="1" dirty="0" err="1" smtClean="0"/>
              <a:t>clear</a:t>
            </a:r>
            <a:r>
              <a:rPr lang="hu-HU" altLang="hu-HU" sz="1800" b="1" dirty="0" smtClean="0"/>
              <a:t> </a:t>
            </a:r>
            <a:r>
              <a:rPr lang="hu-HU" altLang="hu-HU" sz="1800" b="1" dirty="0" err="1"/>
              <a:t>that</a:t>
            </a:r>
            <a:r>
              <a:rPr lang="hu-HU" altLang="hu-HU" sz="1800" b="1" dirty="0"/>
              <a:t>, </a:t>
            </a:r>
            <a:r>
              <a:rPr lang="hu-HU" altLang="hu-HU" sz="1800" b="1" dirty="0" err="1"/>
              <a:t>for</a:t>
            </a:r>
            <a:r>
              <a:rPr lang="hu-HU" altLang="hu-HU" sz="1800" b="1" dirty="0"/>
              <a:t> </a:t>
            </a:r>
            <a:r>
              <a:rPr lang="hu-HU" altLang="hu-HU" sz="1800" b="1" dirty="0" err="1"/>
              <a:t>the</a:t>
            </a:r>
            <a:r>
              <a:rPr lang="hu-HU" altLang="hu-HU" sz="1800" b="1" dirty="0"/>
              <a:t>  </a:t>
            </a:r>
            <a:r>
              <a:rPr lang="hu-HU" altLang="hu-HU" sz="1800" b="1" dirty="0" err="1"/>
              <a:t>application</a:t>
            </a:r>
            <a:r>
              <a:rPr lang="hu-HU" altLang="hu-HU" sz="1800" b="1" dirty="0"/>
              <a:t> of </a:t>
            </a:r>
            <a:r>
              <a:rPr lang="hu-HU" altLang="hu-HU" sz="1800" b="1" dirty="0" err="1"/>
              <a:t>the</a:t>
            </a:r>
            <a:r>
              <a:rPr lang="hu-HU" altLang="hu-HU" sz="1800" b="1" dirty="0"/>
              <a:t> right of </a:t>
            </a:r>
            <a:r>
              <a:rPr lang="hu-HU" altLang="hu-HU" sz="1800" b="1" dirty="0" err="1"/>
              <a:t>communication</a:t>
            </a:r>
            <a:r>
              <a:rPr lang="hu-HU" altLang="hu-HU" sz="1800" b="1" dirty="0"/>
              <a:t> </a:t>
            </a:r>
            <a:r>
              <a:rPr lang="hu-HU" altLang="hu-HU" sz="1800" b="1" dirty="0" err="1"/>
              <a:t>to</a:t>
            </a:r>
            <a:r>
              <a:rPr lang="hu-HU" altLang="hu-HU" sz="1800" b="1" dirty="0"/>
              <a:t> </a:t>
            </a:r>
            <a:r>
              <a:rPr lang="hu-HU" altLang="hu-HU" sz="1800" b="1" dirty="0" err="1"/>
              <a:t>the</a:t>
            </a:r>
            <a:r>
              <a:rPr lang="hu-HU" altLang="hu-HU" sz="1800" b="1" dirty="0"/>
              <a:t> </a:t>
            </a:r>
            <a:r>
              <a:rPr lang="hu-HU" altLang="hu-HU" sz="1800" b="1" dirty="0" err="1"/>
              <a:t>public</a:t>
            </a:r>
            <a:r>
              <a:rPr lang="hu-HU" altLang="hu-HU" sz="1800" b="1" dirty="0"/>
              <a:t>, </a:t>
            </a:r>
            <a:r>
              <a:rPr lang="hu-HU" altLang="hu-HU" sz="1800" b="1" dirty="0" err="1"/>
              <a:t>there</a:t>
            </a:r>
            <a:r>
              <a:rPr lang="hu-HU" altLang="hu-HU" sz="1800" b="1" dirty="0"/>
              <a:t> is </a:t>
            </a:r>
            <a:r>
              <a:rPr lang="hu-HU" altLang="hu-HU" sz="1800" b="1" dirty="0" smtClean="0"/>
              <a:t>no </a:t>
            </a:r>
            <a:r>
              <a:rPr lang="hu-HU" altLang="hu-HU" sz="1800" b="1" dirty="0" err="1"/>
              <a:t>need</a:t>
            </a:r>
            <a:r>
              <a:rPr lang="hu-HU" altLang="hu-HU" sz="1800" b="1" dirty="0"/>
              <a:t> </a:t>
            </a:r>
            <a:r>
              <a:rPr lang="hu-HU" altLang="hu-HU" sz="1800" b="1" dirty="0" err="1"/>
              <a:t>for</a:t>
            </a:r>
            <a:r>
              <a:rPr lang="hu-HU" altLang="hu-HU" sz="1800" b="1" dirty="0"/>
              <a:t> a „</a:t>
            </a:r>
            <a:r>
              <a:rPr lang="hu-HU" altLang="hu-HU" sz="1800" b="1" dirty="0" err="1"/>
              <a:t>new</a:t>
            </a:r>
            <a:r>
              <a:rPr lang="hu-HU" altLang="hu-HU" sz="1800" b="1" dirty="0"/>
              <a:t> </a:t>
            </a:r>
            <a:r>
              <a:rPr lang="hu-HU" altLang="hu-HU" sz="1800" b="1" dirty="0" err="1" smtClean="0"/>
              <a:t>public</a:t>
            </a:r>
            <a:r>
              <a:rPr lang="hu-HU" altLang="hu-HU" sz="1800" b="1" dirty="0" smtClean="0"/>
              <a:t>. </a:t>
            </a:r>
            <a:endParaRPr lang="hu-HU" altLang="hu-HU" sz="1800" b="1" dirty="0"/>
          </a:p>
        </p:txBody>
      </p:sp>
      <p:sp>
        <p:nvSpPr>
          <p:cNvPr id="4" name="Szövegdoboz 3"/>
          <p:cNvSpPr txBox="1"/>
          <p:nvPr/>
        </p:nvSpPr>
        <p:spPr>
          <a:xfrm>
            <a:off x="727018" y="5492310"/>
            <a:ext cx="7560148" cy="707886"/>
          </a:xfrm>
          <a:prstGeom prst="rect">
            <a:avLst/>
          </a:prstGeom>
          <a:noFill/>
        </p:spPr>
        <p:txBody>
          <a:bodyPr wrap="none" rtlCol="0">
            <a:spAutoFit/>
          </a:bodyPr>
          <a:lstStyle/>
          <a:p>
            <a:pPr algn="ctr"/>
            <a:r>
              <a:rPr lang="hu-HU" sz="2000" b="1" dirty="0" smtClean="0"/>
              <a:t>The </a:t>
            </a:r>
            <a:r>
              <a:rPr lang="hu-HU" sz="2000" b="1" dirty="0" err="1" smtClean="0"/>
              <a:t>Chinese</a:t>
            </a:r>
            <a:r>
              <a:rPr lang="hu-HU" sz="2000" b="1" dirty="0" smtClean="0"/>
              <a:t> version is </a:t>
            </a:r>
            <a:r>
              <a:rPr lang="hu-HU" sz="2000" b="1" dirty="0" err="1" smtClean="0"/>
              <a:t>available</a:t>
            </a:r>
            <a:r>
              <a:rPr lang="hu-HU" sz="2000" b="1" dirty="0" smtClean="0"/>
              <a:t> free of </a:t>
            </a:r>
            <a:r>
              <a:rPr lang="hu-HU" sz="2000" b="1" dirty="0" err="1" smtClean="0"/>
              <a:t>charge</a:t>
            </a:r>
            <a:r>
              <a:rPr lang="hu-HU" sz="2000" b="1" dirty="0" smtClean="0"/>
              <a:t> </a:t>
            </a:r>
            <a:r>
              <a:rPr lang="hu-HU" sz="2000" b="1" dirty="0" err="1" smtClean="0"/>
              <a:t>at</a:t>
            </a:r>
            <a:r>
              <a:rPr lang="hu-HU" sz="2000" b="1" dirty="0" smtClean="0"/>
              <a:t> </a:t>
            </a:r>
          </a:p>
          <a:p>
            <a:pPr algn="ctr"/>
            <a:r>
              <a:rPr lang="hu-HU" sz="2000" b="1" dirty="0" err="1" smtClean="0"/>
              <a:t>www.wipo.int</a:t>
            </a:r>
            <a:r>
              <a:rPr lang="hu-HU" sz="2000" b="1" dirty="0" smtClean="0"/>
              <a:t>/</a:t>
            </a:r>
            <a:r>
              <a:rPr lang="hu-HU" sz="2000" b="1" dirty="0" err="1" smtClean="0"/>
              <a:t>edocs</a:t>
            </a:r>
            <a:r>
              <a:rPr lang="hu-HU" sz="2000" b="1" dirty="0" smtClean="0"/>
              <a:t>/</a:t>
            </a:r>
            <a:r>
              <a:rPr lang="hu-HU" sz="2000" b="1" dirty="0" err="1" smtClean="0"/>
              <a:t>pubdocs</a:t>
            </a:r>
            <a:r>
              <a:rPr lang="hu-HU" sz="2000" b="1" dirty="0" smtClean="0"/>
              <a:t>/zh/copyright/891/</a:t>
            </a:r>
            <a:r>
              <a:rPr lang="hu-HU" sz="2000" b="1" dirty="0" err="1" smtClean="0"/>
              <a:t>wipo</a:t>
            </a:r>
            <a:r>
              <a:rPr lang="hu-HU" sz="2000" b="1" dirty="0" smtClean="0"/>
              <a:t>_pub_891.pdf </a:t>
            </a:r>
            <a:endParaRPr lang="hu-H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50000"/>
              </a:schemeClr>
            </a:solidFill>
          </a:ln>
        </p:spPr>
        <p:txBody>
          <a:bodyPr/>
          <a:lstStyle/>
          <a:p>
            <a:pPr>
              <a:defRPr/>
            </a:pPr>
            <a:r>
              <a:rPr lang="hu-HU" sz="2800" b="1" i="1" dirty="0" err="1" smtClean="0"/>
              <a:t>TvCatchup</a:t>
            </a:r>
            <a:r>
              <a:rPr lang="hu-HU" sz="2800" b="1" dirty="0" smtClean="0"/>
              <a:t>: honest </a:t>
            </a:r>
            <a:r>
              <a:rPr lang="hu-HU" sz="2800" b="1" dirty="0" err="1" smtClean="0"/>
              <a:t>attempt</a:t>
            </a:r>
            <a:r>
              <a:rPr lang="hu-HU" sz="2800" b="1" dirty="0" smtClean="0"/>
              <a:t> of </a:t>
            </a:r>
            <a:r>
              <a:rPr lang="hu-HU" sz="2800" b="1" dirty="0" err="1" smtClean="0"/>
              <a:t>correction</a:t>
            </a:r>
            <a:r>
              <a:rPr lang="hu-HU" sz="2800" b="1" dirty="0" smtClean="0"/>
              <a:t> </a:t>
            </a:r>
            <a:r>
              <a:rPr lang="hu-HU" sz="2800" b="1" dirty="0" err="1" smtClean="0"/>
              <a:t>by</a:t>
            </a:r>
            <a:r>
              <a:rPr lang="hu-HU" sz="2800" b="1" dirty="0" smtClean="0"/>
              <a:t> </a:t>
            </a:r>
            <a:br>
              <a:rPr lang="hu-HU" sz="2800" b="1" dirty="0" smtClean="0"/>
            </a:br>
            <a:r>
              <a:rPr lang="hu-HU" sz="2800" b="1" dirty="0" err="1" smtClean="0"/>
              <a:t>the</a:t>
            </a:r>
            <a:r>
              <a:rPr lang="hu-HU" sz="2800" b="1" dirty="0" smtClean="0"/>
              <a:t> „</a:t>
            </a:r>
            <a:r>
              <a:rPr lang="hu-HU" sz="2800" b="1" dirty="0" err="1" smtClean="0"/>
              <a:t>specific</a:t>
            </a:r>
            <a:r>
              <a:rPr lang="hu-HU" sz="2800" b="1" dirty="0" smtClean="0"/>
              <a:t> </a:t>
            </a:r>
            <a:r>
              <a:rPr lang="hu-HU" sz="2800" b="1" dirty="0" err="1" smtClean="0"/>
              <a:t>technical</a:t>
            </a:r>
            <a:r>
              <a:rPr lang="hu-HU" sz="2800" b="1" dirty="0" smtClean="0"/>
              <a:t> </a:t>
            </a:r>
            <a:r>
              <a:rPr lang="hu-HU" sz="2800" b="1" dirty="0" err="1" smtClean="0"/>
              <a:t>means</a:t>
            </a:r>
            <a:r>
              <a:rPr lang="hu-HU" sz="2800" b="1" dirty="0" smtClean="0"/>
              <a:t>” </a:t>
            </a:r>
            <a:r>
              <a:rPr lang="hu-HU" sz="2800" b="1" dirty="0" err="1" smtClean="0"/>
              <a:t>theory</a:t>
            </a:r>
            <a:r>
              <a:rPr lang="hu-HU" sz="2800" b="1" dirty="0" smtClean="0"/>
              <a:t> – </a:t>
            </a:r>
            <a:br>
              <a:rPr lang="hu-HU" sz="2800" b="1" dirty="0" smtClean="0"/>
            </a:br>
            <a:r>
              <a:rPr lang="hu-HU" sz="2800" b="1" dirty="0" err="1" smtClean="0"/>
              <a:t>but</a:t>
            </a:r>
            <a:r>
              <a:rPr lang="hu-HU" sz="2800" b="1" dirty="0" smtClean="0"/>
              <a:t> </a:t>
            </a:r>
            <a:r>
              <a:rPr lang="hu-HU" sz="2800" b="1" dirty="0" err="1" smtClean="0"/>
              <a:t>in</a:t>
            </a:r>
            <a:r>
              <a:rPr lang="hu-HU" sz="2800" b="1" dirty="0" smtClean="0"/>
              <a:t> </a:t>
            </a:r>
            <a:r>
              <a:rPr lang="hu-HU" sz="2800" b="1" dirty="0" err="1" smtClean="0"/>
              <a:t>contradiction</a:t>
            </a:r>
            <a:r>
              <a:rPr lang="hu-HU" sz="2800" b="1" dirty="0" smtClean="0"/>
              <a:t> </a:t>
            </a:r>
            <a:r>
              <a:rPr lang="hu-HU" sz="2800" b="1" dirty="0" err="1" smtClean="0"/>
              <a:t>with</a:t>
            </a:r>
            <a:r>
              <a:rPr lang="hu-HU" sz="2800" b="1" dirty="0" smtClean="0"/>
              <a:t> </a:t>
            </a:r>
            <a:r>
              <a:rPr lang="hu-HU" sz="2800" b="1" dirty="0" err="1" smtClean="0"/>
              <a:t>the</a:t>
            </a:r>
            <a:r>
              <a:rPr lang="hu-HU" sz="2800" b="1" dirty="0" smtClean="0"/>
              <a:t> </a:t>
            </a:r>
            <a:r>
              <a:rPr lang="hu-HU" sz="2800" b="1" dirty="0" err="1" smtClean="0"/>
              <a:t>Berne</a:t>
            </a:r>
            <a:r>
              <a:rPr lang="hu-HU" sz="2800" b="1" dirty="0" smtClean="0"/>
              <a:t> </a:t>
            </a:r>
            <a:r>
              <a:rPr lang="hu-HU" sz="2800" b="1" dirty="0" err="1" smtClean="0"/>
              <a:t>Convention</a:t>
            </a:r>
            <a:endParaRPr lang="hu-HU" sz="2800" b="1" dirty="0"/>
          </a:p>
        </p:txBody>
      </p:sp>
      <p:sp>
        <p:nvSpPr>
          <p:cNvPr id="3" name="Tartalom helye 2"/>
          <p:cNvSpPr>
            <a:spLocks noGrp="1"/>
          </p:cNvSpPr>
          <p:nvPr>
            <p:ph idx="1"/>
          </p:nvPr>
        </p:nvSpPr>
        <p:spPr>
          <a:xfrm>
            <a:off x="250825" y="1600200"/>
            <a:ext cx="8642350" cy="4525963"/>
          </a:xfrm>
          <a:ln>
            <a:solidFill>
              <a:schemeClr val="bg1"/>
            </a:solidFill>
          </a:ln>
        </p:spPr>
        <p:txBody>
          <a:bodyPr/>
          <a:lstStyle/>
          <a:p>
            <a:pPr marL="0" indent="0">
              <a:buFont typeface="Arial" charset="0"/>
              <a:buNone/>
              <a:defRPr/>
            </a:pPr>
            <a:r>
              <a:rPr lang="hu-HU" altLang="hu-HU" sz="1800" dirty="0" smtClean="0"/>
              <a:t>   </a:t>
            </a:r>
            <a:r>
              <a:rPr lang="en-US" altLang="hu-HU" sz="1800" dirty="0" smtClean="0"/>
              <a:t>In</a:t>
            </a:r>
            <a:r>
              <a:rPr lang="en-US" altLang="hu-HU" sz="1800" b="1" i="1" dirty="0" smtClean="0"/>
              <a:t> </a:t>
            </a:r>
            <a:r>
              <a:rPr lang="hu-HU" altLang="hu-HU" sz="1800" dirty="0" err="1" smtClean="0"/>
              <a:t>its</a:t>
            </a:r>
            <a:r>
              <a:rPr lang="hu-HU" altLang="hu-HU" sz="1800" b="1" i="1" dirty="0" smtClean="0"/>
              <a:t> </a:t>
            </a:r>
            <a:r>
              <a:rPr lang="en-US" altLang="hu-HU" sz="1800" b="1" i="1" dirty="0" err="1" smtClean="0"/>
              <a:t>TvCatchup</a:t>
            </a:r>
            <a:r>
              <a:rPr lang="en-US" altLang="hu-HU" sz="1800" i="1" dirty="0" smtClean="0"/>
              <a:t> (</a:t>
            </a:r>
            <a:r>
              <a:rPr lang="en-US" altLang="hu-HU" sz="1800" dirty="0" smtClean="0"/>
              <a:t>case C-607/11 ) judgments the CJEU has stated  as follows</a:t>
            </a:r>
            <a:r>
              <a:rPr lang="hu-HU" altLang="hu-HU" sz="1800" dirty="0" smtClean="0"/>
              <a:t>:</a:t>
            </a:r>
            <a:endParaRPr lang="en-US" altLang="hu-HU" sz="1800" dirty="0" smtClean="0"/>
          </a:p>
          <a:p>
            <a:pPr marL="400050" lvl="1" indent="0">
              <a:buFont typeface="Arial" charset="0"/>
              <a:buNone/>
              <a:defRPr/>
            </a:pPr>
            <a:r>
              <a:rPr lang="en-US" sz="1800" b="1" dirty="0" smtClean="0"/>
              <a:t>The concept of ‘communication to the public’,… must be interpreted as meaning that it covers a retransmission of the works included in a terrestrial television broadcast</a:t>
            </a:r>
            <a:endParaRPr lang="en-US" sz="1800" dirty="0" smtClean="0"/>
          </a:p>
          <a:p>
            <a:pPr marL="400050" lvl="1" indent="0">
              <a:buFont typeface="Arial" charset="0"/>
              <a:buNone/>
              <a:defRPr/>
            </a:pPr>
            <a:r>
              <a:rPr lang="en-US" sz="1800" dirty="0" smtClean="0"/>
              <a:t>–        where the retransmission is made </a:t>
            </a:r>
            <a:r>
              <a:rPr lang="en-US" sz="1800" b="1" dirty="0" smtClean="0"/>
              <a:t>by an </a:t>
            </a:r>
            <a:r>
              <a:rPr lang="en-US" sz="1800" b="1" dirty="0" err="1" smtClean="0"/>
              <a:t>organisation</a:t>
            </a:r>
            <a:r>
              <a:rPr lang="en-US" sz="1800" b="1" dirty="0" smtClean="0"/>
              <a:t> other than the original broadcaster,</a:t>
            </a:r>
            <a:r>
              <a:rPr lang="en-US" sz="1800" dirty="0" smtClean="0"/>
              <a:t> </a:t>
            </a:r>
          </a:p>
          <a:p>
            <a:pPr marL="400050" lvl="1" indent="0">
              <a:buFont typeface="Arial" charset="0"/>
              <a:buNone/>
              <a:defRPr/>
            </a:pPr>
            <a:r>
              <a:rPr lang="en-US" sz="1800" dirty="0" smtClean="0"/>
              <a:t>–        </a:t>
            </a:r>
            <a:r>
              <a:rPr lang="en-US" sz="1800" b="1" dirty="0" smtClean="0"/>
              <a:t>by means of an internet stream </a:t>
            </a:r>
            <a:r>
              <a:rPr lang="en-US" sz="1800" dirty="0" smtClean="0"/>
              <a:t>made available to the subscribers of that other </a:t>
            </a:r>
            <a:r>
              <a:rPr lang="en-US" sz="1800" dirty="0" err="1" smtClean="0"/>
              <a:t>organisation</a:t>
            </a:r>
            <a:r>
              <a:rPr lang="en-US" sz="1800" dirty="0" smtClean="0"/>
              <a:t> who may receive that retransmission by logging on to its server, [„</a:t>
            </a:r>
            <a:r>
              <a:rPr lang="en-US" sz="1800" b="1" dirty="0" smtClean="0"/>
              <a:t>because </a:t>
            </a:r>
            <a:r>
              <a:rPr lang="hu-HU" sz="1800" b="1" dirty="0" err="1" smtClean="0"/>
              <a:t>it</a:t>
            </a:r>
            <a:r>
              <a:rPr lang="hu-HU" sz="1800" b="1" dirty="0" smtClean="0"/>
              <a:t>  is </a:t>
            </a:r>
            <a:r>
              <a:rPr lang="hu-HU" sz="1800" b="1" dirty="0" err="1" smtClean="0"/>
              <a:t>retransmission</a:t>
            </a:r>
            <a:r>
              <a:rPr lang="hu-HU" sz="1800" b="1" dirty="0" smtClean="0"/>
              <a:t> </a:t>
            </a:r>
            <a:r>
              <a:rPr lang="hu-HU" sz="1800" b="1" dirty="0" err="1" smtClean="0"/>
              <a:t>by</a:t>
            </a:r>
            <a:r>
              <a:rPr lang="hu-HU" sz="1800" b="1" dirty="0" smtClean="0"/>
              <a:t> </a:t>
            </a:r>
            <a:r>
              <a:rPr lang="en-US" sz="1800" b="1" dirty="0" smtClean="0"/>
              <a:t>another </a:t>
            </a:r>
            <a:r>
              <a:rPr lang="hu-HU" sz="1800" b="1" dirty="0" smtClean="0"/>
              <a:t>„</a:t>
            </a:r>
            <a:r>
              <a:rPr lang="en-US" sz="1800" b="1" dirty="0" smtClean="0"/>
              <a:t>specific technical means”] </a:t>
            </a:r>
          </a:p>
          <a:p>
            <a:pPr marL="400050" lvl="1" indent="0">
              <a:buFont typeface="Arial" charset="0"/>
              <a:buNone/>
              <a:defRPr/>
            </a:pPr>
            <a:r>
              <a:rPr lang="en-US" sz="1800" dirty="0" smtClean="0"/>
              <a:t>–        </a:t>
            </a:r>
            <a:r>
              <a:rPr lang="en-US" sz="1800" b="1" dirty="0" smtClean="0"/>
              <a:t>even though those subscribers are within the area of reception of that terrestrial television broadcast and may lawfully receive the broadcast on a television receiver</a:t>
            </a:r>
            <a:r>
              <a:rPr lang="en-US" sz="1800" dirty="0" smtClean="0"/>
              <a:t>.  [that is, </a:t>
            </a:r>
            <a:r>
              <a:rPr lang="en-US" sz="1800" b="1" dirty="0" smtClean="0"/>
              <a:t>there is no „new public</a:t>
            </a:r>
            <a:r>
              <a:rPr lang="en-US" sz="1800" dirty="0" smtClean="0"/>
              <a:t>”] (Emphasis added.) </a:t>
            </a:r>
            <a:endParaRPr lang="hu-HU" sz="1800" dirty="0" smtClean="0"/>
          </a:p>
          <a:p>
            <a:pPr lvl="1">
              <a:buFont typeface="Wingdings" panose="05000000000000000000" pitchFamily="2" charset="2"/>
              <a:buChar char="Ø"/>
              <a:defRPr/>
            </a:pPr>
            <a:r>
              <a:rPr lang="en-US" sz="1800" b="1" dirty="0" smtClean="0"/>
              <a:t>But the Berne Convention makes it clear that retransmission by the same technical means to the same public </a:t>
            </a:r>
            <a:r>
              <a:rPr lang="en-US" sz="1800" dirty="0" smtClean="0"/>
              <a:t>– that is not necessarily a now one – </a:t>
            </a:r>
            <a:r>
              <a:rPr lang="en-US" sz="1800" b="1" dirty="0" smtClean="0"/>
              <a:t>is equally covered:</a:t>
            </a:r>
            <a:r>
              <a:rPr lang="en-US" sz="1800" dirty="0" smtClean="0"/>
              <a:t> under Article 11</a:t>
            </a:r>
            <a:r>
              <a:rPr lang="en-US" sz="1800" i="1" dirty="0" smtClean="0"/>
              <a:t>bis</a:t>
            </a:r>
            <a:r>
              <a:rPr lang="en-US" sz="1800" dirty="0" smtClean="0"/>
              <a:t>(1)(ii), there is an </a:t>
            </a:r>
            <a:r>
              <a:rPr lang="en-US" sz="1800" b="1" dirty="0" smtClean="0"/>
              <a:t>exclusive right of rebroadcasting</a:t>
            </a:r>
            <a:r>
              <a:rPr lang="en-US" sz="1800" dirty="0" smtClean="0"/>
              <a:t> (which is obviously </a:t>
            </a:r>
            <a:r>
              <a:rPr lang="hu-HU" sz="1800" dirty="0" smtClean="0"/>
              <a:t>is </a:t>
            </a:r>
            <a:r>
              <a:rPr lang="hu-HU" sz="1800" dirty="0" err="1" smtClean="0"/>
              <a:t>mae</a:t>
            </a:r>
            <a:r>
              <a:rPr lang="hu-HU" sz="1800" dirty="0" smtClean="0"/>
              <a:t> </a:t>
            </a:r>
            <a:r>
              <a:rPr lang="en-US" sz="1800" dirty="0" smtClean="0"/>
              <a:t>by </a:t>
            </a:r>
            <a:r>
              <a:rPr lang="en-US" sz="1800" b="1" dirty="0" smtClean="0"/>
              <a:t>the same technical means as broadcasting</a:t>
            </a:r>
            <a:r>
              <a:rPr lang="en-US" sz="1800" dirty="0" smtClean="0"/>
              <a:t>).  </a:t>
            </a:r>
            <a:endParaRPr lang="en-US" sz="18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961C1B3D-208B-4A27-8BE9-082579DFD523}" type="slidenum">
              <a:rPr lang="hu-HU" smtClean="0"/>
              <a:pPr>
                <a:defRPr/>
              </a:pPr>
              <a:t>14</a:t>
            </a:fld>
            <a:endParaRPr lang="hu-H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C000"/>
          </a:solidFill>
          <a:ln>
            <a:solidFill>
              <a:schemeClr val="accent6">
                <a:lumMod val="50000"/>
              </a:schemeClr>
            </a:solidFill>
          </a:ln>
        </p:spPr>
        <p:txBody>
          <a:bodyPr/>
          <a:lstStyle/>
          <a:p>
            <a:pPr>
              <a:defRPr/>
            </a:pPr>
            <a:r>
              <a:rPr lang="hu-HU" sz="2800" b="1" i="1" dirty="0" err="1" smtClean="0"/>
              <a:t>Svensson</a:t>
            </a:r>
            <a:r>
              <a:rPr lang="hu-HU" sz="2800" b="1" dirty="0" smtClean="0"/>
              <a:t>: honest </a:t>
            </a:r>
            <a:r>
              <a:rPr lang="hu-HU" sz="2800" b="1" dirty="0" err="1" smtClean="0"/>
              <a:t>attempt</a:t>
            </a:r>
            <a:r>
              <a:rPr lang="hu-HU" sz="2800" b="1" dirty="0" smtClean="0"/>
              <a:t> </a:t>
            </a:r>
            <a:r>
              <a:rPr lang="hu-HU" sz="2800" b="1" dirty="0" err="1" smtClean="0"/>
              <a:t>to</a:t>
            </a:r>
            <a:r>
              <a:rPr lang="hu-HU" sz="2800" b="1" dirty="0" smtClean="0"/>
              <a:t> „</a:t>
            </a:r>
            <a:r>
              <a:rPr lang="hu-HU" sz="2800" b="1" dirty="0" err="1" smtClean="0"/>
              <a:t>save</a:t>
            </a:r>
            <a:r>
              <a:rPr lang="hu-HU" sz="2800" b="1" dirty="0" smtClean="0"/>
              <a:t>” </a:t>
            </a:r>
            <a:r>
              <a:rPr lang="hu-HU" sz="2800" b="1" dirty="0" err="1" smtClean="0"/>
              <a:t>both</a:t>
            </a:r>
            <a:r>
              <a:rPr lang="hu-HU" sz="2800" b="1" dirty="0" smtClean="0"/>
              <a:t> copyright and </a:t>
            </a:r>
            <a:r>
              <a:rPr lang="hu-HU" sz="2800" b="1" dirty="0" err="1" smtClean="0"/>
              <a:t>the</a:t>
            </a:r>
            <a:r>
              <a:rPr lang="hu-HU" sz="2800" b="1" dirty="0" smtClean="0"/>
              <a:t> Internet – </a:t>
            </a:r>
            <a:r>
              <a:rPr lang="hu-HU" sz="2800" b="1" dirty="0" err="1" smtClean="0"/>
              <a:t>but</a:t>
            </a:r>
            <a:r>
              <a:rPr lang="hu-HU" sz="2800" b="1" dirty="0" smtClean="0"/>
              <a:t> </a:t>
            </a:r>
            <a:r>
              <a:rPr lang="hu-HU" sz="2800" b="1" dirty="0" err="1" smtClean="0"/>
              <a:t>by</a:t>
            </a:r>
            <a:r>
              <a:rPr lang="hu-HU" sz="2800" b="1" dirty="0" smtClean="0"/>
              <a:t> </a:t>
            </a:r>
            <a:r>
              <a:rPr lang="hu-HU" sz="2800" b="1" dirty="0" err="1" smtClean="0"/>
              <a:t>introducing</a:t>
            </a:r>
            <a:r>
              <a:rPr lang="hu-HU" sz="2800" b="1" dirty="0" smtClean="0"/>
              <a:t> a </a:t>
            </a:r>
            <a:r>
              <a:rPr lang="hu-HU" sz="2800" b="1" dirty="0" err="1" smtClean="0"/>
              <a:t>formality</a:t>
            </a:r>
            <a:endParaRPr lang="hu-HU" sz="2800" b="1" dirty="0"/>
          </a:p>
        </p:txBody>
      </p:sp>
      <p:sp>
        <p:nvSpPr>
          <p:cNvPr id="35843" name="Tartalom helye 2"/>
          <p:cNvSpPr>
            <a:spLocks noGrp="1"/>
          </p:cNvSpPr>
          <p:nvPr>
            <p:ph idx="1"/>
          </p:nvPr>
        </p:nvSpPr>
        <p:spPr/>
        <p:txBody>
          <a:bodyPr/>
          <a:lstStyle/>
          <a:p>
            <a:pPr marL="0" indent="0" algn="just">
              <a:buFont typeface="Arial" charset="0"/>
              <a:buNone/>
              <a:defRPr/>
            </a:pPr>
            <a:endParaRPr lang="hu-HU" sz="800" dirty="0" smtClean="0"/>
          </a:p>
          <a:p>
            <a:pPr marL="0" indent="0" algn="just">
              <a:buFont typeface="Arial" charset="0"/>
              <a:buNone/>
              <a:defRPr/>
            </a:pPr>
            <a:r>
              <a:rPr lang="hu-HU" sz="1800" dirty="0" err="1" smtClean="0"/>
              <a:t>In</a:t>
            </a:r>
            <a:r>
              <a:rPr lang="hu-HU" sz="1800" dirty="0" smtClean="0"/>
              <a:t> </a:t>
            </a:r>
            <a:r>
              <a:rPr lang="en-US" altLang="hu-HU" sz="1800" b="1" i="1" dirty="0" err="1" smtClean="0"/>
              <a:t>Svensson</a:t>
            </a:r>
            <a:r>
              <a:rPr lang="en-US" altLang="hu-HU" sz="1800" dirty="0" smtClean="0"/>
              <a:t> (case</a:t>
            </a:r>
            <a:r>
              <a:rPr lang="hu-HU" altLang="hu-HU" sz="1800" dirty="0" smtClean="0"/>
              <a:t> C-466/12</a:t>
            </a:r>
            <a:r>
              <a:rPr lang="en-US" altLang="hu-HU" sz="1800" dirty="0" smtClean="0"/>
              <a:t> </a:t>
            </a:r>
            <a:r>
              <a:rPr lang="hu-HU" altLang="hu-HU" sz="1800" dirty="0" smtClean="0"/>
              <a:t>), </a:t>
            </a:r>
            <a:r>
              <a:rPr lang="hu-HU" altLang="hu-HU" sz="1800" dirty="0" err="1" smtClean="0"/>
              <a:t>the</a:t>
            </a:r>
            <a:r>
              <a:rPr lang="hu-HU" altLang="hu-HU" sz="1800" dirty="0" smtClean="0"/>
              <a:t> CJEU has </a:t>
            </a:r>
            <a:r>
              <a:rPr lang="hu-HU" altLang="hu-HU" sz="1800" dirty="0" err="1" smtClean="0"/>
              <a:t>ruled</a:t>
            </a:r>
            <a:r>
              <a:rPr lang="hu-HU" altLang="hu-HU" sz="1800" dirty="0" smtClean="0"/>
              <a:t> </a:t>
            </a:r>
            <a:r>
              <a:rPr lang="hu-HU" altLang="hu-HU" sz="1800" dirty="0" err="1" smtClean="0"/>
              <a:t>as</a:t>
            </a:r>
            <a:r>
              <a:rPr lang="hu-HU" altLang="hu-HU" sz="1800" dirty="0" smtClean="0"/>
              <a:t> </a:t>
            </a:r>
            <a:r>
              <a:rPr lang="hu-HU" altLang="hu-HU" sz="1800" dirty="0" err="1" smtClean="0"/>
              <a:t>follows</a:t>
            </a:r>
            <a:r>
              <a:rPr lang="hu-HU" altLang="hu-HU" sz="1800" dirty="0" smtClean="0"/>
              <a:t>: </a:t>
            </a:r>
          </a:p>
          <a:p>
            <a:pPr marL="400050" lvl="1" indent="0" algn="just">
              <a:buFont typeface="Arial" charset="0"/>
              <a:buNone/>
              <a:defRPr/>
            </a:pPr>
            <a:r>
              <a:rPr lang="en-US" sz="1800" b="1" dirty="0" smtClean="0"/>
              <a:t>Article 3(1) of Directive 2001/29/EC</a:t>
            </a:r>
            <a:r>
              <a:rPr lang="hu-HU" sz="1800" b="1" dirty="0" smtClean="0"/>
              <a:t>… [</a:t>
            </a:r>
            <a:r>
              <a:rPr lang="hu-HU" sz="1800" b="1" dirty="0" err="1" smtClean="0"/>
              <a:t>on</a:t>
            </a:r>
            <a:r>
              <a:rPr lang="hu-HU" sz="1800" b="1" dirty="0" smtClean="0"/>
              <a:t> </a:t>
            </a:r>
            <a:r>
              <a:rPr lang="hu-HU" sz="1800" b="1" dirty="0" err="1" smtClean="0"/>
              <a:t>the</a:t>
            </a:r>
            <a:r>
              <a:rPr lang="hu-HU" sz="1800" b="1" dirty="0" smtClean="0"/>
              <a:t> right of </a:t>
            </a:r>
            <a:r>
              <a:rPr lang="hu-HU" sz="1800" b="1" dirty="0" err="1" smtClean="0"/>
              <a:t>communication</a:t>
            </a:r>
            <a:r>
              <a:rPr lang="hu-HU" sz="1800" b="1" dirty="0" smtClean="0"/>
              <a:t> – and </a:t>
            </a:r>
            <a:r>
              <a:rPr lang="hu-HU" sz="1800" b="1" dirty="0" err="1" smtClean="0"/>
              <a:t>making</a:t>
            </a:r>
            <a:r>
              <a:rPr lang="hu-HU" sz="1800" b="1" dirty="0" smtClean="0"/>
              <a:t> </a:t>
            </a:r>
            <a:r>
              <a:rPr lang="hu-HU" sz="1800" b="1" dirty="0" err="1" smtClean="0"/>
              <a:t>available</a:t>
            </a:r>
            <a:r>
              <a:rPr lang="hu-HU" sz="1800" b="1" dirty="0" smtClean="0"/>
              <a:t> – </a:t>
            </a:r>
            <a:r>
              <a:rPr lang="hu-HU" sz="1800" b="1" dirty="0" err="1" smtClean="0"/>
              <a:t>to</a:t>
            </a:r>
            <a:r>
              <a:rPr lang="hu-HU" sz="1800" b="1" dirty="0" smtClean="0"/>
              <a:t> </a:t>
            </a:r>
            <a:r>
              <a:rPr lang="hu-HU" sz="1800" b="1" dirty="0" err="1" smtClean="0"/>
              <a:t>the</a:t>
            </a:r>
            <a:r>
              <a:rPr lang="hu-HU" sz="1800" b="1" dirty="0" smtClean="0"/>
              <a:t> </a:t>
            </a:r>
            <a:r>
              <a:rPr lang="hu-HU" sz="1800" b="1" dirty="0" err="1" smtClean="0"/>
              <a:t>public</a:t>
            </a:r>
            <a:r>
              <a:rPr lang="hu-HU" sz="1800" b="1" dirty="0" smtClean="0"/>
              <a:t>]</a:t>
            </a:r>
            <a:r>
              <a:rPr lang="en-US" sz="1800" b="1" dirty="0" smtClean="0"/>
              <a:t> </a:t>
            </a:r>
            <a:r>
              <a:rPr lang="en-US" sz="1800" dirty="0" smtClean="0"/>
              <a:t>on the </a:t>
            </a:r>
            <a:r>
              <a:rPr lang="en-US" sz="1800" dirty="0" err="1" smtClean="0"/>
              <a:t>harmonisation</a:t>
            </a:r>
            <a:r>
              <a:rPr lang="en-US" sz="1800" dirty="0" smtClean="0"/>
              <a:t> of certain aspects of copyright and related rights in the information society, </a:t>
            </a:r>
            <a:r>
              <a:rPr lang="en-US" sz="1800" b="1" dirty="0" smtClean="0"/>
              <a:t>must be interpreted as meaning that the provision on a website of clickable links to works freely available on another website does not constitute an ‘act of communication to the public’, </a:t>
            </a:r>
            <a:r>
              <a:rPr lang="en-US" sz="1800" dirty="0" smtClean="0"/>
              <a:t>as referred to in that provision.</a:t>
            </a:r>
          </a:p>
          <a:p>
            <a:pPr algn="just">
              <a:buFont typeface="Wingdings" panose="05000000000000000000" pitchFamily="2" charset="2"/>
              <a:buChar char="Ø"/>
              <a:defRPr/>
            </a:pPr>
            <a:r>
              <a:rPr lang="hu-HU" altLang="hu-HU" sz="1800" dirty="0" err="1" smtClean="0"/>
              <a:t>In</a:t>
            </a:r>
            <a:r>
              <a:rPr lang="hu-HU" altLang="hu-HU" sz="1800" dirty="0" smtClean="0"/>
              <a:t> </a:t>
            </a:r>
            <a:r>
              <a:rPr lang="hu-HU" altLang="hu-HU" sz="1800" dirty="0" err="1" smtClean="0"/>
              <a:t>this</a:t>
            </a:r>
            <a:r>
              <a:rPr lang="hu-HU" altLang="hu-HU" sz="1800" dirty="0" smtClean="0"/>
              <a:t> </a:t>
            </a:r>
            <a:r>
              <a:rPr lang="hu-HU" altLang="hu-HU" sz="1800" dirty="0" err="1" smtClean="0"/>
              <a:t>case</a:t>
            </a:r>
            <a:r>
              <a:rPr lang="hu-HU" altLang="hu-HU" sz="1800" b="1" dirty="0" smtClean="0"/>
              <a:t>, t</a:t>
            </a:r>
            <a:r>
              <a:rPr lang="en-US" altLang="hu-HU" sz="1800" b="1" dirty="0" smtClean="0"/>
              <a:t>he application of the „new public” </a:t>
            </a:r>
            <a:r>
              <a:rPr lang="hu-HU" altLang="hu-HU" sz="1800" b="1" dirty="0" smtClean="0"/>
              <a:t>and „</a:t>
            </a:r>
            <a:r>
              <a:rPr lang="hu-HU" altLang="hu-HU" sz="1800" b="1" dirty="0" err="1" smtClean="0"/>
              <a:t>specific</a:t>
            </a:r>
            <a:r>
              <a:rPr lang="hu-HU" altLang="hu-HU" sz="1800" b="1" dirty="0" smtClean="0"/>
              <a:t> </a:t>
            </a:r>
            <a:r>
              <a:rPr lang="hu-HU" altLang="hu-HU" sz="1800" b="1" dirty="0" err="1" smtClean="0"/>
              <a:t>technical</a:t>
            </a:r>
            <a:r>
              <a:rPr lang="hu-HU" altLang="hu-HU" sz="1800" b="1" dirty="0" smtClean="0"/>
              <a:t> </a:t>
            </a:r>
            <a:r>
              <a:rPr lang="hu-HU" altLang="hu-HU" sz="1800" b="1" dirty="0" err="1" smtClean="0"/>
              <a:t>means</a:t>
            </a:r>
            <a:r>
              <a:rPr lang="hu-HU" altLang="hu-HU" sz="1800" b="1" dirty="0" smtClean="0"/>
              <a:t>” </a:t>
            </a:r>
            <a:r>
              <a:rPr lang="en-US" altLang="hu-HU" sz="1800" b="1" dirty="0" err="1" smtClean="0"/>
              <a:t>theor</a:t>
            </a:r>
            <a:r>
              <a:rPr lang="hu-HU" altLang="hu-HU" sz="1800" b="1" dirty="0" err="1" smtClean="0"/>
              <a:t>ies</a:t>
            </a:r>
            <a:r>
              <a:rPr lang="hu-HU" altLang="hu-HU" sz="1800" b="1" dirty="0" smtClean="0"/>
              <a:t> </a:t>
            </a:r>
            <a:r>
              <a:rPr lang="en-US" altLang="hu-HU" sz="1800" b="1" dirty="0" smtClean="0"/>
              <a:t> would have led to </a:t>
            </a:r>
            <a:r>
              <a:rPr lang="hu-HU" altLang="hu-HU" sz="1800" b="1" dirty="0" err="1" smtClean="0"/>
              <a:t>the</a:t>
            </a:r>
            <a:r>
              <a:rPr lang="hu-HU" altLang="hu-HU" sz="1800" b="1" dirty="0" smtClean="0"/>
              <a:t> </a:t>
            </a:r>
            <a:r>
              <a:rPr lang="en-US" altLang="hu-HU" sz="1800" b="1" dirty="0" smtClean="0"/>
              <a:t>abolishment of the making available right</a:t>
            </a:r>
            <a:r>
              <a:rPr lang="hu-HU" altLang="hu-HU" sz="1800" b="1" dirty="0" smtClean="0"/>
              <a:t>.</a:t>
            </a:r>
            <a:r>
              <a:rPr lang="en-US" altLang="hu-HU" sz="1800" b="1" dirty="0" smtClean="0"/>
              <a:t> </a:t>
            </a:r>
            <a:r>
              <a:rPr lang="hu-HU" altLang="hu-HU" sz="1800" dirty="0" smtClean="0"/>
              <a:t>Th</a:t>
            </a:r>
            <a:r>
              <a:rPr lang="en-US" altLang="hu-HU" sz="1800" dirty="0" smtClean="0"/>
              <a:t>e CJEU </a:t>
            </a:r>
            <a:r>
              <a:rPr lang="en-US" altLang="hu-HU" sz="1800" b="1" dirty="0" smtClean="0"/>
              <a:t>tried to avoid this </a:t>
            </a:r>
            <a:r>
              <a:rPr lang="hu-HU" altLang="hu-HU" sz="1800" b="1" dirty="0" smtClean="0"/>
              <a:t>t</a:t>
            </a:r>
            <a:r>
              <a:rPr lang="en-US" altLang="hu-HU" sz="1800" b="1" dirty="0" err="1" smtClean="0"/>
              <a:t>hrough</a:t>
            </a:r>
            <a:r>
              <a:rPr lang="en-US" altLang="hu-HU" sz="1800" b="1" dirty="0" smtClean="0"/>
              <a:t> inventing the „restricted access” theory </a:t>
            </a:r>
            <a:r>
              <a:rPr lang="hu-HU" altLang="hu-HU" sz="1800" b="1" dirty="0" smtClean="0"/>
              <a:t>--</a:t>
            </a:r>
            <a:r>
              <a:rPr lang="en-US" altLang="hu-HU" sz="1800" b="1" dirty="0" smtClean="0"/>
              <a:t> introducing by this a </a:t>
            </a:r>
            <a:r>
              <a:rPr lang="en-US" altLang="hu-HU" sz="1800" dirty="0" smtClean="0"/>
              <a:t>(prohibited) </a:t>
            </a:r>
            <a:r>
              <a:rPr lang="en-US" altLang="hu-HU" sz="1800" b="1" dirty="0" smtClean="0"/>
              <a:t>formality of protection</a:t>
            </a:r>
            <a:r>
              <a:rPr lang="hu-HU" altLang="hu-HU" sz="1800" b="1" dirty="0" smtClean="0"/>
              <a:t> and </a:t>
            </a:r>
            <a:r>
              <a:rPr lang="hu-HU" altLang="hu-HU" sz="1800" b="1" dirty="0" err="1" smtClean="0"/>
              <a:t>the</a:t>
            </a:r>
            <a:r>
              <a:rPr lang="hu-HU" altLang="hu-HU" sz="1800" b="1" dirty="0" smtClean="0"/>
              <a:t> </a:t>
            </a:r>
            <a:r>
              <a:rPr lang="hu-HU" altLang="hu-HU" sz="1800" b="1" dirty="0" err="1" smtClean="0"/>
              <a:t>exhaustion</a:t>
            </a:r>
            <a:r>
              <a:rPr lang="hu-HU" altLang="hu-HU" sz="1800" b="1" dirty="0" smtClean="0"/>
              <a:t> of </a:t>
            </a:r>
            <a:r>
              <a:rPr lang="hu-HU" altLang="hu-HU" sz="1800" b="1" dirty="0" err="1" smtClean="0"/>
              <a:t>the</a:t>
            </a:r>
            <a:r>
              <a:rPr lang="hu-HU" altLang="hu-HU" sz="1800" b="1" dirty="0" smtClean="0"/>
              <a:t> right </a:t>
            </a:r>
            <a:r>
              <a:rPr lang="hu-HU" altLang="hu-HU" sz="1800" b="1" dirty="0" err="1" smtClean="0"/>
              <a:t>making</a:t>
            </a:r>
            <a:r>
              <a:rPr lang="hu-HU" altLang="hu-HU" sz="1800" b="1" dirty="0" smtClean="0"/>
              <a:t> </a:t>
            </a:r>
            <a:r>
              <a:rPr lang="hu-HU" altLang="hu-HU" sz="1800" b="1" dirty="0" err="1" smtClean="0"/>
              <a:t>available</a:t>
            </a:r>
            <a:r>
              <a:rPr lang="hu-HU" altLang="hu-HU" sz="1800" b="1" dirty="0" smtClean="0"/>
              <a:t> </a:t>
            </a:r>
            <a:r>
              <a:rPr lang="hu-HU" altLang="hu-HU" sz="1800" dirty="0" smtClean="0"/>
              <a:t>(</a:t>
            </a:r>
            <a:r>
              <a:rPr lang="hu-HU" altLang="hu-HU" sz="1800" dirty="0" err="1" smtClean="0"/>
              <a:t>not</a:t>
            </a:r>
            <a:r>
              <a:rPr lang="hu-HU" altLang="hu-HU" sz="1800" dirty="0" smtClean="0"/>
              <a:t> </a:t>
            </a:r>
            <a:r>
              <a:rPr lang="hu-HU" altLang="hu-HU" sz="1800" dirty="0" err="1" smtClean="0"/>
              <a:t>allowed</a:t>
            </a:r>
            <a:r>
              <a:rPr lang="hu-HU" altLang="hu-HU" sz="1800" dirty="0" smtClean="0"/>
              <a:t> </a:t>
            </a:r>
            <a:r>
              <a:rPr lang="hu-HU" altLang="hu-HU" sz="1800" dirty="0" err="1" smtClean="0"/>
              <a:t>under</a:t>
            </a:r>
            <a:r>
              <a:rPr lang="hu-HU" altLang="hu-HU" sz="1800" dirty="0" smtClean="0"/>
              <a:t> </a:t>
            </a:r>
            <a:r>
              <a:rPr lang="hu-HU" altLang="hu-HU" sz="1800" dirty="0" err="1" smtClean="0"/>
              <a:t>the</a:t>
            </a:r>
            <a:r>
              <a:rPr lang="hu-HU" altLang="hu-HU" sz="1800" dirty="0" smtClean="0"/>
              <a:t> </a:t>
            </a:r>
            <a:r>
              <a:rPr lang="hu-HU" altLang="hu-HU" sz="1800" dirty="0" err="1" smtClean="0"/>
              <a:t>treaties</a:t>
            </a:r>
            <a:r>
              <a:rPr lang="hu-HU" altLang="hu-HU" sz="1800" dirty="0" smtClean="0"/>
              <a:t> and </a:t>
            </a:r>
            <a:r>
              <a:rPr lang="hu-HU" altLang="hu-HU" sz="1800" dirty="0" err="1" smtClean="0"/>
              <a:t>the</a:t>
            </a:r>
            <a:r>
              <a:rPr lang="hu-HU" altLang="hu-HU" sz="1800" dirty="0" smtClean="0"/>
              <a:t>  </a:t>
            </a:r>
            <a:r>
              <a:rPr lang="hu-HU" altLang="hu-HU" sz="1800" i="1" dirty="0" err="1" smtClean="0"/>
              <a:t>acquis</a:t>
            </a:r>
            <a:r>
              <a:rPr lang="hu-HU" altLang="hu-HU" sz="1800" dirty="0" smtClean="0"/>
              <a:t>.)</a:t>
            </a:r>
            <a:r>
              <a:rPr lang="en-US" altLang="hu-HU" sz="1800" b="1" dirty="0" smtClean="0"/>
              <a:t> </a:t>
            </a:r>
            <a:endParaRPr lang="hu-HU" altLang="hu-HU" sz="1800" b="1" dirty="0" smtClean="0"/>
          </a:p>
          <a:p>
            <a:pPr algn="just">
              <a:buFont typeface="Wingdings" panose="05000000000000000000" pitchFamily="2" charset="2"/>
              <a:buChar char="Ø"/>
              <a:defRPr/>
            </a:pPr>
            <a:r>
              <a:rPr lang="hu-HU" altLang="hu-HU" sz="1800" dirty="0" err="1" smtClean="0"/>
              <a:t>As</a:t>
            </a:r>
            <a:r>
              <a:rPr lang="hu-HU" altLang="hu-HU" sz="1800" dirty="0" smtClean="0"/>
              <a:t> a </a:t>
            </a:r>
            <a:r>
              <a:rPr lang="hu-HU" altLang="hu-HU" sz="1800" dirty="0" err="1" smtClean="0"/>
              <a:t>result</a:t>
            </a:r>
            <a:r>
              <a:rPr lang="hu-HU" altLang="hu-HU" sz="1800" dirty="0" smtClean="0"/>
              <a:t>, </a:t>
            </a:r>
            <a:r>
              <a:rPr lang="en-US" altLang="hu-HU" sz="1800" b="1" dirty="0" smtClean="0"/>
              <a:t>no other business method would </a:t>
            </a:r>
            <a:r>
              <a:rPr lang="hu-HU" altLang="hu-HU" sz="1800" b="1" dirty="0" err="1" smtClean="0"/>
              <a:t>have</a:t>
            </a:r>
            <a:r>
              <a:rPr lang="hu-HU" altLang="hu-HU" sz="1800" b="1" dirty="0" smtClean="0"/>
              <a:t> </a:t>
            </a:r>
            <a:r>
              <a:rPr lang="en-US" altLang="hu-HU" sz="1800" b="1" dirty="0" smtClean="0"/>
              <a:t>be</a:t>
            </a:r>
            <a:r>
              <a:rPr lang="hu-HU" altLang="hu-HU" sz="1800" b="1" dirty="0" smtClean="0"/>
              <a:t>en</a:t>
            </a:r>
            <a:r>
              <a:rPr lang="en-US" altLang="hu-HU" sz="1800" b="1" dirty="0" smtClean="0"/>
              <a:t> possible but </a:t>
            </a:r>
            <a:r>
              <a:rPr lang="hu-HU" altLang="hu-HU" sz="1800" b="1" dirty="0" err="1" smtClean="0"/>
              <a:t>only</a:t>
            </a:r>
            <a:r>
              <a:rPr lang="hu-HU" altLang="hu-HU" sz="1800" b="1" dirty="0" smtClean="0"/>
              <a:t> </a:t>
            </a:r>
            <a:r>
              <a:rPr lang="en-US" altLang="hu-HU" sz="1800" b="1" dirty="0" smtClean="0"/>
              <a:t>making avail</a:t>
            </a:r>
            <a:r>
              <a:rPr lang="hu-HU" altLang="hu-HU" sz="1800" b="1" dirty="0" smtClean="0"/>
              <a:t>a</a:t>
            </a:r>
            <a:r>
              <a:rPr lang="en-US" altLang="hu-HU" sz="1800" b="1" dirty="0" smtClean="0"/>
              <a:t>b</a:t>
            </a:r>
            <a:r>
              <a:rPr lang="hu-HU" altLang="hu-HU" sz="1800" b="1" dirty="0" smtClean="0"/>
              <a:t>l</a:t>
            </a:r>
            <a:r>
              <a:rPr lang="en-US" altLang="hu-HU" sz="1800" b="1" dirty="0" smtClean="0"/>
              <a:t>e works with restricted access (the concept of which was not duly clarified). </a:t>
            </a:r>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AC5ED4BB-43C6-46B1-8D8F-173F29D93AB9}" type="slidenum">
              <a:rPr lang="hu-HU" smtClean="0"/>
              <a:pPr>
                <a:defRPr/>
              </a:pPr>
              <a:t>15</a:t>
            </a:fld>
            <a:endParaRPr lang="hu-H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50000"/>
              </a:schemeClr>
            </a:solidFill>
          </a:ln>
        </p:spPr>
        <p:txBody>
          <a:bodyPr/>
          <a:lstStyle/>
          <a:p>
            <a:pPr>
              <a:defRPr/>
            </a:pPr>
            <a:r>
              <a:rPr lang="hu-HU" sz="3600" b="1" dirty="0" err="1" smtClean="0"/>
              <a:t>Corrections</a:t>
            </a:r>
            <a:r>
              <a:rPr lang="hu-HU" sz="3600" b="1" dirty="0" smtClean="0"/>
              <a:t> </a:t>
            </a:r>
            <a:r>
              <a:rPr lang="hu-HU" sz="3600" b="1" dirty="0" err="1" smtClean="0"/>
              <a:t>in</a:t>
            </a:r>
            <a:r>
              <a:rPr lang="hu-HU" sz="3600" b="1" dirty="0" smtClean="0"/>
              <a:t> </a:t>
            </a:r>
            <a:r>
              <a:rPr lang="hu-HU" sz="3600" b="1" i="1" dirty="0" smtClean="0"/>
              <a:t>GS Media</a:t>
            </a:r>
            <a:endParaRPr lang="hu-HU" sz="3600" b="1" i="1" dirty="0"/>
          </a:p>
        </p:txBody>
      </p:sp>
      <p:sp>
        <p:nvSpPr>
          <p:cNvPr id="33795" name="Tartalom helye 2"/>
          <p:cNvSpPr>
            <a:spLocks noGrp="1"/>
          </p:cNvSpPr>
          <p:nvPr>
            <p:ph idx="1"/>
          </p:nvPr>
        </p:nvSpPr>
        <p:spPr/>
        <p:txBody>
          <a:bodyPr/>
          <a:lstStyle/>
          <a:p>
            <a:pPr marL="0" indent="0">
              <a:buFont typeface="Arial" charset="0"/>
              <a:buNone/>
            </a:pPr>
            <a:endParaRPr lang="hu-HU" altLang="hu-HU" sz="800" b="1" dirty="0" smtClean="0"/>
          </a:p>
          <a:p>
            <a:pPr marL="0" indent="0">
              <a:buFont typeface="Arial" charset="0"/>
              <a:buNone/>
            </a:pPr>
            <a:r>
              <a:rPr lang="en-US" altLang="hu-HU" sz="1900" b="1" dirty="0" smtClean="0"/>
              <a:t>In the </a:t>
            </a:r>
            <a:r>
              <a:rPr lang="en-US" altLang="hu-HU" sz="1900" b="1" i="1" dirty="0" smtClean="0"/>
              <a:t>GS Media </a:t>
            </a:r>
            <a:r>
              <a:rPr lang="en-US" altLang="hu-HU" sz="1900" b="1" dirty="0" smtClean="0"/>
              <a:t>case </a:t>
            </a:r>
            <a:r>
              <a:rPr lang="en-US" altLang="hu-HU" sz="1900" dirty="0" smtClean="0"/>
              <a:t>(Case C-160/15)</a:t>
            </a:r>
            <a:r>
              <a:rPr lang="hu-HU" altLang="hu-HU" sz="1900" dirty="0" smtClean="0"/>
              <a:t>,</a:t>
            </a:r>
            <a:r>
              <a:rPr lang="en-US" altLang="hu-HU" sz="1900" dirty="0" smtClean="0"/>
              <a:t> a chamber of the CJEU has made </a:t>
            </a:r>
            <a:r>
              <a:rPr lang="en-US" altLang="hu-HU" sz="1900" b="1" dirty="0" smtClean="0"/>
              <a:t>certain</a:t>
            </a:r>
            <a:r>
              <a:rPr lang="en-US" altLang="hu-HU" sz="1900" dirty="0" smtClean="0"/>
              <a:t> </a:t>
            </a:r>
            <a:r>
              <a:rPr lang="en-US" altLang="hu-HU" sz="1900" b="1" dirty="0" smtClean="0"/>
              <a:t>corrections in contrast with the previous case law of the Court. </a:t>
            </a:r>
            <a:r>
              <a:rPr lang="en-US" altLang="hu-HU" sz="1900" dirty="0" smtClean="0"/>
              <a:t>The summary of the judgement reads as follows:</a:t>
            </a:r>
          </a:p>
          <a:p>
            <a:pPr marL="0" indent="0">
              <a:buFont typeface="Arial" charset="0"/>
              <a:buNone/>
            </a:pPr>
            <a:endParaRPr lang="hu-HU" altLang="hu-HU" sz="800" b="1" dirty="0" smtClean="0"/>
          </a:p>
          <a:p>
            <a:pPr marL="400050" lvl="1" indent="0">
              <a:buFont typeface="Arial" charset="0"/>
              <a:buNone/>
            </a:pPr>
            <a:r>
              <a:rPr lang="en-US" altLang="hu-HU" sz="1900" dirty="0" smtClean="0"/>
              <a:t>Article 3(1) of Directive 2001/29/EC… must be interpreted as meaning that, </a:t>
            </a:r>
            <a:r>
              <a:rPr lang="en-US" altLang="hu-HU" sz="1900" b="1" dirty="0" smtClean="0"/>
              <a:t>in order to establish whether </a:t>
            </a:r>
            <a:r>
              <a:rPr lang="en-US" altLang="hu-HU" sz="1900" dirty="0" smtClean="0"/>
              <a:t>the fact of posting, on a website,</a:t>
            </a:r>
            <a:r>
              <a:rPr lang="en-US" altLang="hu-HU" sz="1900" b="1" dirty="0" smtClean="0"/>
              <a:t> hyperlinks to protected works, which are freely available on another website without the consent of the copyright holder, constitutes a ‘communication to the public’ </a:t>
            </a:r>
            <a:r>
              <a:rPr lang="en-US" altLang="hu-HU" sz="1900" dirty="0" smtClean="0"/>
              <a:t>within the meaning of that provision, </a:t>
            </a:r>
            <a:r>
              <a:rPr lang="en-US" altLang="hu-HU" sz="1900" b="1" dirty="0" smtClean="0"/>
              <a:t>it is to be determined whether</a:t>
            </a:r>
            <a:r>
              <a:rPr lang="en-US" altLang="hu-HU" sz="1900" dirty="0" smtClean="0"/>
              <a:t> those links are provided</a:t>
            </a:r>
            <a:r>
              <a:rPr lang="en-US" altLang="hu-HU" sz="1900" b="1" dirty="0" smtClean="0"/>
              <a:t> without the pursuit of financial gain by a person who did not know or could not reasonably have known the illegal nature </a:t>
            </a:r>
            <a:r>
              <a:rPr lang="en-US" altLang="hu-HU" sz="1900" dirty="0" smtClean="0"/>
              <a:t>of the publication of those works on that other website</a:t>
            </a:r>
            <a:r>
              <a:rPr lang="en-US" altLang="hu-HU" sz="1900" b="1" dirty="0" smtClean="0"/>
              <a:t> or whether, on the contrary, those links are provided for such a purpose, a situation in which that knowledge must be presumed.</a:t>
            </a:r>
            <a:r>
              <a:rPr lang="hu-HU" altLang="hu-HU" sz="1900" b="1" dirty="0" smtClean="0"/>
              <a:t> </a:t>
            </a:r>
            <a:r>
              <a:rPr lang="hu-HU" altLang="hu-HU" sz="1900" dirty="0" smtClean="0"/>
              <a:t>(</a:t>
            </a:r>
            <a:r>
              <a:rPr lang="hu-HU" altLang="hu-HU" sz="1900" dirty="0" err="1" smtClean="0"/>
              <a:t>Emphasis</a:t>
            </a:r>
            <a:r>
              <a:rPr lang="hu-HU" altLang="hu-HU" sz="1900" dirty="0" smtClean="0"/>
              <a:t> </a:t>
            </a:r>
            <a:r>
              <a:rPr lang="hu-HU" altLang="hu-HU" sz="1900" dirty="0" err="1" smtClean="0"/>
              <a:t>added</a:t>
            </a:r>
            <a:r>
              <a:rPr lang="hu-HU" altLang="hu-HU" sz="1900" dirty="0" smtClean="0"/>
              <a:t>.) </a:t>
            </a:r>
            <a:endParaRPr lang="en-US" altLang="hu-HU" sz="1900" dirty="0" smtClean="0"/>
          </a:p>
          <a:p>
            <a:pPr marL="0" indent="0">
              <a:buFont typeface="Arial" charset="0"/>
              <a:buNone/>
            </a:pPr>
            <a:r>
              <a:rPr lang="en-US" altLang="hu-HU" sz="2000" dirty="0" smtClean="0"/>
              <a:t>   </a:t>
            </a:r>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3346F98E-A45D-4AAB-B2DF-2AB2D37448A6}" type="slidenum">
              <a:rPr lang="hu-HU" smtClean="0"/>
              <a:pPr>
                <a:defRPr/>
              </a:pPr>
              <a:t>16</a:t>
            </a:fld>
            <a:endParaRPr lang="hu-H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p:cNvSpPr>
          <p:nvPr>
            <p:ph type="title"/>
          </p:nvPr>
        </p:nvSpPr>
        <p:spPr>
          <a:solidFill>
            <a:schemeClr val="accent5">
              <a:lumMod val="60000"/>
              <a:lumOff val="40000"/>
            </a:schemeClr>
          </a:solidFill>
          <a:ln>
            <a:solidFill>
              <a:schemeClr val="accent1"/>
            </a:solidFill>
          </a:ln>
        </p:spPr>
        <p:txBody>
          <a:bodyPr/>
          <a:lstStyle/>
          <a:p>
            <a:pPr>
              <a:defRPr/>
            </a:pPr>
            <a:r>
              <a:rPr lang="hu-HU" altLang="hu-HU" sz="2800" b="1" dirty="0" err="1" smtClean="0"/>
              <a:t>Opening</a:t>
            </a:r>
            <a:r>
              <a:rPr lang="hu-HU" altLang="hu-HU" sz="2800" b="1" dirty="0" smtClean="0"/>
              <a:t> </a:t>
            </a:r>
            <a:r>
              <a:rPr lang="hu-HU" altLang="hu-HU" sz="2800" b="1" dirty="0" err="1" smtClean="0"/>
              <a:t>for</a:t>
            </a:r>
            <a:r>
              <a:rPr lang="hu-HU" altLang="hu-HU" sz="2800" b="1" dirty="0" smtClean="0"/>
              <a:t> </a:t>
            </a:r>
            <a:r>
              <a:rPr lang="hu-HU" altLang="hu-HU" sz="2800" b="1" dirty="0" err="1" smtClean="0"/>
              <a:t>the</a:t>
            </a:r>
            <a:r>
              <a:rPr lang="hu-HU" altLang="hu-HU" sz="2800" b="1" dirty="0" smtClean="0"/>
              <a:t> </a:t>
            </a:r>
            <a:r>
              <a:rPr lang="hu-HU" altLang="hu-HU" sz="2800" b="1" dirty="0" err="1" smtClean="0"/>
              <a:t>application</a:t>
            </a:r>
            <a:r>
              <a:rPr lang="hu-HU" altLang="hu-HU" sz="2800" b="1" dirty="0" smtClean="0"/>
              <a:t> of </a:t>
            </a:r>
            <a:r>
              <a:rPr lang="hu-HU" altLang="hu-HU" sz="2800" b="1" dirty="0" err="1" smtClean="0"/>
              <a:t>the</a:t>
            </a:r>
            <a:r>
              <a:rPr lang="hu-HU" altLang="hu-HU" sz="2800" b="1" dirty="0" smtClean="0"/>
              <a:t> </a:t>
            </a:r>
            <a:r>
              <a:rPr lang="hu-HU" altLang="hu-HU" sz="2800" b="1" dirty="0" err="1" smtClean="0"/>
              <a:t>of</a:t>
            </a:r>
            <a:r>
              <a:rPr lang="hu-HU" altLang="hu-HU" sz="2800" b="1" dirty="0" smtClean="0"/>
              <a:t> </a:t>
            </a:r>
            <a:r>
              <a:rPr lang="hu-HU" altLang="hu-HU" sz="2800" b="1" dirty="0" err="1" smtClean="0"/>
              <a:t>implied</a:t>
            </a:r>
            <a:r>
              <a:rPr lang="hu-HU" altLang="hu-HU" sz="2800" b="1" dirty="0" smtClean="0"/>
              <a:t> </a:t>
            </a:r>
            <a:r>
              <a:rPr lang="hu-HU" altLang="hu-HU" sz="2800" b="1" dirty="0" err="1" smtClean="0"/>
              <a:t>license</a:t>
            </a:r>
            <a:r>
              <a:rPr lang="hu-HU" altLang="hu-HU" sz="2800" b="1" dirty="0" smtClean="0"/>
              <a:t> </a:t>
            </a:r>
            <a:r>
              <a:rPr lang="hu-HU" altLang="hu-HU" sz="2800" b="1" dirty="0" err="1" smtClean="0"/>
              <a:t>doctrine</a:t>
            </a:r>
            <a:r>
              <a:rPr lang="hu-HU" altLang="hu-HU" sz="2800" b="1" dirty="0" smtClean="0"/>
              <a:t> and </a:t>
            </a:r>
            <a:r>
              <a:rPr lang="hu-HU" altLang="hu-HU" sz="2800" b="1" dirty="0" err="1" smtClean="0"/>
              <a:t>innocent</a:t>
            </a:r>
            <a:r>
              <a:rPr lang="hu-HU" altLang="hu-HU" sz="2800" b="1" dirty="0" smtClean="0"/>
              <a:t> </a:t>
            </a:r>
            <a:r>
              <a:rPr lang="hu-HU" altLang="hu-HU" sz="2800" b="1" dirty="0" err="1" smtClean="0"/>
              <a:t>infringement</a:t>
            </a:r>
            <a:r>
              <a:rPr lang="hu-HU" altLang="hu-HU" sz="2800" b="1" dirty="0" smtClean="0"/>
              <a:t> </a:t>
            </a:r>
            <a:r>
              <a:rPr lang="hu-HU" altLang="hu-HU" sz="2800" b="1" dirty="0" err="1" smtClean="0"/>
              <a:t>defense</a:t>
            </a:r>
            <a:r>
              <a:rPr lang="hu-HU" altLang="hu-HU" sz="2800" b="1" dirty="0" smtClean="0"/>
              <a:t> </a:t>
            </a:r>
          </a:p>
        </p:txBody>
      </p:sp>
      <p:sp>
        <p:nvSpPr>
          <p:cNvPr id="34819" name="Tartalom helye 2"/>
          <p:cNvSpPr>
            <a:spLocks noGrp="1"/>
          </p:cNvSpPr>
          <p:nvPr>
            <p:ph idx="1"/>
          </p:nvPr>
        </p:nvSpPr>
        <p:spPr>
          <a:xfrm>
            <a:off x="323850" y="1600200"/>
            <a:ext cx="8362950" cy="4525963"/>
          </a:xfrm>
        </p:spPr>
        <p:txBody>
          <a:bodyPr/>
          <a:lstStyle/>
          <a:p>
            <a:r>
              <a:rPr lang="en-US" altLang="hu-HU" sz="1800" dirty="0" smtClean="0"/>
              <a:t>In </a:t>
            </a:r>
            <a:r>
              <a:rPr lang="en-US" altLang="hu-HU" sz="1800" b="1" dirty="0" smtClean="0"/>
              <a:t>paragraph 42 of the </a:t>
            </a:r>
            <a:r>
              <a:rPr lang="en-US" altLang="hu-HU" sz="1800" b="1" i="1" dirty="0" smtClean="0"/>
              <a:t>GS Media </a:t>
            </a:r>
            <a:r>
              <a:rPr lang="en-US" altLang="hu-HU" sz="1800" b="1" dirty="0" smtClean="0"/>
              <a:t>judgement</a:t>
            </a:r>
            <a:r>
              <a:rPr lang="en-US" altLang="hu-HU" sz="1800" dirty="0" smtClean="0"/>
              <a:t>, the CJEU has indicated the </a:t>
            </a:r>
            <a:r>
              <a:rPr lang="en-US" altLang="hu-HU" sz="1800" b="1" dirty="0" smtClean="0"/>
              <a:t>following reason for which the right of communication to  the public is not applicable </a:t>
            </a:r>
            <a:r>
              <a:rPr lang="en-US" altLang="hu-HU" sz="1800" dirty="0" smtClean="0"/>
              <a:t>where </a:t>
            </a:r>
            <a:r>
              <a:rPr lang="hu-HU" altLang="hu-HU" sz="1800" dirty="0" smtClean="0"/>
              <a:t>a </a:t>
            </a:r>
            <a:r>
              <a:rPr lang="en-US" altLang="hu-HU" sz="1800" dirty="0" smtClean="0"/>
              <a:t>rights</a:t>
            </a:r>
            <a:r>
              <a:rPr lang="hu-HU" altLang="hu-HU" sz="1800" dirty="0" err="1" smtClean="0"/>
              <a:t>holder</a:t>
            </a:r>
            <a:r>
              <a:rPr lang="en-US" altLang="hu-HU" sz="1800" dirty="0" smtClean="0"/>
              <a:t> make</a:t>
            </a:r>
            <a:r>
              <a:rPr lang="hu-HU" altLang="hu-HU" sz="1800" dirty="0" smtClean="0"/>
              <a:t>s</a:t>
            </a:r>
            <a:r>
              <a:rPr lang="en-US" altLang="hu-HU" sz="1800" dirty="0" smtClean="0"/>
              <a:t> available a work or object of related rights online freely (without restricting access to it):  „as soon as and </a:t>
            </a:r>
            <a:r>
              <a:rPr lang="en-US" altLang="hu-HU" sz="1800" b="1" dirty="0" smtClean="0"/>
              <a:t>as long as that work is freely available</a:t>
            </a:r>
            <a:r>
              <a:rPr lang="en-US" altLang="hu-HU" sz="1800" dirty="0" smtClean="0"/>
              <a:t> on the website to which the hyperlink allows access, </a:t>
            </a:r>
            <a:r>
              <a:rPr lang="en-US" altLang="hu-HU" sz="1800" b="1" u="sng" dirty="0" smtClean="0"/>
              <a:t>it must be considered that</a:t>
            </a:r>
            <a:r>
              <a:rPr lang="en-US" altLang="hu-HU" sz="1800" dirty="0" smtClean="0"/>
              <a:t>, where </a:t>
            </a:r>
            <a:r>
              <a:rPr lang="en-US" altLang="hu-HU" sz="1800" b="1" u="sng" dirty="0" smtClean="0"/>
              <a:t>the copyright holders </a:t>
            </a:r>
            <a:r>
              <a:rPr lang="en-US" altLang="hu-HU" sz="1800" dirty="0" smtClean="0"/>
              <a:t>of that work </a:t>
            </a:r>
            <a:r>
              <a:rPr lang="en-US" altLang="hu-HU" sz="1800" b="1" u="sng" dirty="0" smtClean="0"/>
              <a:t>have consented to such a communication</a:t>
            </a:r>
            <a:r>
              <a:rPr lang="en-US" altLang="hu-HU" sz="1800" b="1" dirty="0" smtClean="0"/>
              <a:t>, they have included all internet users as the public.” </a:t>
            </a:r>
          </a:p>
          <a:p>
            <a:r>
              <a:rPr lang="en-US" altLang="hu-HU" sz="1800" b="1" dirty="0" smtClean="0"/>
              <a:t>Is there any basis whatsoever for „considering” such consent of the copyright holders where they clearly state the opposite (</a:t>
            </a:r>
            <a:r>
              <a:rPr lang="hu-HU" altLang="hu-HU" sz="1800" b="1" dirty="0" smtClean="0"/>
              <a:t>and </a:t>
            </a:r>
            <a:r>
              <a:rPr lang="en-US" altLang="hu-HU" sz="1800" b="1" dirty="0" smtClean="0"/>
              <a:t>not necessarily along with a „paywall”) on their websites </a:t>
            </a:r>
            <a:r>
              <a:rPr lang="en-US" altLang="hu-HU" sz="1800" dirty="0" smtClean="0"/>
              <a:t>(for example – on the basis of their rights of authorization or prohibition – they clearly </a:t>
            </a:r>
            <a:r>
              <a:rPr lang="hu-HU" altLang="hu-HU" sz="1800" dirty="0" err="1" smtClean="0"/>
              <a:t>prohibit</a:t>
            </a:r>
            <a:r>
              <a:rPr lang="hu-HU" altLang="hu-HU" sz="1800" dirty="0" smtClean="0"/>
              <a:t> </a:t>
            </a:r>
            <a:r>
              <a:rPr lang="en-US" altLang="hu-HU" sz="1800" dirty="0" smtClean="0"/>
              <a:t>the use of their works through other websites for direct or indirect commercial purposes)</a:t>
            </a:r>
            <a:r>
              <a:rPr lang="en-US" altLang="hu-HU" sz="1800" b="1" dirty="0" smtClean="0"/>
              <a:t>?  </a:t>
            </a:r>
            <a:endParaRPr lang="hu-HU" altLang="hu-HU" sz="1800" b="1" dirty="0" smtClean="0"/>
          </a:p>
          <a:p>
            <a:r>
              <a:rPr lang="en-US" altLang="hu-HU" sz="1800" b="1" dirty="0" smtClean="0"/>
              <a:t>GS Media has raised the possibility of applying the implied license doctrine and the innocent </a:t>
            </a:r>
            <a:r>
              <a:rPr lang="en-US" altLang="hu-HU" sz="1800" b="1" dirty="0" err="1" smtClean="0"/>
              <a:t>infring</a:t>
            </a:r>
            <a:r>
              <a:rPr lang="hu-HU" altLang="hu-HU" sz="1800" b="1" dirty="0" smtClean="0"/>
              <a:t>e</a:t>
            </a:r>
            <a:r>
              <a:rPr lang="en-US" altLang="hu-HU" sz="1800" b="1" dirty="0" err="1" smtClean="0"/>
              <a:t>ment</a:t>
            </a:r>
            <a:r>
              <a:rPr lang="en-US" altLang="hu-HU" sz="1800" b="1" dirty="0" smtClean="0"/>
              <a:t> defense </a:t>
            </a:r>
            <a:r>
              <a:rPr lang="hu-HU" altLang="hu-HU" sz="1800" b="1" dirty="0" smtClean="0"/>
              <a:t>(„</a:t>
            </a:r>
            <a:r>
              <a:rPr lang="en-US" altLang="hu-HU" sz="1800" b="1" dirty="0" smtClean="0"/>
              <a:t>a person who did not know or could not reasonably have known</a:t>
            </a:r>
            <a:r>
              <a:rPr lang="hu-HU" altLang="hu-HU" sz="1800" b="1" dirty="0" smtClean="0"/>
              <a:t>”) </a:t>
            </a:r>
            <a:r>
              <a:rPr lang="en-US" altLang="hu-HU" sz="1800" b="1" dirty="0" smtClean="0"/>
              <a:t>– instead of the „new public”, „specific tech</a:t>
            </a:r>
            <a:r>
              <a:rPr lang="hu-HU" altLang="hu-HU" sz="1800" b="1" dirty="0" smtClean="0"/>
              <a:t>n</a:t>
            </a:r>
            <a:r>
              <a:rPr lang="en-US" altLang="hu-HU" sz="1800" b="1" dirty="0" err="1" smtClean="0"/>
              <a:t>ical</a:t>
            </a:r>
            <a:r>
              <a:rPr lang="en-US" altLang="hu-HU" sz="1800" b="1" dirty="0" smtClean="0"/>
              <a:t> means” and „restricted access” theories.</a:t>
            </a:r>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787A936-BB44-4133-BE26-725B1C44D29B}" type="slidenum">
              <a:rPr lang="hu-HU" smtClean="0"/>
              <a:pPr>
                <a:defRPr/>
              </a:pPr>
              <a:t>17</a:t>
            </a:fld>
            <a:endParaRPr lang="hu-H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lang="hu-HU" sz="2800" b="1" i="1" dirty="0" err="1" smtClean="0"/>
              <a:t>Soulier</a:t>
            </a:r>
            <a:r>
              <a:rPr lang="hu-HU" sz="2800" b="1" i="1" dirty="0" smtClean="0"/>
              <a:t>: </a:t>
            </a:r>
            <a:r>
              <a:rPr lang="hu-HU" sz="2800" b="1" dirty="0" err="1" smtClean="0"/>
              <a:t>chance</a:t>
            </a:r>
            <a:r>
              <a:rPr lang="hu-HU" sz="2800" b="1" dirty="0" smtClean="0"/>
              <a:t> </a:t>
            </a:r>
            <a:r>
              <a:rPr lang="hu-HU" sz="2800" b="1" dirty="0" err="1" smtClean="0"/>
              <a:t>to</a:t>
            </a:r>
            <a:r>
              <a:rPr lang="hu-HU" sz="2800" b="1" dirty="0" smtClean="0"/>
              <a:t> </a:t>
            </a:r>
            <a:r>
              <a:rPr lang="hu-HU" sz="2800" b="1" dirty="0" err="1" smtClean="0"/>
              <a:t>replace</a:t>
            </a:r>
            <a:r>
              <a:rPr lang="hu-HU" sz="2800" b="1" dirty="0" smtClean="0"/>
              <a:t> </a:t>
            </a:r>
            <a:r>
              <a:rPr lang="hu-HU" sz="2800" b="1" dirty="0" err="1" smtClean="0"/>
              <a:t>the</a:t>
            </a:r>
            <a:r>
              <a:rPr lang="hu-HU" sz="2800" b="1" i="1" dirty="0" smtClean="0"/>
              <a:t> </a:t>
            </a:r>
            <a:r>
              <a:rPr lang="hu-HU" sz="2800" b="1" dirty="0" smtClean="0"/>
              <a:t>„</a:t>
            </a:r>
            <a:r>
              <a:rPr lang="hu-HU" sz="2800" b="1" dirty="0" err="1" smtClean="0"/>
              <a:t>new</a:t>
            </a:r>
            <a:r>
              <a:rPr lang="hu-HU" sz="2800" b="1" dirty="0" smtClean="0"/>
              <a:t> </a:t>
            </a:r>
            <a:r>
              <a:rPr lang="hu-HU" sz="2800" b="1" dirty="0" err="1" smtClean="0"/>
              <a:t>public</a:t>
            </a:r>
            <a:r>
              <a:rPr lang="hu-HU" sz="2800" b="1" dirty="0" smtClean="0"/>
              <a:t>” </a:t>
            </a:r>
            <a:r>
              <a:rPr lang="hu-HU" sz="2800" b="1" dirty="0" err="1" smtClean="0"/>
              <a:t>theory</a:t>
            </a:r>
            <a:r>
              <a:rPr lang="hu-HU" sz="2800" b="1" dirty="0" smtClean="0"/>
              <a:t>  </a:t>
            </a:r>
            <a:r>
              <a:rPr lang="hu-HU" sz="2800" b="1" dirty="0" err="1" smtClean="0"/>
              <a:t>with</a:t>
            </a:r>
            <a:r>
              <a:rPr lang="hu-HU" sz="2800" b="1" dirty="0" smtClean="0"/>
              <a:t> </a:t>
            </a:r>
            <a:r>
              <a:rPr lang="hu-HU" sz="2800" b="1" dirty="0" err="1" smtClean="0"/>
              <a:t>the</a:t>
            </a:r>
            <a:r>
              <a:rPr lang="hu-HU" sz="2800" b="1" dirty="0" smtClean="0"/>
              <a:t> </a:t>
            </a:r>
            <a:r>
              <a:rPr lang="hu-HU" sz="2800" b="1" dirty="0" err="1" smtClean="0"/>
              <a:t>implied</a:t>
            </a:r>
            <a:r>
              <a:rPr lang="hu-HU" sz="2800" b="1" dirty="0" smtClean="0"/>
              <a:t> </a:t>
            </a:r>
            <a:r>
              <a:rPr lang="hu-HU" sz="2800" b="1" dirty="0" err="1" smtClean="0"/>
              <a:t>license</a:t>
            </a:r>
            <a:r>
              <a:rPr lang="hu-HU" sz="2800" b="1" dirty="0" smtClean="0"/>
              <a:t> </a:t>
            </a:r>
            <a:r>
              <a:rPr lang="hu-HU" sz="2800" b="1" dirty="0" err="1" smtClean="0"/>
              <a:t>doctrine</a:t>
            </a:r>
            <a:r>
              <a:rPr lang="hu-HU" sz="2800" b="1" dirty="0" smtClean="0"/>
              <a:t>  (1)  </a:t>
            </a:r>
            <a:r>
              <a:rPr lang="hu-HU" sz="2800" b="1" i="1" dirty="0" smtClean="0"/>
              <a:t> </a:t>
            </a:r>
            <a:r>
              <a:rPr lang="hu-HU" sz="2800" b="1" dirty="0" smtClean="0"/>
              <a:t> </a:t>
            </a:r>
            <a:endParaRPr lang="hu-HU" sz="2800" b="1" dirty="0"/>
          </a:p>
        </p:txBody>
      </p:sp>
      <p:sp>
        <p:nvSpPr>
          <p:cNvPr id="35843" name="Tartalom helye 2"/>
          <p:cNvSpPr>
            <a:spLocks noGrp="1"/>
          </p:cNvSpPr>
          <p:nvPr>
            <p:ph idx="1"/>
          </p:nvPr>
        </p:nvSpPr>
        <p:spPr>
          <a:xfrm>
            <a:off x="468313" y="1773238"/>
            <a:ext cx="8229600" cy="4525962"/>
          </a:xfrm>
        </p:spPr>
        <p:txBody>
          <a:bodyPr/>
          <a:lstStyle/>
          <a:p>
            <a:pPr marL="0" indent="0">
              <a:buFont typeface="Arial" charset="0"/>
              <a:buNone/>
              <a:defRPr/>
            </a:pPr>
            <a:r>
              <a:rPr lang="hu-HU" sz="1900" b="1" dirty="0" err="1" smtClean="0"/>
              <a:t>In</a:t>
            </a:r>
            <a:r>
              <a:rPr lang="hu-HU" sz="1900" b="1" dirty="0" smtClean="0"/>
              <a:t> </a:t>
            </a:r>
            <a:r>
              <a:rPr lang="hu-HU" sz="1900" b="1" i="1" dirty="0" err="1" smtClean="0"/>
              <a:t>Soulier</a:t>
            </a:r>
            <a:r>
              <a:rPr lang="hu-HU" sz="1900" b="1" dirty="0" smtClean="0"/>
              <a:t> (</a:t>
            </a:r>
            <a:r>
              <a:rPr lang="hu-HU" sz="1900" b="1" dirty="0" err="1" smtClean="0"/>
              <a:t>Case</a:t>
            </a:r>
            <a:r>
              <a:rPr lang="hu-HU" sz="1900" b="1" dirty="0" smtClean="0"/>
              <a:t> C-160/15), </a:t>
            </a:r>
            <a:r>
              <a:rPr lang="hu-HU" sz="1900" b="1" dirty="0" err="1" smtClean="0"/>
              <a:t>the</a:t>
            </a:r>
            <a:r>
              <a:rPr lang="hu-HU" sz="1900" b="1" dirty="0" smtClean="0"/>
              <a:t> CJEU has </a:t>
            </a:r>
            <a:r>
              <a:rPr lang="hu-HU" sz="1900" b="1" dirty="0" err="1" smtClean="0"/>
              <a:t>quite</a:t>
            </a:r>
            <a:r>
              <a:rPr lang="hu-HU" sz="1900" b="1" dirty="0" smtClean="0"/>
              <a:t> </a:t>
            </a:r>
            <a:r>
              <a:rPr lang="hu-HU" sz="1900" b="1" dirty="0" err="1" smtClean="0"/>
              <a:t>clairly</a:t>
            </a:r>
            <a:r>
              <a:rPr lang="hu-HU" sz="1900" b="1" dirty="0" smtClean="0"/>
              <a:t> </a:t>
            </a:r>
            <a:r>
              <a:rPr lang="hu-HU" sz="1900" b="1" dirty="0" err="1" smtClean="0"/>
              <a:t>referred</a:t>
            </a:r>
            <a:r>
              <a:rPr lang="hu-HU" sz="1900" b="1" dirty="0" smtClean="0"/>
              <a:t> </a:t>
            </a:r>
            <a:r>
              <a:rPr lang="hu-HU" sz="1900" b="1" dirty="0" err="1" smtClean="0"/>
              <a:t>to</a:t>
            </a:r>
            <a:r>
              <a:rPr lang="hu-HU" sz="1900" b="1" dirty="0" smtClean="0"/>
              <a:t> an </a:t>
            </a:r>
            <a:r>
              <a:rPr lang="hu-HU" sz="1900" b="1" dirty="0" err="1" smtClean="0"/>
              <a:t>implied</a:t>
            </a:r>
            <a:r>
              <a:rPr lang="hu-HU" sz="1900" b="1" dirty="0" smtClean="0"/>
              <a:t> </a:t>
            </a:r>
            <a:r>
              <a:rPr lang="hu-HU" sz="1900" b="1" dirty="0" err="1" smtClean="0"/>
              <a:t>license</a:t>
            </a:r>
            <a:r>
              <a:rPr lang="hu-HU" sz="1900" b="1" dirty="0" smtClean="0"/>
              <a:t> </a:t>
            </a:r>
            <a:r>
              <a:rPr lang="hu-HU" sz="1900" b="1" dirty="0" err="1" smtClean="0"/>
              <a:t>basis</a:t>
            </a:r>
            <a:r>
              <a:rPr lang="hu-HU" sz="1900" b="1" dirty="0" smtClean="0"/>
              <a:t> of </a:t>
            </a:r>
            <a:r>
              <a:rPr lang="hu-HU" sz="1900" b="1" dirty="0" err="1" smtClean="0"/>
              <a:t>its</a:t>
            </a:r>
            <a:r>
              <a:rPr lang="hu-HU" sz="1900" b="1" dirty="0" smtClean="0"/>
              <a:t> </a:t>
            </a:r>
            <a:r>
              <a:rPr lang="hu-HU" sz="1900" b="1" i="1" dirty="0" err="1" smtClean="0"/>
              <a:t>Svensson</a:t>
            </a:r>
            <a:r>
              <a:rPr lang="hu-HU" sz="1900" b="1" i="1" dirty="0" smtClean="0"/>
              <a:t> </a:t>
            </a:r>
            <a:r>
              <a:rPr lang="hu-HU" sz="1900" b="1" dirty="0" err="1" smtClean="0"/>
              <a:t>judgment</a:t>
            </a:r>
            <a:r>
              <a:rPr lang="hu-HU" sz="1900" b="1" dirty="0" smtClean="0"/>
              <a:t>:    </a:t>
            </a:r>
            <a:r>
              <a:rPr lang="hu-HU" sz="1900" dirty="0" smtClean="0"/>
              <a:t> </a:t>
            </a:r>
          </a:p>
          <a:p>
            <a:pPr marL="400050" lvl="1" indent="0">
              <a:buFont typeface="Arial" charset="0"/>
              <a:buNone/>
              <a:defRPr/>
            </a:pPr>
            <a:r>
              <a:rPr lang="en-GB" sz="1900" dirty="0" smtClean="0"/>
              <a:t>34</a:t>
            </a:r>
            <a:r>
              <a:rPr lang="en-GB" sz="1900" dirty="0"/>
              <a:t> </a:t>
            </a:r>
            <a:r>
              <a:rPr lang="hu-HU" sz="1900" dirty="0" smtClean="0"/>
              <a:t>.</a:t>
            </a:r>
            <a:r>
              <a:rPr lang="en-GB" sz="1900" dirty="0"/>
              <a:t>     …[S]</a:t>
            </a:r>
            <a:r>
              <a:rPr lang="en-GB" sz="1900" dirty="0" err="1"/>
              <a:t>ubject</a:t>
            </a:r>
            <a:r>
              <a:rPr lang="en-GB" sz="1900" dirty="0"/>
              <a:t> to the exceptions and limitations laid down exhaustively in Article 5 of Directive 2001/29, </a:t>
            </a:r>
            <a:r>
              <a:rPr lang="en-GB" sz="1900" b="1" dirty="0"/>
              <a:t>any use of a work carried out by a third party without… prior consent must be regarded as infringing </a:t>
            </a:r>
            <a:r>
              <a:rPr lang="en-GB" sz="1900" dirty="0"/>
              <a:t>the copyright in that work (see, to that effect, judgment of 27 March 2014, </a:t>
            </a:r>
            <a:r>
              <a:rPr lang="en-GB" sz="1900" i="1" dirty="0"/>
              <a:t>UPC </a:t>
            </a:r>
            <a:r>
              <a:rPr lang="en-GB" sz="1900" i="1" dirty="0" err="1"/>
              <a:t>Telekabel</a:t>
            </a:r>
            <a:r>
              <a:rPr lang="en-GB" sz="1900" i="1" dirty="0"/>
              <a:t> Wien</a:t>
            </a:r>
            <a:r>
              <a:rPr lang="en-GB" sz="1900" dirty="0"/>
              <a:t>, C‑314/12, EU:C:2014:192, paragraphs 24 and 25).</a:t>
            </a:r>
            <a:endParaRPr lang="hu-HU" sz="1900" dirty="0"/>
          </a:p>
          <a:p>
            <a:pPr marL="400050" lvl="1" indent="0">
              <a:buFont typeface="Arial" charset="0"/>
              <a:buNone/>
              <a:defRPr/>
            </a:pPr>
            <a:r>
              <a:rPr lang="en-GB" sz="1900" dirty="0" smtClean="0"/>
              <a:t>35</a:t>
            </a:r>
            <a:r>
              <a:rPr lang="hu-HU" sz="1900" dirty="0" smtClean="0"/>
              <a:t>.</a:t>
            </a:r>
            <a:r>
              <a:rPr lang="en-GB" sz="1900" dirty="0"/>
              <a:t>      </a:t>
            </a:r>
            <a:r>
              <a:rPr lang="en-GB" sz="1900" b="1" dirty="0"/>
              <a:t>Nevertheless</a:t>
            </a:r>
            <a:r>
              <a:rPr lang="en-GB" sz="1900" dirty="0"/>
              <a:t>, Article 2(a) and Article 3(1) of Directive 2001/29 </a:t>
            </a:r>
            <a:r>
              <a:rPr lang="en-GB" sz="1900" b="1" dirty="0"/>
              <a:t>do not specify the way in which the prior consent of the author must be expressed</a:t>
            </a:r>
            <a:r>
              <a:rPr lang="en-GB" sz="1900" dirty="0"/>
              <a:t>, so that those provisions </a:t>
            </a:r>
            <a:r>
              <a:rPr lang="en-GB" sz="1900" b="1" dirty="0"/>
              <a:t>cannot be interpreted as requiring that such consent must necessarily be expressed explicitly.</a:t>
            </a:r>
            <a:r>
              <a:rPr lang="en-GB" sz="1900" dirty="0"/>
              <a:t> It must be held, on the contrary, that </a:t>
            </a:r>
            <a:r>
              <a:rPr lang="en-GB" sz="1900" b="1" dirty="0"/>
              <a:t>those provisions also </a:t>
            </a:r>
            <a:r>
              <a:rPr lang="en-GB" sz="1900" b="1" u="sng" dirty="0"/>
              <a:t>allow that consent to be expressed implicitly</a:t>
            </a:r>
            <a:r>
              <a:rPr lang="en-GB" sz="1900" i="1" dirty="0"/>
              <a:t>.</a:t>
            </a:r>
            <a:r>
              <a:rPr lang="en-GB" sz="1900" dirty="0"/>
              <a:t> (Emphasis added.) </a:t>
            </a:r>
            <a:endParaRPr lang="hu-HU" sz="1900" dirty="0" smtClean="0"/>
          </a:p>
          <a:p>
            <a:pPr marL="400050" lvl="1" indent="0">
              <a:buFont typeface="Arial" charset="0"/>
              <a:buNone/>
              <a:defRPr/>
            </a:pPr>
            <a:endParaRPr lang="hu-HU" sz="800" dirty="0"/>
          </a:p>
          <a:p>
            <a:pPr marL="0" indent="0">
              <a:buFont typeface="Arial" charset="0"/>
              <a:buNone/>
              <a:defRPr/>
            </a:pPr>
            <a:r>
              <a:rPr lang="hu-HU" sz="1900" dirty="0" err="1" smtClean="0"/>
              <a:t>For</a:t>
            </a:r>
            <a:r>
              <a:rPr lang="hu-HU" sz="1900" dirty="0" smtClean="0"/>
              <a:t> </a:t>
            </a:r>
            <a:r>
              <a:rPr lang="hu-HU" sz="1900" dirty="0" err="1" smtClean="0"/>
              <a:t>the</a:t>
            </a:r>
            <a:r>
              <a:rPr lang="hu-HU" sz="1900" dirty="0" smtClean="0"/>
              <a:t> </a:t>
            </a:r>
            <a:r>
              <a:rPr lang="hu-HU" sz="1900" dirty="0" err="1" smtClean="0"/>
              <a:t>reference</a:t>
            </a:r>
            <a:r>
              <a:rPr lang="hu-HU" sz="1900" dirty="0" smtClean="0"/>
              <a:t> </a:t>
            </a:r>
            <a:r>
              <a:rPr lang="hu-HU" sz="1900" dirty="0" err="1" smtClean="0"/>
              <a:t>to</a:t>
            </a:r>
            <a:r>
              <a:rPr lang="hu-HU" sz="1900" dirty="0" smtClean="0"/>
              <a:t> </a:t>
            </a:r>
            <a:r>
              <a:rPr lang="hu-HU" sz="1900" i="1" dirty="0" err="1" smtClean="0"/>
              <a:t>Svensson</a:t>
            </a:r>
            <a:r>
              <a:rPr lang="hu-HU" sz="1900" dirty="0" smtClean="0"/>
              <a:t> </a:t>
            </a:r>
            <a:r>
              <a:rPr lang="hu-HU" sz="1900" dirty="0" err="1" smtClean="0"/>
              <a:t>in</a:t>
            </a:r>
            <a:r>
              <a:rPr lang="hu-HU" sz="1900" dirty="0" smtClean="0"/>
              <a:t> </a:t>
            </a:r>
            <a:r>
              <a:rPr lang="hu-HU" sz="1900" dirty="0" err="1" smtClean="0"/>
              <a:t>this</a:t>
            </a:r>
            <a:r>
              <a:rPr lang="hu-HU" sz="1900" dirty="0" smtClean="0"/>
              <a:t> </a:t>
            </a:r>
            <a:r>
              <a:rPr lang="hu-HU" sz="1900" dirty="0" err="1" smtClean="0"/>
              <a:t>context</a:t>
            </a:r>
            <a:r>
              <a:rPr lang="hu-HU" sz="1900" dirty="0" smtClean="0"/>
              <a:t>, </a:t>
            </a:r>
            <a:r>
              <a:rPr lang="hu-HU" sz="1900" dirty="0" err="1" smtClean="0"/>
              <a:t>see</a:t>
            </a:r>
            <a:r>
              <a:rPr lang="hu-HU" sz="1900" dirty="0" smtClean="0"/>
              <a:t> </a:t>
            </a:r>
            <a:r>
              <a:rPr lang="hu-HU" sz="1900" dirty="0" err="1" smtClean="0"/>
              <a:t>the</a:t>
            </a:r>
            <a:r>
              <a:rPr lang="hu-HU" sz="1900" dirty="0" smtClean="0"/>
              <a:t> </a:t>
            </a:r>
            <a:r>
              <a:rPr lang="hu-HU" sz="1900" dirty="0" err="1" smtClean="0"/>
              <a:t>following</a:t>
            </a:r>
            <a:r>
              <a:rPr lang="hu-HU" sz="1900" dirty="0" smtClean="0"/>
              <a:t> </a:t>
            </a:r>
            <a:r>
              <a:rPr lang="hu-HU" sz="1900" dirty="0" err="1" smtClean="0"/>
              <a:t>slide</a:t>
            </a:r>
            <a:r>
              <a:rPr lang="hu-HU" sz="1900" dirty="0" smtClean="0"/>
              <a:t>: </a:t>
            </a:r>
            <a:endParaRPr lang="hu-HU" sz="19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33F62ED8-A6CD-4E19-8104-AA61B67D580D}" type="slidenum">
              <a:rPr lang="hu-HU" smtClean="0"/>
              <a:pPr>
                <a:defRPr/>
              </a:pPr>
              <a:t>18</a:t>
            </a:fld>
            <a:endParaRPr lang="hu-H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lang="hu-HU" sz="2800" b="1" i="1" dirty="0" err="1" smtClean="0"/>
              <a:t>Soulier</a:t>
            </a:r>
            <a:r>
              <a:rPr lang="hu-HU" sz="2800" b="1" i="1" dirty="0" smtClean="0"/>
              <a:t>: </a:t>
            </a:r>
            <a:r>
              <a:rPr lang="hu-HU" sz="2800" b="1" dirty="0" err="1" smtClean="0"/>
              <a:t>chance</a:t>
            </a:r>
            <a:r>
              <a:rPr lang="hu-HU" sz="2800" b="1" dirty="0" smtClean="0"/>
              <a:t> </a:t>
            </a:r>
            <a:r>
              <a:rPr lang="hu-HU" sz="2800" b="1" dirty="0" err="1" smtClean="0"/>
              <a:t>to</a:t>
            </a:r>
            <a:r>
              <a:rPr lang="hu-HU" sz="2800" b="1" dirty="0" smtClean="0"/>
              <a:t> </a:t>
            </a:r>
            <a:r>
              <a:rPr lang="hu-HU" sz="2800" b="1" dirty="0" err="1" smtClean="0"/>
              <a:t>replace</a:t>
            </a:r>
            <a:r>
              <a:rPr lang="hu-HU" sz="2800" b="1" dirty="0" smtClean="0"/>
              <a:t> </a:t>
            </a:r>
            <a:r>
              <a:rPr lang="hu-HU" sz="2800" b="1" dirty="0" err="1" smtClean="0"/>
              <a:t>the</a:t>
            </a:r>
            <a:r>
              <a:rPr lang="hu-HU" sz="2800" b="1" i="1" dirty="0" smtClean="0"/>
              <a:t> </a:t>
            </a:r>
            <a:r>
              <a:rPr lang="hu-HU" sz="2800" b="1" dirty="0" smtClean="0"/>
              <a:t>„</a:t>
            </a:r>
            <a:r>
              <a:rPr lang="hu-HU" sz="2800" b="1" dirty="0" err="1" smtClean="0"/>
              <a:t>new</a:t>
            </a:r>
            <a:r>
              <a:rPr lang="hu-HU" sz="2800" b="1" dirty="0" smtClean="0"/>
              <a:t> </a:t>
            </a:r>
            <a:r>
              <a:rPr lang="hu-HU" sz="2800" b="1" dirty="0" err="1" smtClean="0"/>
              <a:t>public</a:t>
            </a:r>
            <a:r>
              <a:rPr lang="hu-HU" sz="2800" b="1" dirty="0" smtClean="0"/>
              <a:t>” </a:t>
            </a:r>
            <a:r>
              <a:rPr lang="hu-HU" sz="2800" b="1" dirty="0" err="1" smtClean="0"/>
              <a:t>theory</a:t>
            </a:r>
            <a:r>
              <a:rPr lang="hu-HU" sz="2800" b="1" dirty="0" smtClean="0"/>
              <a:t>  </a:t>
            </a:r>
            <a:r>
              <a:rPr lang="hu-HU" sz="2800" b="1" dirty="0" err="1" smtClean="0"/>
              <a:t>with</a:t>
            </a:r>
            <a:r>
              <a:rPr lang="hu-HU" sz="2800" b="1" dirty="0" smtClean="0"/>
              <a:t> </a:t>
            </a:r>
            <a:r>
              <a:rPr lang="hu-HU" sz="2800" b="1" dirty="0" err="1" smtClean="0"/>
              <a:t>the</a:t>
            </a:r>
            <a:r>
              <a:rPr lang="hu-HU" sz="2800" b="1" dirty="0" smtClean="0"/>
              <a:t> </a:t>
            </a:r>
            <a:r>
              <a:rPr lang="hu-HU" sz="2800" b="1" dirty="0" err="1" smtClean="0"/>
              <a:t>implied</a:t>
            </a:r>
            <a:r>
              <a:rPr lang="hu-HU" sz="2800" b="1" dirty="0" smtClean="0"/>
              <a:t> </a:t>
            </a:r>
            <a:r>
              <a:rPr lang="hu-HU" sz="2800" b="1" dirty="0" err="1" smtClean="0"/>
              <a:t>license</a:t>
            </a:r>
            <a:r>
              <a:rPr lang="hu-HU" sz="2800" b="1" dirty="0" smtClean="0"/>
              <a:t> </a:t>
            </a:r>
            <a:r>
              <a:rPr lang="hu-HU" sz="2800" b="1" dirty="0" err="1" smtClean="0"/>
              <a:t>doctrine</a:t>
            </a:r>
            <a:r>
              <a:rPr lang="hu-HU" sz="2800" b="1" dirty="0" smtClean="0"/>
              <a:t> (2) </a:t>
            </a:r>
            <a:endParaRPr lang="hu-HU" sz="2800" dirty="0"/>
          </a:p>
        </p:txBody>
      </p:sp>
      <p:sp>
        <p:nvSpPr>
          <p:cNvPr id="3" name="Tartalom helye 2"/>
          <p:cNvSpPr>
            <a:spLocks noGrp="1"/>
          </p:cNvSpPr>
          <p:nvPr>
            <p:ph idx="1"/>
          </p:nvPr>
        </p:nvSpPr>
        <p:spPr/>
        <p:txBody>
          <a:bodyPr/>
          <a:lstStyle/>
          <a:p>
            <a:pPr marL="0" indent="0">
              <a:buFont typeface="Arial" charset="0"/>
              <a:buNone/>
              <a:defRPr/>
            </a:pPr>
            <a:endParaRPr lang="hu-HU" sz="2000" b="1" i="1" dirty="0" smtClean="0"/>
          </a:p>
          <a:p>
            <a:pPr marL="0" indent="0">
              <a:buFont typeface="Arial" charset="0"/>
              <a:buNone/>
              <a:defRPr/>
            </a:pPr>
            <a:r>
              <a:rPr lang="hu-HU" sz="2000" b="1" i="1" dirty="0" err="1" smtClean="0"/>
              <a:t>Soulier</a:t>
            </a:r>
            <a:r>
              <a:rPr lang="hu-HU" sz="2000" dirty="0" smtClean="0"/>
              <a:t>: </a:t>
            </a:r>
          </a:p>
          <a:p>
            <a:pPr>
              <a:defRPr/>
            </a:pPr>
            <a:endParaRPr lang="hu-HU" sz="800" dirty="0"/>
          </a:p>
          <a:p>
            <a:pPr marL="0" indent="0">
              <a:buFont typeface="Arial" charset="0"/>
              <a:buNone/>
              <a:defRPr/>
            </a:pPr>
            <a:r>
              <a:rPr lang="hu-HU" sz="2000" dirty="0" err="1" smtClean="0"/>
              <a:t>In</a:t>
            </a:r>
            <a:r>
              <a:rPr lang="hu-HU" sz="2000" dirty="0" smtClean="0"/>
              <a:t> p</a:t>
            </a:r>
            <a:r>
              <a:rPr lang="en-GB" sz="2000" dirty="0" err="1" smtClean="0"/>
              <a:t>aragraph</a:t>
            </a:r>
            <a:r>
              <a:rPr lang="en-GB" sz="2000" dirty="0" smtClean="0"/>
              <a:t> 36, the Court has referred to </a:t>
            </a:r>
            <a:r>
              <a:rPr lang="en-GB" sz="2000" i="1" dirty="0" err="1" smtClean="0"/>
              <a:t>Svensson</a:t>
            </a:r>
            <a:r>
              <a:rPr lang="en-GB" sz="2000" dirty="0" smtClean="0"/>
              <a:t> as an example of the application of implied licenses in this way: </a:t>
            </a:r>
            <a:r>
              <a:rPr lang="en-GB" sz="2000" b="1" dirty="0" smtClean="0"/>
              <a:t>“the Court held that, in a situation in which an author had given </a:t>
            </a:r>
            <a:r>
              <a:rPr lang="en-GB" sz="2000" i="1" dirty="0" smtClean="0"/>
              <a:t>prior, explicit and unreserved </a:t>
            </a:r>
            <a:r>
              <a:rPr lang="en-GB" sz="2000" b="1" dirty="0" smtClean="0"/>
              <a:t>authorisation to the publication of his articles on the website</a:t>
            </a:r>
            <a:r>
              <a:rPr lang="en-GB" sz="2000" dirty="0" smtClean="0"/>
              <a:t> of a newspaper publisher, </a:t>
            </a:r>
            <a:r>
              <a:rPr lang="en-GB" sz="2000" b="1" dirty="0" smtClean="0"/>
              <a:t>without making use of technological measures </a:t>
            </a:r>
            <a:r>
              <a:rPr lang="en-GB" sz="2000" dirty="0" smtClean="0"/>
              <a:t>restricting access to those works from other websites, </a:t>
            </a:r>
            <a:r>
              <a:rPr lang="en-GB" sz="2000" b="1" dirty="0" smtClean="0"/>
              <a:t>that author </a:t>
            </a:r>
            <a:r>
              <a:rPr lang="en-GB" sz="2000" b="1" u="sng" dirty="0" smtClean="0"/>
              <a:t>could be regarded</a:t>
            </a:r>
            <a:r>
              <a:rPr lang="en-GB" sz="2000" b="1" dirty="0" smtClean="0"/>
              <a:t>, in essence, </a:t>
            </a:r>
            <a:r>
              <a:rPr lang="en-GB" sz="2000" b="1" u="sng" dirty="0" smtClean="0"/>
              <a:t>as having authorised</a:t>
            </a:r>
            <a:r>
              <a:rPr lang="en-GB" sz="2000" b="1" dirty="0" smtClean="0"/>
              <a:t> the communication of those works to the general internet public</a:t>
            </a:r>
            <a:r>
              <a:rPr lang="en-GB" sz="2000" i="1" dirty="0" smtClean="0"/>
              <a:t>.”  </a:t>
            </a:r>
            <a:r>
              <a:rPr lang="en-GB" sz="2000" dirty="0" smtClean="0"/>
              <a:t>  </a:t>
            </a:r>
            <a:endParaRPr lang="hu-HU" sz="2000" dirty="0" smtClean="0"/>
          </a:p>
          <a:p>
            <a:pPr marL="0" indent="0">
              <a:buFont typeface="Arial" charset="0"/>
              <a:buNone/>
              <a:defRPr/>
            </a:pPr>
            <a:r>
              <a:rPr lang="en-GB" sz="2000" dirty="0" smtClean="0"/>
              <a:t> </a:t>
            </a:r>
            <a:endParaRPr lang="hu-HU" sz="2000" dirty="0" smtClean="0"/>
          </a:p>
          <a:p>
            <a:pPr>
              <a:defRPr/>
            </a:pPr>
            <a:endParaRPr lang="hu-HU" altLang="hu-HU" sz="1400" dirty="0" smtClean="0"/>
          </a:p>
          <a:p>
            <a:pPr>
              <a:defRPr/>
            </a:pP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A516C748-7245-414C-B0BF-1332A22D9D6B}" type="slidenum">
              <a:rPr lang="hu-HU" smtClean="0"/>
              <a:pPr>
                <a:defRPr/>
              </a:pPr>
              <a:t>19</a:t>
            </a:fld>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pPr>
                <a:defRPr/>
              </a:pPr>
              <a:t>2</a:t>
            </a:fld>
            <a:endParaRPr lang="hu-HU"/>
          </a:p>
        </p:txBody>
      </p:sp>
      <p:pic>
        <p:nvPicPr>
          <p:cNvPr id="5" name="Kép 4" descr="Képtalálat a következőre: „Professor Zheng Chengsi”">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4845" y="404664"/>
            <a:ext cx="2952328" cy="4056016"/>
          </a:xfrm>
          <a:prstGeom prst="rect">
            <a:avLst/>
          </a:prstGeom>
          <a:noFill/>
          <a:ln>
            <a:noFill/>
          </a:ln>
        </p:spPr>
      </p:pic>
      <p:pic>
        <p:nvPicPr>
          <p:cNvPr id="6" name="Kép 5" descr="Képtalálat a következőre: „Professor Guo Shoukang”">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4664"/>
            <a:ext cx="2952328" cy="4058585"/>
          </a:xfrm>
          <a:prstGeom prst="rect">
            <a:avLst/>
          </a:prstGeom>
          <a:noFill/>
          <a:ln>
            <a:solidFill>
              <a:schemeClr val="tx1"/>
            </a:solidFill>
          </a:ln>
        </p:spPr>
      </p:pic>
      <p:sp>
        <p:nvSpPr>
          <p:cNvPr id="7" name="Szövegdoboz 6"/>
          <p:cNvSpPr txBox="1"/>
          <p:nvPr/>
        </p:nvSpPr>
        <p:spPr>
          <a:xfrm>
            <a:off x="323528" y="5157192"/>
            <a:ext cx="8496944" cy="769441"/>
          </a:xfrm>
          <a:prstGeom prst="rect">
            <a:avLst/>
          </a:prstGeom>
          <a:noFill/>
        </p:spPr>
        <p:txBody>
          <a:bodyPr wrap="square" rtlCol="0">
            <a:spAutoFit/>
          </a:bodyPr>
          <a:lstStyle/>
          <a:p>
            <a:pPr algn="ctr"/>
            <a:r>
              <a:rPr lang="en-US" sz="2200" b="1" dirty="0" smtClean="0"/>
              <a:t>In memory and honor of two great figures of Chinese and international IP law, two outstanding scholars, two faithful friends</a:t>
            </a:r>
            <a:r>
              <a:rPr lang="hu-HU" sz="2200" b="1" dirty="0" smtClean="0"/>
              <a:t> of </a:t>
            </a:r>
            <a:r>
              <a:rPr lang="hu-HU" sz="2200" b="1" dirty="0" err="1" smtClean="0"/>
              <a:t>mine</a:t>
            </a:r>
            <a:r>
              <a:rPr lang="en-US" sz="2200" b="1" dirty="0" smtClean="0"/>
              <a:t> </a:t>
            </a:r>
            <a:endParaRPr lang="en-US" sz="2200" b="1" dirty="0"/>
          </a:p>
        </p:txBody>
      </p:sp>
      <p:sp>
        <p:nvSpPr>
          <p:cNvPr id="8" name="Szövegdoboz 7"/>
          <p:cNvSpPr txBox="1"/>
          <p:nvPr/>
        </p:nvSpPr>
        <p:spPr>
          <a:xfrm>
            <a:off x="1509803" y="4463395"/>
            <a:ext cx="2482411" cy="430887"/>
          </a:xfrm>
          <a:prstGeom prst="rect">
            <a:avLst/>
          </a:prstGeom>
          <a:noFill/>
        </p:spPr>
        <p:txBody>
          <a:bodyPr wrap="none" rtlCol="0">
            <a:spAutoFit/>
          </a:bodyPr>
          <a:lstStyle/>
          <a:p>
            <a:r>
              <a:rPr lang="hu-HU" sz="2200" b="1" dirty="0" smtClean="0"/>
              <a:t>Prof. </a:t>
            </a:r>
            <a:r>
              <a:rPr lang="hu-HU" sz="2200" b="1" dirty="0" err="1" smtClean="0"/>
              <a:t>Zheng</a:t>
            </a:r>
            <a:r>
              <a:rPr lang="hu-HU" sz="2200" b="1" dirty="0" smtClean="0"/>
              <a:t> </a:t>
            </a:r>
            <a:r>
              <a:rPr lang="hu-HU" sz="2200" b="1" dirty="0" err="1" smtClean="0"/>
              <a:t>Chengsi</a:t>
            </a:r>
            <a:endParaRPr lang="hu-HU" sz="2200" b="1" dirty="0"/>
          </a:p>
        </p:txBody>
      </p:sp>
      <p:sp>
        <p:nvSpPr>
          <p:cNvPr id="9" name="Szövegdoboz 8"/>
          <p:cNvSpPr txBox="1"/>
          <p:nvPr/>
        </p:nvSpPr>
        <p:spPr>
          <a:xfrm>
            <a:off x="4716016" y="4463395"/>
            <a:ext cx="2952328" cy="430887"/>
          </a:xfrm>
          <a:prstGeom prst="rect">
            <a:avLst/>
          </a:prstGeom>
          <a:noFill/>
        </p:spPr>
        <p:txBody>
          <a:bodyPr wrap="square" rtlCol="0">
            <a:spAutoFit/>
          </a:bodyPr>
          <a:lstStyle/>
          <a:p>
            <a:pPr algn="ctr"/>
            <a:r>
              <a:rPr lang="hu-HU" sz="2200" b="1" dirty="0" smtClean="0"/>
              <a:t>Prof. </a:t>
            </a:r>
            <a:r>
              <a:rPr lang="hu-HU" sz="2200" b="1" dirty="0" err="1" smtClean="0"/>
              <a:t>Guo</a:t>
            </a:r>
            <a:r>
              <a:rPr lang="hu-HU" sz="2200" b="1" dirty="0" smtClean="0"/>
              <a:t> </a:t>
            </a:r>
            <a:r>
              <a:rPr lang="hu-HU" sz="2200" b="1" dirty="0" err="1" smtClean="0"/>
              <a:t>Shuokang</a:t>
            </a:r>
            <a:r>
              <a:rPr lang="hu-HU" sz="2200" b="1" dirty="0" smtClean="0"/>
              <a:t> </a:t>
            </a:r>
            <a:endParaRPr lang="hu-HU" sz="2200" b="1" dirty="0"/>
          </a:p>
        </p:txBody>
      </p:sp>
    </p:spTree>
    <p:extLst>
      <p:ext uri="{BB962C8B-B14F-4D97-AF65-F5344CB8AC3E}">
        <p14:creationId xmlns:p14="http://schemas.microsoft.com/office/powerpoint/2010/main" val="3082351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40000"/>
              <a:lumOff val="60000"/>
            </a:schemeClr>
          </a:solidFill>
          <a:ln>
            <a:solidFill>
              <a:schemeClr val="accent1"/>
            </a:solidFill>
          </a:ln>
        </p:spPr>
        <p:txBody>
          <a:bodyPr/>
          <a:lstStyle/>
          <a:p>
            <a:r>
              <a:rPr lang="hu-HU" sz="3600" b="1" dirty="0" err="1" smtClean="0"/>
              <a:t>Bravo</a:t>
            </a:r>
            <a:r>
              <a:rPr lang="hu-HU" sz="3600" b="1" dirty="0" smtClean="0"/>
              <a:t> CJEU ! </a:t>
            </a:r>
            <a:r>
              <a:rPr lang="hu-HU" sz="3600" b="1" i="1" dirty="0" smtClean="0"/>
              <a:t>De facto </a:t>
            </a:r>
            <a:r>
              <a:rPr lang="hu-HU" sz="3600" b="1" dirty="0" err="1" smtClean="0"/>
              <a:t>rejection</a:t>
            </a:r>
            <a:r>
              <a:rPr lang="hu-HU" sz="3600" b="1" dirty="0" smtClean="0"/>
              <a:t> of </a:t>
            </a:r>
            <a:r>
              <a:rPr lang="hu-HU" sz="3600" b="1" dirty="0" err="1" smtClean="0"/>
              <a:t>the</a:t>
            </a:r>
            <a:r>
              <a:rPr lang="hu-HU" sz="3600" b="1" dirty="0" smtClean="0"/>
              <a:t> „</a:t>
            </a:r>
            <a:r>
              <a:rPr lang="hu-HU" sz="3600" b="1" dirty="0" err="1" smtClean="0"/>
              <a:t>new</a:t>
            </a:r>
            <a:r>
              <a:rPr lang="hu-HU" sz="3600" b="1" dirty="0" smtClean="0"/>
              <a:t> </a:t>
            </a:r>
            <a:r>
              <a:rPr lang="hu-HU" sz="3600" b="1" dirty="0" err="1" smtClean="0"/>
              <a:t>public</a:t>
            </a:r>
            <a:r>
              <a:rPr lang="hu-HU" sz="3600" b="1" dirty="0" smtClean="0"/>
              <a:t>” </a:t>
            </a:r>
            <a:r>
              <a:rPr lang="hu-HU" sz="3600" b="1" dirty="0" err="1" smtClean="0"/>
              <a:t>theory</a:t>
            </a:r>
            <a:r>
              <a:rPr lang="hu-HU" sz="3600" b="1" dirty="0" smtClean="0"/>
              <a:t> </a:t>
            </a:r>
            <a:r>
              <a:rPr lang="hu-HU" sz="3600" b="1" dirty="0" err="1" smtClean="0"/>
              <a:t>in</a:t>
            </a:r>
            <a:r>
              <a:rPr lang="hu-HU" sz="3600" b="1" dirty="0" smtClean="0"/>
              <a:t> </a:t>
            </a:r>
            <a:r>
              <a:rPr lang="hu-HU" sz="3600" b="1" i="1" dirty="0" smtClean="0"/>
              <a:t>Córdoba </a:t>
            </a:r>
            <a:endParaRPr lang="hu-HU" sz="3600" b="1" dirty="0"/>
          </a:p>
        </p:txBody>
      </p:sp>
      <p:sp>
        <p:nvSpPr>
          <p:cNvPr id="3" name="Tartalom helye 2"/>
          <p:cNvSpPr>
            <a:spLocks noGrp="1"/>
          </p:cNvSpPr>
          <p:nvPr>
            <p:ph idx="1"/>
          </p:nvPr>
        </p:nvSpPr>
        <p:spPr/>
        <p:txBody>
          <a:bodyPr/>
          <a:lstStyle/>
          <a:p>
            <a:pPr marL="0" indent="0">
              <a:buNone/>
            </a:pPr>
            <a:endParaRPr lang="hu-HU" sz="2000" b="1" dirty="0" smtClean="0"/>
          </a:p>
          <a:p>
            <a:pPr marL="0" indent="0">
              <a:buNone/>
            </a:pPr>
            <a:r>
              <a:rPr lang="en-US" sz="2000" b="1" dirty="0" smtClean="0"/>
              <a:t>Judgment of the CJEU in </a:t>
            </a:r>
            <a:r>
              <a:rPr lang="en-US" sz="2000" b="1" i="1" dirty="0" smtClean="0"/>
              <a:t>Land </a:t>
            </a:r>
            <a:r>
              <a:rPr lang="en-US" sz="2000" b="1" i="1" dirty="0" err="1" smtClean="0"/>
              <a:t>Nordrhein</a:t>
            </a:r>
            <a:r>
              <a:rPr lang="en-US" sz="2000" b="1" i="1" dirty="0" smtClean="0"/>
              <a:t> – </a:t>
            </a:r>
            <a:r>
              <a:rPr lang="en-US" sz="2000" b="1" i="1" dirty="0" err="1" smtClean="0"/>
              <a:t>Westfalien</a:t>
            </a:r>
            <a:r>
              <a:rPr lang="en-US" sz="2000" b="1" i="1" dirty="0" smtClean="0"/>
              <a:t> v. Dirk </a:t>
            </a:r>
            <a:r>
              <a:rPr lang="en-US" sz="2000" b="1" i="1" dirty="0" err="1" smtClean="0"/>
              <a:t>Renkhoff</a:t>
            </a:r>
            <a:r>
              <a:rPr lang="en-US" sz="2000" b="1" i="1" dirty="0" smtClean="0"/>
              <a:t> </a:t>
            </a:r>
            <a:r>
              <a:rPr lang="en-US" sz="2000" dirty="0" smtClean="0"/>
              <a:t>(</a:t>
            </a:r>
            <a:r>
              <a:rPr lang="hu-HU" sz="2000" dirty="0" smtClean="0"/>
              <a:t>c</a:t>
            </a:r>
            <a:r>
              <a:rPr lang="en-US" sz="2000" dirty="0" err="1" smtClean="0"/>
              <a:t>ase</a:t>
            </a:r>
            <a:r>
              <a:rPr lang="en-US" sz="2000" dirty="0" smtClean="0"/>
              <a:t> C-161/17)  -- adopted in August 2018 (the so-called </a:t>
            </a:r>
            <a:r>
              <a:rPr lang="hu-HU" sz="2000" dirty="0" smtClean="0"/>
              <a:t>„</a:t>
            </a:r>
            <a:r>
              <a:rPr lang="en-US" sz="2000" b="1" i="1" dirty="0" smtClean="0"/>
              <a:t>C</a:t>
            </a:r>
            <a:r>
              <a:rPr lang="hu-HU" sz="2000" b="1" i="1" dirty="0" smtClean="0"/>
              <a:t>ó</a:t>
            </a:r>
            <a:r>
              <a:rPr lang="en-US" sz="2000" b="1" i="1" dirty="0" err="1" smtClean="0"/>
              <a:t>rdoba</a:t>
            </a:r>
            <a:r>
              <a:rPr lang="hu-HU" sz="2000" b="1" i="1" dirty="0" smtClean="0"/>
              <a:t>”  </a:t>
            </a:r>
            <a:r>
              <a:rPr lang="en-US" sz="2000" dirty="0" smtClean="0"/>
              <a:t>case</a:t>
            </a:r>
            <a:r>
              <a:rPr lang="hu-HU" sz="2000" dirty="0" smtClean="0"/>
              <a:t> </a:t>
            </a:r>
            <a:r>
              <a:rPr lang="hu-HU" sz="2000" dirty="0" err="1" smtClean="0"/>
              <a:t>with</a:t>
            </a:r>
            <a:r>
              <a:rPr lang="hu-HU" sz="2000" dirty="0" smtClean="0"/>
              <a:t> </a:t>
            </a:r>
            <a:r>
              <a:rPr lang="en-US" sz="2000" dirty="0" smtClean="0"/>
              <a:t> </a:t>
            </a:r>
            <a:r>
              <a:rPr lang="en-US" sz="2000" dirty="0" err="1" smtClean="0"/>
              <a:t>referenc</a:t>
            </a:r>
            <a:r>
              <a:rPr lang="hu-HU" sz="2000" dirty="0" smtClean="0"/>
              <a:t>e</a:t>
            </a:r>
            <a:r>
              <a:rPr lang="en-US" sz="2000" dirty="0" smtClean="0"/>
              <a:t> to the topic of the photograph)</a:t>
            </a:r>
            <a:r>
              <a:rPr lang="hu-HU" sz="2000" dirty="0" smtClean="0"/>
              <a:t>:</a:t>
            </a:r>
            <a:endParaRPr lang="en-US" sz="2000" dirty="0" smtClean="0"/>
          </a:p>
          <a:p>
            <a:pPr marL="0" indent="0">
              <a:buNone/>
            </a:pPr>
            <a:endParaRPr lang="en-US" sz="2000" dirty="0" smtClean="0"/>
          </a:p>
          <a:p>
            <a:pPr marL="363538" indent="0">
              <a:buNone/>
            </a:pPr>
            <a:r>
              <a:rPr lang="en-US" sz="2000" b="1" dirty="0" smtClean="0"/>
              <a:t>The concept of ‘communication to the public’, </a:t>
            </a:r>
            <a:r>
              <a:rPr lang="en-US" sz="2000" dirty="0" smtClean="0"/>
              <a:t>within the meaning of Article 3(1) of Directive 2001/29/EC of the European Parliament and of the Council of 22 May 2001 on the </a:t>
            </a:r>
            <a:r>
              <a:rPr lang="en-US" sz="2000" dirty="0" err="1" smtClean="0"/>
              <a:t>harmonisation</a:t>
            </a:r>
            <a:r>
              <a:rPr lang="en-US" sz="2000" dirty="0" smtClean="0"/>
              <a:t> of certain aspects of copyright and related rights in the information society, </a:t>
            </a:r>
            <a:r>
              <a:rPr lang="en-US" sz="2000" b="1" dirty="0" smtClean="0"/>
              <a:t>must be interpreted as meaning that it covers the posting on one website of a photograph previously posted, without any restriction preventing it from being downloaded and with the consent of the copyright holder, on another website.</a:t>
            </a:r>
          </a:p>
          <a:p>
            <a:endParaRPr lang="hu-HU"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20</a:t>
            </a:fld>
            <a:endParaRPr lang="hu-HU"/>
          </a:p>
        </p:txBody>
      </p:sp>
    </p:spTree>
    <p:extLst>
      <p:ext uri="{BB962C8B-B14F-4D97-AF65-F5344CB8AC3E}">
        <p14:creationId xmlns:p14="http://schemas.microsoft.com/office/powerpoint/2010/main" val="328465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75000"/>
              </a:schemeClr>
            </a:solidFill>
          </a:ln>
        </p:spPr>
        <p:txBody>
          <a:bodyPr/>
          <a:lstStyle/>
          <a:p>
            <a:r>
              <a:rPr lang="hu-HU" sz="3600" b="1" dirty="0" smtClean="0"/>
              <a:t>The CJEU </a:t>
            </a:r>
            <a:r>
              <a:rPr lang="hu-HU" sz="3600" b="1" dirty="0" err="1" smtClean="0"/>
              <a:t>on</a:t>
            </a:r>
            <a:r>
              <a:rPr lang="hu-HU" sz="3600" b="1" dirty="0" smtClean="0"/>
              <a:t> </a:t>
            </a:r>
            <a:r>
              <a:rPr lang="hu-HU" sz="3600" b="1" dirty="0" err="1" smtClean="0"/>
              <a:t>active</a:t>
            </a:r>
            <a:r>
              <a:rPr lang="hu-HU" sz="3600" b="1" dirty="0" smtClean="0"/>
              <a:t> (</a:t>
            </a:r>
            <a:r>
              <a:rPr lang="hu-HU" sz="3600" b="1" dirty="0" err="1" smtClean="0"/>
              <a:t>false</a:t>
            </a:r>
            <a:r>
              <a:rPr lang="hu-HU" sz="3600" b="1" dirty="0" smtClean="0"/>
              <a:t>) </a:t>
            </a:r>
            <a:br>
              <a:rPr lang="hu-HU" sz="3600" b="1" dirty="0" smtClean="0"/>
            </a:br>
            <a:r>
              <a:rPr lang="hu-HU" sz="3600" b="1" dirty="0" err="1" smtClean="0"/>
              <a:t>intermediaries</a:t>
            </a:r>
            <a:r>
              <a:rPr lang="hu-HU" sz="3600" b="1" dirty="0" smtClean="0"/>
              <a:t> (1)</a:t>
            </a:r>
            <a:endParaRPr lang="hu-HU" sz="3600" b="1" dirty="0"/>
          </a:p>
        </p:txBody>
      </p:sp>
      <p:sp>
        <p:nvSpPr>
          <p:cNvPr id="3" name="Tartalom helye 2"/>
          <p:cNvSpPr>
            <a:spLocks noGrp="1"/>
          </p:cNvSpPr>
          <p:nvPr>
            <p:ph idx="1"/>
          </p:nvPr>
        </p:nvSpPr>
        <p:spPr/>
        <p:txBody>
          <a:bodyPr/>
          <a:lstStyle/>
          <a:p>
            <a:pPr marL="0" indent="0">
              <a:buNone/>
            </a:pPr>
            <a:r>
              <a:rPr lang="hu-HU" sz="2000" b="1" dirty="0" err="1" smtClean="0"/>
              <a:t>Summary</a:t>
            </a:r>
            <a:r>
              <a:rPr lang="hu-HU" sz="2000" b="1" dirty="0" smtClean="0"/>
              <a:t> of </a:t>
            </a:r>
            <a:r>
              <a:rPr lang="hu-HU" sz="2000" b="1" dirty="0" err="1" smtClean="0"/>
              <a:t>the</a:t>
            </a:r>
            <a:r>
              <a:rPr lang="hu-HU" sz="2000" b="1" dirty="0" smtClean="0"/>
              <a:t> </a:t>
            </a:r>
            <a:r>
              <a:rPr lang="hu-HU" sz="2000" b="1" dirty="0" err="1" smtClean="0"/>
              <a:t>judgement</a:t>
            </a:r>
            <a:r>
              <a:rPr lang="hu-HU" sz="2000" b="1" dirty="0" smtClean="0"/>
              <a:t> of </a:t>
            </a:r>
            <a:r>
              <a:rPr lang="hu-HU" sz="2000" b="1" dirty="0" err="1" smtClean="0"/>
              <a:t>the</a:t>
            </a:r>
            <a:r>
              <a:rPr lang="hu-HU" sz="2000" b="1" dirty="0" smtClean="0"/>
              <a:t> CJEU </a:t>
            </a:r>
            <a:r>
              <a:rPr lang="hu-HU" sz="2000" b="1" dirty="0" err="1" smtClean="0"/>
              <a:t>in</a:t>
            </a:r>
            <a:r>
              <a:rPr lang="hu-HU" sz="2000" b="1" dirty="0" smtClean="0"/>
              <a:t> </a:t>
            </a:r>
            <a:r>
              <a:rPr lang="hu-HU" sz="2000" b="1" dirty="0" err="1" smtClean="0"/>
              <a:t>the</a:t>
            </a:r>
            <a:r>
              <a:rPr lang="hu-HU" sz="2000" b="1" dirty="0" smtClean="0"/>
              <a:t> </a:t>
            </a:r>
            <a:r>
              <a:rPr lang="hu-HU" sz="2000" b="1" i="1" dirty="0" smtClean="0"/>
              <a:t>L’</a:t>
            </a:r>
            <a:r>
              <a:rPr lang="hu-HU" sz="2000" b="1" i="1" dirty="0" err="1" smtClean="0"/>
              <a:t>Oréa</a:t>
            </a:r>
            <a:r>
              <a:rPr lang="hu-HU" sz="2000" b="1" dirty="0" err="1" smtClean="0"/>
              <a:t>l</a:t>
            </a:r>
            <a:r>
              <a:rPr lang="hu-HU" sz="2000" b="1" dirty="0" smtClean="0"/>
              <a:t> </a:t>
            </a:r>
            <a:r>
              <a:rPr lang="hu-HU" sz="2000" b="1" dirty="0" err="1" smtClean="0"/>
              <a:t>case</a:t>
            </a:r>
            <a:r>
              <a:rPr lang="hu-HU" sz="2000" b="1" dirty="0" smtClean="0"/>
              <a:t> (</a:t>
            </a:r>
            <a:r>
              <a:rPr lang="hu-HU" sz="2000" b="1" dirty="0" err="1" smtClean="0"/>
              <a:t>Case</a:t>
            </a:r>
            <a:r>
              <a:rPr lang="hu-HU" sz="2000" b="1" dirty="0" smtClean="0"/>
              <a:t> C-324/09):   </a:t>
            </a:r>
          </a:p>
          <a:p>
            <a:pPr marL="0" indent="0">
              <a:buNone/>
            </a:pPr>
            <a:endParaRPr lang="hu-HU" sz="1800" b="1" dirty="0"/>
          </a:p>
          <a:p>
            <a:pPr marL="400050" lvl="1" indent="0">
              <a:buNone/>
            </a:pPr>
            <a:r>
              <a:rPr lang="hu-HU" sz="2000" dirty="0" smtClean="0"/>
              <a:t>6. </a:t>
            </a:r>
            <a:r>
              <a:rPr lang="en-US" sz="2000" b="1" dirty="0" smtClean="0"/>
              <a:t>Article </a:t>
            </a:r>
            <a:r>
              <a:rPr lang="en-US" sz="2000" b="1" dirty="0"/>
              <a:t>14(1) of Directive 2000/31/EC</a:t>
            </a:r>
            <a:r>
              <a:rPr lang="en-US" sz="2000" dirty="0"/>
              <a:t> of the European Parliament and of the Council of 8 June 2000 </a:t>
            </a:r>
            <a:r>
              <a:rPr lang="en-US" sz="2000" b="1" dirty="0"/>
              <a:t>on</a:t>
            </a:r>
            <a:r>
              <a:rPr lang="en-US" sz="2000" dirty="0"/>
              <a:t> certain legal aspects of information society services, in particular </a:t>
            </a:r>
            <a:r>
              <a:rPr lang="en-US" sz="2000" b="1" dirty="0"/>
              <a:t>electronic commerce</a:t>
            </a:r>
            <a:r>
              <a:rPr lang="en-US" sz="2000" dirty="0"/>
              <a:t>, in the Internal Market (‘Directive on electronic commerce’) </a:t>
            </a:r>
            <a:r>
              <a:rPr lang="en-US" sz="2000" b="1" dirty="0"/>
              <a:t>must be interpreted as applying </a:t>
            </a:r>
            <a:r>
              <a:rPr lang="en-US" sz="2000" dirty="0"/>
              <a:t>to the operator of an online marketplace </a:t>
            </a:r>
            <a:r>
              <a:rPr lang="en-US" sz="2000" b="1" dirty="0"/>
              <a:t>where that operator has not played an active role</a:t>
            </a:r>
            <a:r>
              <a:rPr lang="en-US" sz="2000" dirty="0"/>
              <a:t> allowing it to have knowledge or control of the data stored. </a:t>
            </a:r>
          </a:p>
          <a:p>
            <a:pPr marL="400050" lvl="1" indent="0">
              <a:buNone/>
            </a:pPr>
            <a:r>
              <a:rPr lang="en-US" sz="2000" dirty="0"/>
              <a:t>The operator </a:t>
            </a:r>
            <a:r>
              <a:rPr lang="en-US" sz="2000" b="1" dirty="0"/>
              <a:t>plays such a role when it provides assistance which entails, in particular, </a:t>
            </a:r>
            <a:r>
              <a:rPr lang="en-US" sz="2000" b="1" dirty="0" err="1"/>
              <a:t>optimising</a:t>
            </a:r>
            <a:r>
              <a:rPr lang="en-US" sz="2000" b="1" dirty="0"/>
              <a:t> the presentation of the offers for sale in question or promoting them</a:t>
            </a:r>
            <a:r>
              <a:rPr lang="en-US" sz="2000" b="1" dirty="0" smtClean="0"/>
              <a:t>.</a:t>
            </a:r>
            <a:endParaRPr lang="en-US" sz="2000" b="1"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21</a:t>
            </a:fld>
            <a:endParaRPr lang="hu-HU"/>
          </a:p>
        </p:txBody>
      </p:sp>
    </p:spTree>
    <p:extLst>
      <p:ext uri="{BB962C8B-B14F-4D97-AF65-F5344CB8AC3E}">
        <p14:creationId xmlns:p14="http://schemas.microsoft.com/office/powerpoint/2010/main" val="124773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75000"/>
              </a:schemeClr>
            </a:solidFill>
          </a:ln>
        </p:spPr>
        <p:txBody>
          <a:bodyPr/>
          <a:lstStyle/>
          <a:p>
            <a:r>
              <a:rPr lang="hu-HU" sz="3600" b="1" dirty="0"/>
              <a:t>The CJEU </a:t>
            </a:r>
            <a:r>
              <a:rPr lang="hu-HU" sz="3600" b="1" dirty="0" err="1"/>
              <a:t>on</a:t>
            </a:r>
            <a:r>
              <a:rPr lang="hu-HU" sz="3600" b="1" dirty="0"/>
              <a:t> </a:t>
            </a:r>
            <a:r>
              <a:rPr lang="hu-HU" sz="3600" b="1" dirty="0" err="1"/>
              <a:t>active</a:t>
            </a:r>
            <a:r>
              <a:rPr lang="hu-HU" sz="3600" b="1" dirty="0"/>
              <a:t> (</a:t>
            </a:r>
            <a:r>
              <a:rPr lang="hu-HU" sz="3600" b="1" dirty="0" err="1"/>
              <a:t>false</a:t>
            </a:r>
            <a:r>
              <a:rPr lang="hu-HU" sz="3600" b="1" dirty="0"/>
              <a:t>) </a:t>
            </a:r>
            <a:br>
              <a:rPr lang="hu-HU" sz="3600" b="1" dirty="0"/>
            </a:br>
            <a:r>
              <a:rPr lang="hu-HU" sz="3600" b="1" dirty="0" err="1"/>
              <a:t>intermediaries</a:t>
            </a:r>
            <a:r>
              <a:rPr lang="hu-HU" sz="3600" b="1" dirty="0"/>
              <a:t> </a:t>
            </a:r>
            <a:r>
              <a:rPr lang="hu-HU" sz="3600" b="1" dirty="0" smtClean="0"/>
              <a:t>(2)</a:t>
            </a:r>
            <a:endParaRPr lang="hu-HU" sz="3600" dirty="0"/>
          </a:p>
        </p:txBody>
      </p:sp>
      <p:sp>
        <p:nvSpPr>
          <p:cNvPr id="3" name="Tartalom helye 2"/>
          <p:cNvSpPr>
            <a:spLocks noGrp="1"/>
          </p:cNvSpPr>
          <p:nvPr>
            <p:ph idx="1"/>
          </p:nvPr>
        </p:nvSpPr>
        <p:spPr/>
        <p:txBody>
          <a:bodyPr/>
          <a:lstStyle/>
          <a:p>
            <a:pPr marL="0" indent="0">
              <a:buNone/>
            </a:pPr>
            <a:endParaRPr lang="hu-HU" sz="800" b="1" dirty="0" smtClean="0"/>
          </a:p>
          <a:p>
            <a:pPr marL="0" indent="0">
              <a:buNone/>
            </a:pPr>
            <a:r>
              <a:rPr lang="hu-HU" sz="2000" b="1" dirty="0" smtClean="0"/>
              <a:t>L’</a:t>
            </a:r>
            <a:r>
              <a:rPr lang="hu-HU" sz="2000" b="1" dirty="0" err="1" smtClean="0"/>
              <a:t>Oréal</a:t>
            </a:r>
            <a:r>
              <a:rPr lang="hu-HU" sz="2000" b="1" dirty="0" smtClean="0"/>
              <a:t> </a:t>
            </a:r>
            <a:r>
              <a:rPr lang="hu-HU" sz="2000" dirty="0" smtClean="0"/>
              <a:t>(</a:t>
            </a:r>
            <a:r>
              <a:rPr lang="hu-HU" sz="2000" dirty="0" err="1" smtClean="0"/>
              <a:t>continued</a:t>
            </a:r>
            <a:r>
              <a:rPr lang="hu-HU" sz="2000" dirty="0" smtClean="0"/>
              <a:t>) </a:t>
            </a:r>
            <a:endParaRPr lang="hu-HU" sz="2000" b="1" dirty="0" smtClean="0"/>
          </a:p>
          <a:p>
            <a:pPr marL="0" indent="0">
              <a:buNone/>
            </a:pPr>
            <a:endParaRPr lang="hu-HU" sz="2000" b="1" dirty="0"/>
          </a:p>
          <a:p>
            <a:pPr marL="400050" lvl="1" indent="0">
              <a:buNone/>
            </a:pPr>
            <a:r>
              <a:rPr lang="en-US" sz="2000" b="1" dirty="0" smtClean="0"/>
              <a:t>Where </a:t>
            </a:r>
            <a:r>
              <a:rPr lang="en-US" sz="2000" dirty="0"/>
              <a:t>the operator of the online marketplace </a:t>
            </a:r>
            <a:r>
              <a:rPr lang="en-US" sz="2000" b="1" dirty="0"/>
              <a:t>has not played an active role</a:t>
            </a:r>
            <a:r>
              <a:rPr lang="en-US" sz="2000" dirty="0"/>
              <a:t> within the meaning of the preceding paragraph and the service provided falls, as a consequence, within the scope of Article 14(1) of Directive 2000/31, </a:t>
            </a:r>
            <a:r>
              <a:rPr lang="en-US" sz="2000" b="1" dirty="0"/>
              <a:t>the operator none the less cannot</a:t>
            </a:r>
            <a:r>
              <a:rPr lang="en-US" sz="2000" dirty="0"/>
              <a:t>, in a case which may result in an order to pay damages, </a:t>
            </a:r>
            <a:r>
              <a:rPr lang="en-US" sz="2000" b="1" dirty="0"/>
              <a:t>rely on the exemption from liability provided for in that provision if it was aware of facts or circumstances on the basis of which a diligent economic operator should have </a:t>
            </a:r>
            <a:r>
              <a:rPr lang="en-US" sz="2000" b="1" dirty="0" err="1"/>
              <a:t>realised</a:t>
            </a:r>
            <a:r>
              <a:rPr lang="en-US" sz="2000" b="1" dirty="0"/>
              <a:t> that the offers for sale in question were unlawful and,</a:t>
            </a:r>
            <a:r>
              <a:rPr lang="en-US" sz="2000" dirty="0"/>
              <a:t> in the event of it being so aware, </a:t>
            </a:r>
            <a:r>
              <a:rPr lang="en-US" sz="2000" b="1" dirty="0"/>
              <a:t>failed to act expeditiously </a:t>
            </a:r>
            <a:r>
              <a:rPr lang="en-US" sz="2000" dirty="0"/>
              <a:t>in accordance with Article 14(1)(b) of Directive 2000/31</a:t>
            </a:r>
            <a:r>
              <a:rPr lang="en-US" sz="2000" dirty="0" smtClean="0"/>
              <a:t>.</a:t>
            </a:r>
            <a:r>
              <a:rPr lang="hu-HU" sz="2000" dirty="0" smtClean="0"/>
              <a:t> (</a:t>
            </a:r>
            <a:r>
              <a:rPr lang="hu-HU" sz="2000" dirty="0" err="1" smtClean="0"/>
              <a:t>Emphasis</a:t>
            </a:r>
            <a:r>
              <a:rPr lang="hu-HU" sz="2000" dirty="0" smtClean="0"/>
              <a:t> </a:t>
            </a:r>
            <a:r>
              <a:rPr lang="hu-HU" sz="2000" dirty="0" err="1" smtClean="0"/>
              <a:t>added</a:t>
            </a:r>
            <a:r>
              <a:rPr lang="hu-HU" sz="2000" dirty="0" smtClean="0"/>
              <a:t>.) </a:t>
            </a:r>
            <a:endParaRPr lang="en-US" sz="2000" dirty="0"/>
          </a:p>
          <a:p>
            <a:pPr marL="400050" lvl="1" indent="0">
              <a:buNone/>
            </a:pPr>
            <a:r>
              <a:rPr lang="en-US" sz="2000" dirty="0"/>
              <a:t>     </a:t>
            </a:r>
            <a:endParaRPr lang="hu-HU" sz="2000" dirty="0"/>
          </a:p>
          <a:p>
            <a:endParaRPr lang="hu-HU"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22</a:t>
            </a:fld>
            <a:endParaRPr lang="hu-HU"/>
          </a:p>
        </p:txBody>
      </p:sp>
    </p:spTree>
    <p:extLst>
      <p:ext uri="{BB962C8B-B14F-4D97-AF65-F5344CB8AC3E}">
        <p14:creationId xmlns:p14="http://schemas.microsoft.com/office/powerpoint/2010/main" val="106642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75000"/>
              </a:schemeClr>
            </a:solidFill>
          </a:ln>
        </p:spPr>
        <p:txBody>
          <a:bodyPr/>
          <a:lstStyle/>
          <a:p>
            <a:r>
              <a:rPr lang="hu-HU" sz="3600" b="1" dirty="0"/>
              <a:t>The CJEU </a:t>
            </a:r>
            <a:r>
              <a:rPr lang="hu-HU" sz="3600" b="1" dirty="0" err="1"/>
              <a:t>on</a:t>
            </a:r>
            <a:r>
              <a:rPr lang="hu-HU" sz="3600" b="1" dirty="0"/>
              <a:t> </a:t>
            </a:r>
            <a:r>
              <a:rPr lang="hu-HU" sz="3600" b="1" dirty="0" err="1"/>
              <a:t>active</a:t>
            </a:r>
            <a:r>
              <a:rPr lang="hu-HU" sz="3600" b="1" dirty="0"/>
              <a:t> (</a:t>
            </a:r>
            <a:r>
              <a:rPr lang="hu-HU" sz="3600" b="1" dirty="0" err="1"/>
              <a:t>false</a:t>
            </a:r>
            <a:r>
              <a:rPr lang="hu-HU" sz="3600" b="1" dirty="0"/>
              <a:t>) </a:t>
            </a:r>
            <a:br>
              <a:rPr lang="hu-HU" sz="3600" b="1" dirty="0"/>
            </a:br>
            <a:r>
              <a:rPr lang="hu-HU" sz="3600" b="1" dirty="0" err="1"/>
              <a:t>intermediaries</a:t>
            </a:r>
            <a:r>
              <a:rPr lang="hu-HU" sz="3600" b="1" dirty="0"/>
              <a:t> </a:t>
            </a:r>
            <a:r>
              <a:rPr lang="hu-HU" sz="3600" b="1" dirty="0" smtClean="0"/>
              <a:t>(3)</a:t>
            </a:r>
            <a:endParaRPr lang="hu-HU" sz="3600" dirty="0"/>
          </a:p>
        </p:txBody>
      </p:sp>
      <p:sp>
        <p:nvSpPr>
          <p:cNvPr id="3" name="Tartalom helye 2"/>
          <p:cNvSpPr>
            <a:spLocks noGrp="1"/>
          </p:cNvSpPr>
          <p:nvPr>
            <p:ph idx="1"/>
          </p:nvPr>
        </p:nvSpPr>
        <p:spPr/>
        <p:txBody>
          <a:bodyPr/>
          <a:lstStyle/>
          <a:p>
            <a:pPr marL="0" indent="0">
              <a:buNone/>
            </a:pPr>
            <a:r>
              <a:rPr lang="hu-HU" sz="2000" b="1" dirty="0" err="1" smtClean="0"/>
              <a:t>Judgement</a:t>
            </a:r>
            <a:r>
              <a:rPr lang="hu-HU" sz="2000" b="1" dirty="0" smtClean="0"/>
              <a:t> of </a:t>
            </a:r>
            <a:r>
              <a:rPr lang="hu-HU" sz="2000" b="1" dirty="0" err="1" smtClean="0"/>
              <a:t>the</a:t>
            </a:r>
            <a:r>
              <a:rPr lang="hu-HU" sz="2000" b="1" dirty="0" smtClean="0"/>
              <a:t> CJEU </a:t>
            </a:r>
            <a:r>
              <a:rPr lang="hu-HU" sz="2000" b="1" dirty="0" err="1" smtClean="0"/>
              <a:t>in</a:t>
            </a:r>
            <a:r>
              <a:rPr lang="hu-HU" sz="2000" b="1" dirty="0" smtClean="0"/>
              <a:t> </a:t>
            </a:r>
            <a:r>
              <a:rPr lang="hu-HU" sz="2000" b="1" dirty="0" err="1" smtClean="0"/>
              <a:t>the</a:t>
            </a:r>
            <a:r>
              <a:rPr lang="hu-HU" sz="2000" b="1" dirty="0" smtClean="0"/>
              <a:t> </a:t>
            </a:r>
            <a:r>
              <a:rPr lang="hu-HU" sz="2000" b="1" i="1" dirty="0" err="1" smtClean="0"/>
              <a:t>Deepak</a:t>
            </a:r>
            <a:r>
              <a:rPr lang="hu-HU" sz="2000" b="1" i="1" dirty="0" smtClean="0"/>
              <a:t> Mehta </a:t>
            </a:r>
            <a:r>
              <a:rPr lang="hu-HU" sz="2000" b="1" dirty="0" err="1" smtClean="0"/>
              <a:t>case</a:t>
            </a:r>
            <a:r>
              <a:rPr lang="hu-HU" sz="2000" b="1" dirty="0" smtClean="0"/>
              <a:t> (</a:t>
            </a:r>
            <a:r>
              <a:rPr lang="hu-HU" sz="2000" b="1" dirty="0" err="1" smtClean="0"/>
              <a:t>Case</a:t>
            </a:r>
            <a:r>
              <a:rPr lang="hu-HU" sz="2000" b="1" dirty="0" smtClean="0"/>
              <a:t> C-521/17):</a:t>
            </a:r>
          </a:p>
          <a:p>
            <a:pPr marL="0" indent="0">
              <a:buNone/>
            </a:pPr>
            <a:endParaRPr lang="hu-HU" sz="800" b="1" dirty="0"/>
          </a:p>
          <a:p>
            <a:pPr marL="400050" lvl="1" indent="0">
              <a:buNone/>
            </a:pPr>
            <a:r>
              <a:rPr lang="en-US" sz="2000" b="1" dirty="0" smtClean="0"/>
              <a:t>Articles 12 to 14 of Directive 2000/31/EC … </a:t>
            </a:r>
            <a:r>
              <a:rPr lang="en-US" sz="2000" dirty="0" smtClean="0"/>
              <a:t>(‘</a:t>
            </a:r>
            <a:r>
              <a:rPr lang="en-US" sz="2000" b="1" dirty="0" smtClean="0"/>
              <a:t>Directive on electronic commerce</a:t>
            </a:r>
            <a:r>
              <a:rPr lang="en-US" sz="2000" dirty="0" smtClean="0"/>
              <a:t>’) </a:t>
            </a:r>
            <a:r>
              <a:rPr lang="en-US" sz="2000" b="1" dirty="0" smtClean="0"/>
              <a:t>must be interpreted as meaning that the limitations of liability for which they provide apply</a:t>
            </a:r>
            <a:r>
              <a:rPr lang="en-US" sz="2000" dirty="0" smtClean="0"/>
              <a:t> to the provider of an IP address rental and registration service allowing the anonymous use of internet domain names, such as that at issue in the case in the main proceedings, inasmuch as that service comes within the scope of one of the categories of service referred to in those articles and meets all the corresponding conditions</a:t>
            </a:r>
            <a:r>
              <a:rPr lang="en-US" sz="2000" b="1" dirty="0" smtClean="0"/>
              <a:t>, in so far as the activity of such a service provider is of a merely technical, automatic and passive nature</a:t>
            </a:r>
            <a:r>
              <a:rPr lang="en-US" sz="2000" dirty="0" smtClean="0"/>
              <a:t>, implying that he has neither knowledge of nor control over the information transmitted or cached by his customers, </a:t>
            </a:r>
            <a:r>
              <a:rPr lang="en-US" sz="2000" b="1" dirty="0" smtClean="0"/>
              <a:t>and in so far as he does not play an active role in allowing those customers to </a:t>
            </a:r>
            <a:r>
              <a:rPr lang="en-US" sz="2000" b="1" dirty="0" err="1" smtClean="0"/>
              <a:t>optimise</a:t>
            </a:r>
            <a:r>
              <a:rPr lang="en-US" sz="2000" b="1" dirty="0" smtClean="0"/>
              <a:t> their online sales activity, these being matters for the referring court to verify.</a:t>
            </a:r>
            <a:r>
              <a:rPr lang="hu-HU" sz="2000" b="1" dirty="0" smtClean="0"/>
              <a:t> (</a:t>
            </a:r>
            <a:r>
              <a:rPr lang="hu-HU" sz="2000" b="1" dirty="0" err="1" smtClean="0"/>
              <a:t>Emphasis</a:t>
            </a:r>
            <a:r>
              <a:rPr lang="hu-HU" sz="2000" b="1" dirty="0" smtClean="0"/>
              <a:t> </a:t>
            </a:r>
            <a:r>
              <a:rPr lang="hu-HU" sz="2000" b="1" dirty="0" err="1" smtClean="0"/>
              <a:t>added</a:t>
            </a:r>
            <a:r>
              <a:rPr lang="hu-HU" sz="2000" b="1" dirty="0" smtClean="0"/>
              <a:t>.) </a:t>
            </a:r>
            <a:endParaRPr lang="en-US" sz="2000" b="1" dirty="0" smtClean="0"/>
          </a:p>
          <a:p>
            <a:pPr marL="400050" lvl="1" indent="0">
              <a:buNone/>
            </a:pPr>
            <a:endParaRPr lang="en-US" sz="2000" b="1"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23</a:t>
            </a:fld>
            <a:endParaRPr lang="hu-HU"/>
          </a:p>
        </p:txBody>
      </p:sp>
    </p:spTree>
    <p:extLst>
      <p:ext uri="{BB962C8B-B14F-4D97-AF65-F5344CB8AC3E}">
        <p14:creationId xmlns:p14="http://schemas.microsoft.com/office/powerpoint/2010/main" val="143806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pPr>
                <a:defRPr/>
              </a:pPr>
              <a:t>24</a:t>
            </a:fld>
            <a:endParaRPr lang="hu-HU"/>
          </a:p>
        </p:txBody>
      </p:sp>
      <p:sp>
        <p:nvSpPr>
          <p:cNvPr id="4" name="Szövegdoboz 3"/>
          <p:cNvSpPr txBox="1"/>
          <p:nvPr/>
        </p:nvSpPr>
        <p:spPr>
          <a:xfrm>
            <a:off x="539552" y="1628800"/>
            <a:ext cx="8136904" cy="3046988"/>
          </a:xfrm>
          <a:prstGeom prst="rect">
            <a:avLst/>
          </a:prstGeom>
          <a:noFill/>
        </p:spPr>
        <p:txBody>
          <a:bodyPr wrap="square" rtlCol="0">
            <a:spAutoFit/>
          </a:bodyPr>
          <a:lstStyle/>
          <a:p>
            <a:pPr algn="ctr"/>
            <a:r>
              <a:rPr lang="hu-HU" sz="4800" b="1" dirty="0" smtClean="0">
                <a:solidFill>
                  <a:schemeClr val="accent2">
                    <a:lumMod val="75000"/>
                  </a:schemeClr>
                </a:solidFill>
                <a:effectLst>
                  <a:outerShdw blurRad="38100" dist="38100" dir="2700000" algn="tl">
                    <a:srgbClr val="000000">
                      <a:alpha val="43137"/>
                    </a:srgbClr>
                  </a:outerShdw>
                </a:effectLst>
              </a:rPr>
              <a:t>IV. ARTICLE 13 OF THE DRAFT DIGITAL SINGLE MARKET DIRECTIVE ON ACTIVE („FALSE”) INTERMEDIARIES   </a:t>
            </a:r>
            <a:endParaRPr lang="hu-HU" sz="4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98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1"/>
            </a:solidFill>
          </a:ln>
        </p:spPr>
        <p:txBody>
          <a:bodyPr/>
          <a:lstStyle/>
          <a:p>
            <a:r>
              <a:rPr lang="hu-HU" sz="3600" b="1" dirty="0" err="1" smtClean="0"/>
              <a:t>Article</a:t>
            </a:r>
            <a:r>
              <a:rPr lang="hu-HU" sz="3600" b="1" dirty="0" smtClean="0"/>
              <a:t> 13 of </a:t>
            </a:r>
            <a:r>
              <a:rPr lang="hu-HU" sz="3600" b="1" dirty="0" err="1" smtClean="0"/>
              <a:t>the</a:t>
            </a:r>
            <a:r>
              <a:rPr lang="hu-HU" sz="3600" b="1" dirty="0" smtClean="0"/>
              <a:t> </a:t>
            </a:r>
            <a:r>
              <a:rPr lang="hu-HU" sz="3600" b="1" dirty="0" err="1" smtClean="0"/>
              <a:t>Draft</a:t>
            </a:r>
            <a:r>
              <a:rPr lang="hu-HU" sz="3600" b="1" dirty="0" smtClean="0"/>
              <a:t> </a:t>
            </a:r>
            <a:r>
              <a:rPr lang="hu-HU" sz="3600" b="1" dirty="0" err="1" smtClean="0"/>
              <a:t>Directive</a:t>
            </a:r>
            <a:r>
              <a:rPr lang="hu-HU" sz="3600" b="1" dirty="0" smtClean="0"/>
              <a:t> (1)</a:t>
            </a:r>
            <a:endParaRPr lang="hu-HU" sz="3600" b="1" dirty="0"/>
          </a:p>
        </p:txBody>
      </p:sp>
      <p:sp>
        <p:nvSpPr>
          <p:cNvPr id="3" name="Tartalom helye 2"/>
          <p:cNvSpPr>
            <a:spLocks noGrp="1"/>
          </p:cNvSpPr>
          <p:nvPr>
            <p:ph idx="1"/>
          </p:nvPr>
        </p:nvSpPr>
        <p:spPr/>
        <p:txBody>
          <a:bodyPr/>
          <a:lstStyle/>
          <a:p>
            <a:pPr marL="0" indent="0">
              <a:buNone/>
            </a:pPr>
            <a:r>
              <a:rPr lang="en-US" sz="1900" b="1" i="1" dirty="0"/>
              <a:t>Article </a:t>
            </a:r>
            <a:r>
              <a:rPr lang="en-US" sz="1900" b="1" i="1" dirty="0" smtClean="0"/>
              <a:t>13</a:t>
            </a:r>
            <a:r>
              <a:rPr lang="hu-HU" sz="1900" b="1" i="1" dirty="0" smtClean="0"/>
              <a:t>. </a:t>
            </a:r>
            <a:r>
              <a:rPr lang="en-US" sz="1900" b="1" i="1" dirty="0" smtClean="0"/>
              <a:t>Use </a:t>
            </a:r>
            <a:r>
              <a:rPr lang="en-US" sz="1900" b="1" i="1" dirty="0"/>
              <a:t>of protected content by information society service providers storing and giving access to large amounts of works and other subject-matter uploaded by their users</a:t>
            </a:r>
            <a:endParaRPr lang="hu-HU" sz="1900" b="1" dirty="0"/>
          </a:p>
          <a:p>
            <a:pPr marL="0" lvl="0" indent="0">
              <a:buAutoNum type="arabicPeriod"/>
            </a:pPr>
            <a:r>
              <a:rPr lang="en-US" sz="1900" dirty="0" smtClean="0"/>
              <a:t>Information </a:t>
            </a:r>
            <a:r>
              <a:rPr lang="en-US" sz="1900" dirty="0"/>
              <a:t>society service providers </a:t>
            </a:r>
            <a:r>
              <a:rPr lang="en-US" sz="1900" b="1" dirty="0"/>
              <a:t>that store and provide to the public access to large amounts of works or other subject-matter </a:t>
            </a:r>
            <a:r>
              <a:rPr lang="en-US" sz="1900" dirty="0"/>
              <a:t>uploaded by their users </a:t>
            </a:r>
            <a:r>
              <a:rPr lang="en-US" sz="1900" b="1" dirty="0"/>
              <a:t>shall, </a:t>
            </a:r>
            <a:r>
              <a:rPr lang="en-US" sz="1900" dirty="0"/>
              <a:t>in cooperation with </a:t>
            </a:r>
            <a:r>
              <a:rPr lang="en-US" sz="1900" dirty="0" err="1"/>
              <a:t>rightholders</a:t>
            </a:r>
            <a:r>
              <a:rPr lang="en-US" sz="1900" dirty="0"/>
              <a:t>, </a:t>
            </a:r>
            <a:r>
              <a:rPr lang="en-US" sz="1900" b="1" dirty="0"/>
              <a:t>take measures to ensure the functioning of agreements concluded with </a:t>
            </a:r>
            <a:r>
              <a:rPr lang="en-US" sz="1900" b="1" dirty="0" err="1"/>
              <a:t>rightholders</a:t>
            </a:r>
            <a:r>
              <a:rPr lang="en-US" sz="1900" dirty="0"/>
              <a:t> for the use of their works or other subject-matter </a:t>
            </a:r>
            <a:r>
              <a:rPr lang="en-US" sz="1900" b="1" dirty="0"/>
              <a:t>or to prevent the availability on their services of works or other subject-matter identified by </a:t>
            </a:r>
            <a:r>
              <a:rPr lang="en-US" sz="1900" b="1" dirty="0" err="1"/>
              <a:t>rightholders</a:t>
            </a:r>
            <a:r>
              <a:rPr lang="en-US" sz="1900" b="1" dirty="0"/>
              <a:t> through the cooperation with the service providers</a:t>
            </a:r>
            <a:r>
              <a:rPr lang="en-US" sz="1900" dirty="0"/>
              <a:t>. Those measures, such as the use of effective content recognition technologies, shall be appropriate and proportionate. </a:t>
            </a:r>
            <a:r>
              <a:rPr lang="en-US" sz="1900" b="1" dirty="0"/>
              <a:t>The service providers shall provide </a:t>
            </a:r>
            <a:r>
              <a:rPr lang="en-US" sz="1900" b="1" dirty="0" err="1"/>
              <a:t>rightholders</a:t>
            </a:r>
            <a:r>
              <a:rPr lang="en-US" sz="1900" b="1" dirty="0"/>
              <a:t> with adequate information on the functioning and the deployment of the measures</a:t>
            </a:r>
            <a:r>
              <a:rPr lang="en-US" sz="1900" dirty="0"/>
              <a:t>, as well as, </a:t>
            </a:r>
            <a:r>
              <a:rPr lang="en-US" sz="1900" dirty="0" smtClean="0"/>
              <a:t>when</a:t>
            </a:r>
            <a:r>
              <a:rPr lang="hu-HU" sz="1900" dirty="0" smtClean="0"/>
              <a:t> </a:t>
            </a:r>
            <a:r>
              <a:rPr lang="en-US" sz="1900" dirty="0" smtClean="0"/>
              <a:t>relevant</a:t>
            </a:r>
            <a:r>
              <a:rPr lang="en-US" sz="1900" dirty="0"/>
              <a:t>, adequate reporting on the recognition and use of the works and other subject-matter</a:t>
            </a:r>
            <a:r>
              <a:rPr lang="en-US" sz="1900" dirty="0" smtClean="0"/>
              <a:t>.</a:t>
            </a:r>
            <a:r>
              <a:rPr lang="hu-HU" sz="1900" dirty="0" smtClean="0"/>
              <a:t> (</a:t>
            </a:r>
            <a:r>
              <a:rPr lang="hu-HU" sz="1900" dirty="0" err="1" smtClean="0"/>
              <a:t>Continues</a:t>
            </a:r>
            <a:r>
              <a:rPr lang="hu-HU" sz="1900" dirty="0" smtClean="0"/>
              <a:t>)</a:t>
            </a:r>
          </a:p>
          <a:p>
            <a:pPr marL="0" lvl="0" indent="0">
              <a:buNone/>
            </a:pPr>
            <a:endParaRPr lang="hu-HU" sz="1900" dirty="0"/>
          </a:p>
          <a:p>
            <a:endParaRPr lang="hu-HU"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A5BC9835-C9D8-4A16-A6BE-17FE67D68D15}" type="slidenum">
              <a:rPr lang="hu-HU" smtClean="0"/>
              <a:pPr>
                <a:defRPr/>
              </a:pPr>
              <a:t>25</a:t>
            </a:fld>
            <a:endParaRPr lang="hu-HU"/>
          </a:p>
        </p:txBody>
      </p:sp>
    </p:spTree>
    <p:extLst>
      <p:ext uri="{BB962C8B-B14F-4D97-AF65-F5344CB8AC3E}">
        <p14:creationId xmlns:p14="http://schemas.microsoft.com/office/powerpoint/2010/main" val="58240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1"/>
            </a:solidFill>
          </a:ln>
        </p:spPr>
        <p:txBody>
          <a:bodyPr/>
          <a:lstStyle/>
          <a:p>
            <a:r>
              <a:rPr lang="hu-HU" sz="3600" b="1" dirty="0" err="1"/>
              <a:t>Article</a:t>
            </a:r>
            <a:r>
              <a:rPr lang="hu-HU" sz="3600" b="1" dirty="0"/>
              <a:t> 13 of </a:t>
            </a:r>
            <a:r>
              <a:rPr lang="hu-HU" sz="3600" b="1" dirty="0" err="1"/>
              <a:t>the</a:t>
            </a:r>
            <a:r>
              <a:rPr lang="hu-HU" sz="3600" b="1" dirty="0"/>
              <a:t> </a:t>
            </a:r>
            <a:r>
              <a:rPr lang="hu-HU" sz="3600" b="1" dirty="0" err="1"/>
              <a:t>Draft</a:t>
            </a:r>
            <a:r>
              <a:rPr lang="hu-HU" sz="3600" b="1" dirty="0"/>
              <a:t> </a:t>
            </a:r>
            <a:r>
              <a:rPr lang="hu-HU" sz="3600" b="1" dirty="0" err="1"/>
              <a:t>Directive</a:t>
            </a:r>
            <a:r>
              <a:rPr lang="hu-HU" sz="3600" b="1" dirty="0"/>
              <a:t> </a:t>
            </a:r>
            <a:r>
              <a:rPr lang="hu-HU" sz="3600" b="1" dirty="0" smtClean="0"/>
              <a:t>(2)</a:t>
            </a:r>
            <a:endParaRPr lang="hu-HU" sz="3600" dirty="0"/>
          </a:p>
        </p:txBody>
      </p:sp>
      <p:sp>
        <p:nvSpPr>
          <p:cNvPr id="3" name="Tartalom helye 2"/>
          <p:cNvSpPr>
            <a:spLocks noGrp="1"/>
          </p:cNvSpPr>
          <p:nvPr>
            <p:ph idx="1"/>
          </p:nvPr>
        </p:nvSpPr>
        <p:spPr/>
        <p:txBody>
          <a:bodyPr/>
          <a:lstStyle/>
          <a:p>
            <a:pPr marL="0" lvl="0" indent="0">
              <a:buNone/>
            </a:pPr>
            <a:endParaRPr lang="hu-HU" sz="1000" b="1" i="1" dirty="0" smtClean="0"/>
          </a:p>
          <a:p>
            <a:pPr marL="0" lvl="0" indent="0">
              <a:buNone/>
            </a:pPr>
            <a:r>
              <a:rPr lang="hu-HU" sz="2000" b="1" i="1" dirty="0" err="1" smtClean="0"/>
              <a:t>Article</a:t>
            </a:r>
            <a:r>
              <a:rPr lang="hu-HU" sz="2000" b="1" i="1" dirty="0" smtClean="0"/>
              <a:t> 13</a:t>
            </a:r>
          </a:p>
          <a:p>
            <a:pPr marL="0" lvl="0" indent="0">
              <a:buNone/>
            </a:pPr>
            <a:r>
              <a:rPr lang="hu-HU" sz="2000" dirty="0" smtClean="0"/>
              <a:t>2. </a:t>
            </a:r>
            <a:r>
              <a:rPr lang="en-US" sz="2000" dirty="0" smtClean="0"/>
              <a:t>Member </a:t>
            </a:r>
            <a:r>
              <a:rPr lang="en-US" sz="2000" dirty="0"/>
              <a:t>States </a:t>
            </a:r>
            <a:r>
              <a:rPr lang="en-US" sz="2000" b="1" dirty="0"/>
              <a:t>shall </a:t>
            </a:r>
            <a:r>
              <a:rPr lang="en-US" sz="2000" dirty="0"/>
              <a:t>ensure that the service providers referred to in paragraph 1 </a:t>
            </a:r>
            <a:r>
              <a:rPr lang="en-US" sz="2000" b="1" dirty="0"/>
              <a:t>put  in place complaints and redress mechanisms that are available to users </a:t>
            </a:r>
            <a:r>
              <a:rPr lang="en-US" sz="2000" dirty="0"/>
              <a:t>in case of disputes over the application of the measures referred to in paragraph 1.</a:t>
            </a:r>
            <a:endParaRPr lang="hu-HU" sz="2000" dirty="0"/>
          </a:p>
          <a:p>
            <a:pPr marL="0" lvl="0" indent="0">
              <a:buNone/>
            </a:pPr>
            <a:r>
              <a:rPr lang="hu-HU" sz="2000" dirty="0" smtClean="0"/>
              <a:t>3. </a:t>
            </a:r>
            <a:r>
              <a:rPr lang="en-US" sz="2000" dirty="0" smtClean="0"/>
              <a:t>Member </a:t>
            </a:r>
            <a:r>
              <a:rPr lang="en-US" sz="2000" dirty="0"/>
              <a:t>States shall facilitate, where appropriate, the </a:t>
            </a:r>
            <a:r>
              <a:rPr lang="en-US" sz="2000" b="1" dirty="0"/>
              <a:t>cooperation between the information society service providers and </a:t>
            </a:r>
            <a:r>
              <a:rPr lang="en-US" sz="2000" b="1" dirty="0" err="1"/>
              <a:t>rightholders</a:t>
            </a:r>
            <a:r>
              <a:rPr lang="en-US" sz="2000" b="1" dirty="0"/>
              <a:t> </a:t>
            </a:r>
            <a:r>
              <a:rPr lang="en-US" sz="2000" dirty="0"/>
              <a:t>through stakeholder dialogues to define best practices, such as appropriate and proportionate content recognition technologies, taking into account, among others, the nature of the services, the availability of the technologies and their effectiveness in light of technological developments.</a:t>
            </a:r>
            <a:endParaRPr lang="hu-HU" sz="2000" dirty="0"/>
          </a:p>
          <a:p>
            <a:pPr marL="0" indent="0">
              <a:buNone/>
            </a:pPr>
            <a:r>
              <a:rPr lang="hu-HU" sz="2000" dirty="0" smtClean="0"/>
              <a:t>(</a:t>
            </a:r>
            <a:r>
              <a:rPr lang="hu-HU" sz="2000" dirty="0" err="1" smtClean="0"/>
              <a:t>Emphasis</a:t>
            </a:r>
            <a:r>
              <a:rPr lang="hu-HU" sz="2000" dirty="0" smtClean="0"/>
              <a:t> </a:t>
            </a:r>
            <a:r>
              <a:rPr lang="hu-HU" sz="2000" dirty="0" err="1" smtClean="0"/>
              <a:t>added</a:t>
            </a:r>
            <a:r>
              <a:rPr lang="hu-HU" sz="2000" dirty="0" smtClean="0"/>
              <a:t>.)</a:t>
            </a: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A5BC9835-C9D8-4A16-A6BE-17FE67D68D15}" type="slidenum">
              <a:rPr lang="hu-HU" smtClean="0"/>
              <a:pPr>
                <a:defRPr/>
              </a:pPr>
              <a:t>26</a:t>
            </a:fld>
            <a:endParaRPr lang="hu-HU"/>
          </a:p>
        </p:txBody>
      </p:sp>
    </p:spTree>
    <p:extLst>
      <p:ext uri="{BB962C8B-B14F-4D97-AF65-F5344CB8AC3E}">
        <p14:creationId xmlns:p14="http://schemas.microsoft.com/office/powerpoint/2010/main" val="312385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FF00"/>
          </a:solidFill>
          <a:ln>
            <a:solidFill>
              <a:schemeClr val="accent6">
                <a:lumMod val="60000"/>
                <a:lumOff val="40000"/>
              </a:schemeClr>
            </a:solidFill>
          </a:ln>
        </p:spPr>
        <p:txBody>
          <a:bodyPr/>
          <a:lstStyle/>
          <a:p>
            <a:r>
              <a:rPr lang="hu-HU" sz="3600" b="1" dirty="0" smtClean="0"/>
              <a:t>New </a:t>
            </a:r>
            <a:r>
              <a:rPr lang="hu-HU" sz="3600" b="1" dirty="0" err="1" smtClean="0"/>
              <a:t>proposal</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Commission</a:t>
            </a:r>
            <a:r>
              <a:rPr lang="hu-HU" sz="3600" b="1" dirty="0" smtClean="0"/>
              <a:t> (1) </a:t>
            </a:r>
            <a:endParaRPr lang="hu-HU" sz="3600" b="1" dirty="0"/>
          </a:p>
        </p:txBody>
      </p:sp>
      <p:sp>
        <p:nvSpPr>
          <p:cNvPr id="3" name="Tartalom helye 2"/>
          <p:cNvSpPr>
            <a:spLocks noGrp="1"/>
          </p:cNvSpPr>
          <p:nvPr>
            <p:ph idx="1"/>
          </p:nvPr>
        </p:nvSpPr>
        <p:spPr/>
        <p:txBody>
          <a:bodyPr/>
          <a:lstStyle/>
          <a:p>
            <a:pPr marL="0" indent="0">
              <a:buNone/>
            </a:pPr>
            <a:r>
              <a:rPr lang="hu-HU" sz="2000" b="1" dirty="0" err="1" smtClean="0"/>
              <a:t>Article</a:t>
            </a:r>
            <a:r>
              <a:rPr lang="hu-HU" sz="2000" b="1" dirty="0" smtClean="0"/>
              <a:t> 13</a:t>
            </a:r>
            <a:r>
              <a:rPr lang="hu-HU" sz="2000" dirty="0" smtClean="0"/>
              <a:t>. </a:t>
            </a:r>
            <a:r>
              <a:rPr lang="en-US" sz="2000" dirty="0" smtClean="0"/>
              <a:t>Use </a:t>
            </a:r>
            <a:r>
              <a:rPr lang="en-US" sz="2000" dirty="0"/>
              <a:t>of protected content by information society service providers storing and giving access to large amounts of works and other subject-matter uploaded by their </a:t>
            </a:r>
            <a:r>
              <a:rPr lang="en-US" sz="2000" dirty="0" smtClean="0"/>
              <a:t>users</a:t>
            </a:r>
            <a:endParaRPr lang="hu-HU" sz="2000" dirty="0" smtClean="0"/>
          </a:p>
          <a:p>
            <a:pPr marL="0" indent="0">
              <a:buNone/>
              <a:tabLst>
                <a:tab pos="363538" algn="l"/>
              </a:tabLst>
            </a:pPr>
            <a:r>
              <a:rPr lang="en-US" sz="1900" dirty="0" smtClean="0"/>
              <a:t>1.	</a:t>
            </a:r>
            <a:r>
              <a:rPr lang="en-US" sz="1900" b="1" dirty="0" smtClean="0"/>
              <a:t>Information </a:t>
            </a:r>
            <a:r>
              <a:rPr lang="en-US" sz="1900" b="1" dirty="0"/>
              <a:t>society service providers that store and provide </a:t>
            </a:r>
            <a:r>
              <a:rPr lang="en-US" sz="1900" dirty="0"/>
              <a:t>to the public </a:t>
            </a:r>
            <a:r>
              <a:rPr lang="en-US" sz="1900" b="1" dirty="0"/>
              <a:t>access to large amounts of works or other subject-matter uploaded by their users shall, in cooperation with </a:t>
            </a:r>
            <a:r>
              <a:rPr lang="en-US" sz="1900" b="1" dirty="0" err="1"/>
              <a:t>rightholders</a:t>
            </a:r>
            <a:r>
              <a:rPr lang="en-US" sz="1900" b="1" dirty="0"/>
              <a:t>, take measures to ensure the functioning of agreements concluded with </a:t>
            </a:r>
            <a:r>
              <a:rPr lang="en-US" sz="1900" b="1" dirty="0" err="1"/>
              <a:t>rightholders</a:t>
            </a:r>
            <a:r>
              <a:rPr lang="en-US" sz="1900" b="1" dirty="0"/>
              <a:t> for the use of their works or other subject-matter or to prevent </a:t>
            </a:r>
            <a:r>
              <a:rPr lang="en-US" sz="1900" b="1" dirty="0" smtClean="0"/>
              <a:t>the</a:t>
            </a:r>
            <a:r>
              <a:rPr lang="hu-HU" sz="1900" b="1" dirty="0" smtClean="0"/>
              <a:t> </a:t>
            </a:r>
            <a:r>
              <a:rPr lang="en-US" sz="1900" b="1" dirty="0" smtClean="0"/>
              <a:t>availability </a:t>
            </a:r>
            <a:r>
              <a:rPr lang="en-US" sz="1900" b="1" dirty="0"/>
              <a:t>on their services of works </a:t>
            </a:r>
            <a:r>
              <a:rPr lang="en-US" sz="1900" b="1" dirty="0" smtClean="0"/>
              <a:t>or</a:t>
            </a:r>
            <a:r>
              <a:rPr lang="hu-HU" sz="1900" b="1" dirty="0" smtClean="0"/>
              <a:t>  </a:t>
            </a:r>
            <a:r>
              <a:rPr lang="en-US" sz="1900" b="1" i="1" dirty="0" smtClean="0"/>
              <a:t>other </a:t>
            </a:r>
            <a:r>
              <a:rPr lang="en-US" sz="1900" b="1" i="1" dirty="0"/>
              <a:t>subject-matter identified by </a:t>
            </a:r>
            <a:r>
              <a:rPr lang="en-US" sz="1900" b="1" i="1" dirty="0" err="1"/>
              <a:t>rightholders</a:t>
            </a:r>
            <a:r>
              <a:rPr lang="en-US" sz="1900" b="1" i="1" dirty="0"/>
              <a:t> through the cooperation with the service providers. </a:t>
            </a:r>
            <a:r>
              <a:rPr lang="en-US" sz="1900" b="1" dirty="0"/>
              <a:t>Those measures, such as the use of effective content recognition technologies, </a:t>
            </a:r>
            <a:r>
              <a:rPr lang="en-US" sz="1900" dirty="0"/>
              <a:t>shall </a:t>
            </a:r>
            <a:r>
              <a:rPr lang="en-US" sz="1900" b="1" dirty="0"/>
              <a:t>be </a:t>
            </a:r>
            <a:r>
              <a:rPr lang="en-US" sz="1900" dirty="0"/>
              <a:t>appropriate </a:t>
            </a:r>
            <a:r>
              <a:rPr lang="en-US" sz="1900" b="1" dirty="0"/>
              <a:t>and proportionate. The service providers shall provide </a:t>
            </a:r>
            <a:r>
              <a:rPr lang="en-US" sz="1900" b="1" dirty="0" err="1"/>
              <a:t>rightholders</a:t>
            </a:r>
            <a:r>
              <a:rPr lang="en-US" sz="1900" b="1" dirty="0"/>
              <a:t> with adequate information on the functioning and the deployment of the measures, as well as, when relevant, adequate reporting on the recognition and use of the works and other subject-matter.</a:t>
            </a:r>
            <a:r>
              <a:rPr lang="en-US" sz="1900" dirty="0"/>
              <a:t> </a:t>
            </a:r>
            <a:endParaRPr lang="hu-HU" sz="1900" dirty="0"/>
          </a:p>
          <a:p>
            <a:pPr marL="363538" indent="0">
              <a:buNone/>
              <a:tabLst>
                <a:tab pos="711200" algn="l"/>
              </a:tabLst>
            </a:pP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27</a:t>
            </a:fld>
            <a:endParaRPr lang="hu-HU"/>
          </a:p>
        </p:txBody>
      </p:sp>
    </p:spTree>
    <p:extLst>
      <p:ext uri="{BB962C8B-B14F-4D97-AF65-F5344CB8AC3E}">
        <p14:creationId xmlns:p14="http://schemas.microsoft.com/office/powerpoint/2010/main" val="154988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FF00"/>
          </a:solidFill>
          <a:ln>
            <a:solidFill>
              <a:schemeClr val="accent6">
                <a:lumMod val="60000"/>
                <a:lumOff val="40000"/>
              </a:schemeClr>
            </a:solidFill>
          </a:ln>
        </p:spPr>
        <p:txBody>
          <a:bodyPr/>
          <a:lstStyle/>
          <a:p>
            <a:r>
              <a:rPr lang="hu-HU" sz="3600" b="1" dirty="0" smtClean="0"/>
              <a:t>New </a:t>
            </a:r>
            <a:r>
              <a:rPr lang="hu-HU" sz="3600" b="1" dirty="0" err="1" smtClean="0"/>
              <a:t>proposal</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Commission</a:t>
            </a:r>
            <a:r>
              <a:rPr lang="hu-HU" sz="3600" b="1" dirty="0" smtClean="0"/>
              <a:t> (2) </a:t>
            </a:r>
            <a:endParaRPr lang="hu-HU" sz="3600" b="1" dirty="0"/>
          </a:p>
        </p:txBody>
      </p:sp>
      <p:sp>
        <p:nvSpPr>
          <p:cNvPr id="3" name="Tartalom helye 2"/>
          <p:cNvSpPr>
            <a:spLocks noGrp="1"/>
          </p:cNvSpPr>
          <p:nvPr>
            <p:ph idx="1"/>
          </p:nvPr>
        </p:nvSpPr>
        <p:spPr/>
        <p:txBody>
          <a:bodyPr/>
          <a:lstStyle/>
          <a:p>
            <a:pPr marL="0" indent="0">
              <a:buNone/>
            </a:pPr>
            <a:endParaRPr lang="hu-HU" sz="800" b="1" dirty="0" smtClean="0"/>
          </a:p>
          <a:p>
            <a:pPr marL="0" indent="0">
              <a:buNone/>
            </a:pPr>
            <a:r>
              <a:rPr lang="hu-HU" sz="2000" b="1" dirty="0" err="1" smtClean="0"/>
              <a:t>Article</a:t>
            </a:r>
            <a:r>
              <a:rPr lang="hu-HU" sz="2000" b="1" dirty="0" smtClean="0"/>
              <a:t> 13 </a:t>
            </a:r>
            <a:r>
              <a:rPr lang="hu-HU" sz="2000" dirty="0" smtClean="0"/>
              <a:t>(</a:t>
            </a:r>
            <a:r>
              <a:rPr lang="hu-HU" sz="2000" dirty="0" err="1" smtClean="0"/>
              <a:t>cont</a:t>
            </a:r>
            <a:r>
              <a:rPr lang="hu-HU" sz="2000" dirty="0" smtClean="0"/>
              <a:t>.)</a:t>
            </a:r>
          </a:p>
          <a:p>
            <a:pPr marL="0" indent="0">
              <a:buNone/>
            </a:pPr>
            <a:endParaRPr lang="hu-HU" sz="800" dirty="0" smtClean="0"/>
          </a:p>
          <a:p>
            <a:pPr marL="0" indent="0">
              <a:buNone/>
              <a:tabLst>
                <a:tab pos="363538" algn="l"/>
              </a:tabLst>
            </a:pPr>
            <a:r>
              <a:rPr lang="en-US" sz="2000" dirty="0" smtClean="0"/>
              <a:t>2.	</a:t>
            </a:r>
            <a:r>
              <a:rPr lang="en-US" sz="2000" b="1" dirty="0" smtClean="0"/>
              <a:t>Member </a:t>
            </a:r>
            <a:r>
              <a:rPr lang="en-US" sz="2000" b="1" dirty="0"/>
              <a:t>States shall ensure that the </a:t>
            </a:r>
            <a:r>
              <a:rPr lang="en-US" sz="2000" dirty="0"/>
              <a:t>service providers referred to in paragraph 1 </a:t>
            </a:r>
            <a:r>
              <a:rPr lang="en-US" sz="2000" b="1" dirty="0"/>
              <a:t>put in place complaints and redress mechanisms that are available to </a:t>
            </a:r>
            <a:r>
              <a:rPr lang="en-US" sz="2000" dirty="0"/>
              <a:t>users </a:t>
            </a:r>
            <a:r>
              <a:rPr lang="en-US" sz="2000" b="1" dirty="0"/>
              <a:t>in case of disputes over the application of the </a:t>
            </a:r>
            <a:r>
              <a:rPr lang="en-US" sz="2000" dirty="0"/>
              <a:t>measures referred to in paragraph 1</a:t>
            </a:r>
            <a:r>
              <a:rPr lang="en-US" sz="2000" b="1" dirty="0" smtClean="0"/>
              <a:t>.</a:t>
            </a:r>
            <a:r>
              <a:rPr lang="en-US" sz="2000" dirty="0"/>
              <a:t> </a:t>
            </a:r>
            <a:endParaRPr lang="hu-HU" sz="2000" dirty="0" smtClean="0"/>
          </a:p>
          <a:p>
            <a:pPr marL="0" indent="0">
              <a:buNone/>
              <a:tabLst>
                <a:tab pos="363538" algn="l"/>
              </a:tabLst>
            </a:pPr>
            <a:r>
              <a:rPr lang="en-US" sz="2000" dirty="0" smtClean="0"/>
              <a:t>3</a:t>
            </a:r>
            <a:r>
              <a:rPr lang="en-US" sz="2000" dirty="0"/>
              <a:t>.	Member States shall </a:t>
            </a:r>
            <a:r>
              <a:rPr lang="en-US" sz="2000" b="1" dirty="0"/>
              <a:t>facilitate, where appropriate</a:t>
            </a:r>
            <a:r>
              <a:rPr lang="en-US" sz="2000" dirty="0"/>
              <a:t>, </a:t>
            </a:r>
            <a:r>
              <a:rPr lang="en-US" sz="2000" b="1" dirty="0"/>
              <a:t>the cooperation </a:t>
            </a:r>
            <a:r>
              <a:rPr lang="en-US" sz="2000" dirty="0"/>
              <a:t>between </a:t>
            </a:r>
            <a:r>
              <a:rPr lang="en-US" sz="2000" b="1" dirty="0"/>
              <a:t>the information society service providers and </a:t>
            </a:r>
            <a:r>
              <a:rPr lang="en-US" sz="2000" b="1" dirty="0" err="1"/>
              <a:t>rightholders</a:t>
            </a:r>
            <a:r>
              <a:rPr lang="en-US" sz="2000" b="1" dirty="0"/>
              <a:t> through stakeholder </a:t>
            </a:r>
            <a:r>
              <a:rPr lang="en-US" sz="2000" dirty="0"/>
              <a:t>dialogues to define best practices, </a:t>
            </a:r>
            <a:r>
              <a:rPr lang="en-US" sz="2000" b="1" dirty="0"/>
              <a:t>such as </a:t>
            </a:r>
            <a:r>
              <a:rPr lang="en-US" sz="2000" dirty="0"/>
              <a:t>appropriate </a:t>
            </a:r>
            <a:r>
              <a:rPr lang="en-US" sz="2000" b="1" dirty="0"/>
              <a:t>and proportionate content recognition technologies, </a:t>
            </a:r>
            <a:r>
              <a:rPr lang="en-US" sz="2000" dirty="0"/>
              <a:t>taking into account, among others, the nature of the services, the availability of the technologies and their effectiveness in light of technological developments.</a:t>
            </a: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28</a:t>
            </a:fld>
            <a:endParaRPr lang="hu-HU"/>
          </a:p>
        </p:txBody>
      </p:sp>
    </p:spTree>
    <p:extLst>
      <p:ext uri="{BB962C8B-B14F-4D97-AF65-F5344CB8AC3E}">
        <p14:creationId xmlns:p14="http://schemas.microsoft.com/office/powerpoint/2010/main" val="244445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hu-HU" sz="3600" b="1" dirty="0" err="1" smtClean="0"/>
              <a:t>Draft</a:t>
            </a:r>
            <a:r>
              <a:rPr lang="hu-HU" sz="3600" b="1" dirty="0" smtClean="0"/>
              <a:t> </a:t>
            </a:r>
            <a:r>
              <a:rPr lang="hu-HU" sz="3600" b="1" dirty="0" err="1" smtClean="0"/>
              <a:t>amendments</a:t>
            </a:r>
            <a:r>
              <a:rPr lang="hu-HU" sz="3600" b="1" dirty="0" smtClean="0"/>
              <a:t> </a:t>
            </a:r>
            <a:r>
              <a:rPr lang="hu-HU" sz="3600" b="1" dirty="0" err="1" smtClean="0"/>
              <a:t>adopted</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Parliament</a:t>
            </a:r>
            <a:r>
              <a:rPr lang="hu-HU" sz="3600" b="1" dirty="0" smtClean="0"/>
              <a:t> (1)  </a:t>
            </a:r>
            <a:endParaRPr lang="hu-HU" sz="3600" b="1" dirty="0"/>
          </a:p>
        </p:txBody>
      </p:sp>
      <p:sp>
        <p:nvSpPr>
          <p:cNvPr id="3" name="Tartalom helye 2"/>
          <p:cNvSpPr>
            <a:spLocks noGrp="1"/>
          </p:cNvSpPr>
          <p:nvPr>
            <p:ph idx="1"/>
          </p:nvPr>
        </p:nvSpPr>
        <p:spPr/>
        <p:txBody>
          <a:bodyPr/>
          <a:lstStyle/>
          <a:p>
            <a:pPr marL="0" indent="0">
              <a:buNone/>
            </a:pPr>
            <a:endParaRPr lang="hu-HU" sz="600" b="1" dirty="0" smtClean="0"/>
          </a:p>
          <a:p>
            <a:pPr marL="0" indent="0">
              <a:buNone/>
            </a:pPr>
            <a:r>
              <a:rPr lang="hu-HU" sz="2000" b="1" dirty="0" err="1" smtClean="0"/>
              <a:t>Article</a:t>
            </a:r>
            <a:r>
              <a:rPr lang="hu-HU" sz="2000" b="1" dirty="0" smtClean="0"/>
              <a:t> 13</a:t>
            </a:r>
            <a:r>
              <a:rPr lang="hu-HU" sz="2000" dirty="0" smtClean="0"/>
              <a:t>. </a:t>
            </a:r>
            <a:r>
              <a:rPr lang="en-US" sz="2000" dirty="0" smtClean="0"/>
              <a:t>Use </a:t>
            </a:r>
            <a:r>
              <a:rPr lang="en-US" sz="2000" dirty="0"/>
              <a:t>of protected content by </a:t>
            </a:r>
            <a:r>
              <a:rPr lang="en-US" sz="2000" b="1" dirty="0"/>
              <a:t>online content sharing </a:t>
            </a:r>
            <a:r>
              <a:rPr lang="en-US" sz="2000" dirty="0"/>
              <a:t>service providers storing and giving access to large amounts of works and other subject-matter uploaded by their </a:t>
            </a:r>
            <a:r>
              <a:rPr lang="en-US" sz="2000" dirty="0" smtClean="0"/>
              <a:t>users</a:t>
            </a:r>
            <a:endParaRPr lang="hu-HU" sz="2000" dirty="0" smtClean="0"/>
          </a:p>
          <a:p>
            <a:pPr marL="0" indent="0">
              <a:buNone/>
            </a:pPr>
            <a:endParaRPr lang="hu-HU" sz="800" dirty="0" smtClean="0"/>
          </a:p>
          <a:p>
            <a:pPr marL="0" indent="0">
              <a:buNone/>
              <a:tabLst>
                <a:tab pos="261938" algn="l"/>
                <a:tab pos="711200" algn="l"/>
              </a:tabLst>
            </a:pPr>
            <a:r>
              <a:rPr lang="en-US" sz="2000" dirty="0" smtClean="0"/>
              <a:t>1.	</a:t>
            </a:r>
            <a:r>
              <a:rPr lang="en-US" sz="2000" b="1" dirty="0" smtClean="0"/>
              <a:t>Without </a:t>
            </a:r>
            <a:r>
              <a:rPr lang="en-US" sz="2000" b="1" dirty="0"/>
              <a:t>prejudice to Article 3(1) and (2) of Directive 2001/29/EC, online content sharing </a:t>
            </a:r>
            <a:r>
              <a:rPr lang="en-US" sz="2000" dirty="0"/>
              <a:t>service providers </a:t>
            </a:r>
            <a:r>
              <a:rPr lang="en-US" sz="2000" b="1" dirty="0"/>
              <a:t>perform an act of communication </a:t>
            </a:r>
            <a:r>
              <a:rPr lang="en-US" sz="2000" dirty="0"/>
              <a:t>to the public</a:t>
            </a:r>
            <a:r>
              <a:rPr lang="en-US" sz="2000" b="1" dirty="0"/>
              <a:t>. They </a:t>
            </a:r>
            <a:r>
              <a:rPr lang="en-US" sz="2000" dirty="0"/>
              <a:t>shall </a:t>
            </a:r>
            <a:r>
              <a:rPr lang="en-US" sz="2000" b="1" dirty="0"/>
              <a:t>therefore conclude fair and </a:t>
            </a:r>
            <a:r>
              <a:rPr lang="en-US" sz="2000" dirty="0"/>
              <a:t>appropriate </a:t>
            </a:r>
            <a:r>
              <a:rPr lang="en-US" sz="2000" b="1" dirty="0"/>
              <a:t>licensing agreements with right holders</a:t>
            </a:r>
            <a:r>
              <a:rPr lang="en-US" sz="2000" dirty="0" smtClean="0"/>
              <a:t>.</a:t>
            </a:r>
            <a:endParaRPr lang="hu-HU" sz="2000" dirty="0" smtClean="0"/>
          </a:p>
          <a:p>
            <a:pPr marL="0" indent="0">
              <a:buNone/>
              <a:tabLst>
                <a:tab pos="261938" algn="l"/>
                <a:tab pos="711200" algn="l"/>
              </a:tabLst>
            </a:pPr>
            <a:r>
              <a:rPr lang="en-US" sz="2000" dirty="0" smtClean="0"/>
              <a:t>2.	</a:t>
            </a:r>
            <a:r>
              <a:rPr lang="en-US" sz="2000" b="1" dirty="0" smtClean="0"/>
              <a:t>Licensing </a:t>
            </a:r>
            <a:r>
              <a:rPr lang="en-US" sz="2000" b="1" dirty="0"/>
              <a:t>agreements which are concluded by online content sharing </a:t>
            </a:r>
            <a:r>
              <a:rPr lang="en-US" sz="2000" dirty="0"/>
              <a:t>service providers </a:t>
            </a:r>
            <a:r>
              <a:rPr lang="en-US" sz="2000" b="1" dirty="0"/>
              <a:t>with right holders for the acts of communication </a:t>
            </a:r>
            <a:r>
              <a:rPr lang="en-US" sz="2000" dirty="0"/>
              <a:t>referred to in paragraph 1</a:t>
            </a:r>
            <a:r>
              <a:rPr lang="en-US" sz="2000" b="1" dirty="0"/>
              <a:t>, shall cover the liability for works uploaded by the </a:t>
            </a:r>
            <a:r>
              <a:rPr lang="en-US" sz="2000" dirty="0"/>
              <a:t>users </a:t>
            </a:r>
            <a:r>
              <a:rPr lang="en-US" sz="2000" b="1" dirty="0"/>
              <a:t>of such online content sharing services in line with the terms and conditions set out in the licensing agreement, provided that such users do not act for commercial </a:t>
            </a:r>
            <a:r>
              <a:rPr lang="en-US" sz="2000" b="1" dirty="0" smtClean="0"/>
              <a:t>purposes</a:t>
            </a:r>
            <a:r>
              <a:rPr lang="hu-HU" sz="2000" b="1" dirty="0" smtClean="0"/>
              <a:t>.</a:t>
            </a:r>
          </a:p>
          <a:p>
            <a:pPr marL="363538" indent="0">
              <a:buNone/>
            </a:pP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29</a:t>
            </a:fld>
            <a:endParaRPr lang="hu-HU"/>
          </a:p>
        </p:txBody>
      </p:sp>
    </p:spTree>
    <p:extLst>
      <p:ext uri="{BB962C8B-B14F-4D97-AF65-F5344CB8AC3E}">
        <p14:creationId xmlns:p14="http://schemas.microsoft.com/office/powerpoint/2010/main" val="244445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pPr>
                <a:defRPr/>
              </a:pPr>
              <a:t>3</a:t>
            </a:fld>
            <a:endParaRPr lang="hu-HU"/>
          </a:p>
        </p:txBody>
      </p:sp>
      <p:sp>
        <p:nvSpPr>
          <p:cNvPr id="4" name="Szövegdoboz 3"/>
          <p:cNvSpPr txBox="1"/>
          <p:nvPr/>
        </p:nvSpPr>
        <p:spPr>
          <a:xfrm>
            <a:off x="539552" y="1700808"/>
            <a:ext cx="8064896" cy="3477875"/>
          </a:xfrm>
          <a:prstGeom prst="rect">
            <a:avLst/>
          </a:prstGeom>
          <a:noFill/>
        </p:spPr>
        <p:txBody>
          <a:bodyPr wrap="square" rtlCol="0">
            <a:spAutoFit/>
          </a:bodyPr>
          <a:lstStyle/>
          <a:p>
            <a:pPr algn="ctr"/>
            <a:r>
              <a:rPr lang="hu-HU" sz="4400" b="1" dirty="0" smtClean="0">
                <a:solidFill>
                  <a:schemeClr val="accent2">
                    <a:lumMod val="75000"/>
                  </a:schemeClr>
                </a:solidFill>
                <a:effectLst>
                  <a:outerShdw blurRad="38100" dist="38100" dir="2700000" algn="tl">
                    <a:srgbClr val="000000">
                      <a:alpha val="43137"/>
                    </a:srgbClr>
                  </a:outerShdw>
                </a:effectLst>
              </a:rPr>
              <a:t>I. INTERNATIONAL AND EU PROVISIONS ON THE RIGHTS OF COMMUNICATION AND (INTERACTIVE) MAKING AVAILABLE TO THE PUBLIC</a:t>
            </a:r>
            <a:endParaRPr lang="hu-HU" sz="44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24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hu-HU" sz="3600" b="1" dirty="0" err="1" smtClean="0"/>
              <a:t>Draft</a:t>
            </a:r>
            <a:r>
              <a:rPr lang="hu-HU" sz="3600" b="1" dirty="0" smtClean="0"/>
              <a:t> </a:t>
            </a:r>
            <a:r>
              <a:rPr lang="hu-HU" sz="3600" b="1" dirty="0" err="1" smtClean="0"/>
              <a:t>amendments</a:t>
            </a:r>
            <a:r>
              <a:rPr lang="hu-HU" sz="3600" b="1" dirty="0" smtClean="0"/>
              <a:t> </a:t>
            </a:r>
            <a:r>
              <a:rPr lang="hu-HU" sz="3600" b="1" dirty="0" err="1" smtClean="0"/>
              <a:t>adopted</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Parliament</a:t>
            </a:r>
            <a:r>
              <a:rPr lang="hu-HU" sz="3600" b="1" dirty="0" smtClean="0"/>
              <a:t> (2)  </a:t>
            </a:r>
            <a:endParaRPr lang="hu-HU" sz="3600" b="1" dirty="0"/>
          </a:p>
        </p:txBody>
      </p:sp>
      <p:sp>
        <p:nvSpPr>
          <p:cNvPr id="3" name="Tartalom helye 2"/>
          <p:cNvSpPr>
            <a:spLocks noGrp="1"/>
          </p:cNvSpPr>
          <p:nvPr>
            <p:ph idx="1"/>
          </p:nvPr>
        </p:nvSpPr>
        <p:spPr/>
        <p:txBody>
          <a:bodyPr/>
          <a:lstStyle/>
          <a:p>
            <a:pPr marL="0" indent="0">
              <a:buNone/>
            </a:pPr>
            <a:endParaRPr lang="hu-HU" sz="1400" b="1" i="1" dirty="0" smtClean="0"/>
          </a:p>
          <a:p>
            <a:pPr marL="0" indent="0">
              <a:buNone/>
            </a:pPr>
            <a:r>
              <a:rPr lang="hu-HU" sz="2000" b="1" dirty="0" err="1" smtClean="0"/>
              <a:t>Article</a:t>
            </a:r>
            <a:r>
              <a:rPr lang="hu-HU" sz="2000" b="1" dirty="0" smtClean="0"/>
              <a:t> 13 </a:t>
            </a:r>
            <a:r>
              <a:rPr lang="hu-HU" sz="2000" dirty="0" smtClean="0"/>
              <a:t>(</a:t>
            </a:r>
            <a:r>
              <a:rPr lang="hu-HU" sz="2000" dirty="0" err="1" smtClean="0"/>
              <a:t>cont</a:t>
            </a:r>
            <a:r>
              <a:rPr lang="hu-HU" sz="2000" dirty="0" smtClean="0"/>
              <a:t>.)</a:t>
            </a:r>
          </a:p>
          <a:p>
            <a:pPr marL="0" indent="0">
              <a:buNone/>
            </a:pPr>
            <a:endParaRPr lang="hu-HU" sz="800" b="1" dirty="0" smtClean="0"/>
          </a:p>
          <a:p>
            <a:pPr marL="0" indent="0">
              <a:buNone/>
            </a:pPr>
            <a:r>
              <a:rPr lang="en-US" sz="2000" b="1" dirty="0" smtClean="0"/>
              <a:t>2a</a:t>
            </a:r>
            <a:r>
              <a:rPr lang="en-US" sz="2000" b="1" dirty="0"/>
              <a:t>.	Member States shall provide that where right holders do not wish to conclude licensing agreements, online content sharing service providers and right holders shall cooperate in good faith in order to ensure that </a:t>
            </a:r>
            <a:r>
              <a:rPr lang="en-US" sz="2000" b="1" dirty="0" err="1"/>
              <a:t>unauthorised</a:t>
            </a:r>
            <a:r>
              <a:rPr lang="en-US" sz="2000" b="1" dirty="0"/>
              <a:t> protected works or other subject matter are not available on their services.</a:t>
            </a:r>
            <a:endParaRPr lang="hu-HU" sz="2000" dirty="0"/>
          </a:p>
          <a:p>
            <a:pPr marL="0" indent="0">
              <a:buNone/>
            </a:pPr>
            <a:r>
              <a:rPr lang="en-US" sz="2000" b="1" dirty="0"/>
              <a:t>Cooperation between online content service providers and right holders shall not lead to preventing the availability of non-infringing works or other protected subject matter, including those covered by an exception or limitation to copyright</a:t>
            </a:r>
            <a:r>
              <a:rPr lang="en-US" sz="2000" b="1" dirty="0" smtClean="0"/>
              <a:t>.</a:t>
            </a:r>
            <a:endParaRPr lang="hu-HU" sz="2000" dirty="0"/>
          </a:p>
          <a:p>
            <a:pPr marL="363538" indent="0">
              <a:buNone/>
            </a:pPr>
            <a:endParaRPr lang="hu-HU" sz="2000" b="1" i="1"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30</a:t>
            </a:fld>
            <a:endParaRPr lang="hu-HU"/>
          </a:p>
        </p:txBody>
      </p:sp>
    </p:spTree>
    <p:extLst>
      <p:ext uri="{BB962C8B-B14F-4D97-AF65-F5344CB8AC3E}">
        <p14:creationId xmlns:p14="http://schemas.microsoft.com/office/powerpoint/2010/main" val="4048813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hu-HU" sz="3600" b="1" dirty="0" err="1"/>
              <a:t>Draft</a:t>
            </a:r>
            <a:r>
              <a:rPr lang="hu-HU" sz="3600" b="1" dirty="0"/>
              <a:t> </a:t>
            </a:r>
            <a:r>
              <a:rPr lang="hu-HU" sz="3600" b="1" dirty="0" err="1"/>
              <a:t>amendments</a:t>
            </a:r>
            <a:r>
              <a:rPr lang="hu-HU" sz="3600" b="1" dirty="0"/>
              <a:t> </a:t>
            </a:r>
            <a:r>
              <a:rPr lang="hu-HU" sz="3600" b="1" dirty="0" err="1"/>
              <a:t>adopted</a:t>
            </a:r>
            <a:r>
              <a:rPr lang="hu-HU" sz="3600" b="1" dirty="0"/>
              <a:t> </a:t>
            </a:r>
            <a:r>
              <a:rPr lang="hu-HU" sz="3600" b="1" dirty="0" err="1"/>
              <a:t>by</a:t>
            </a:r>
            <a:r>
              <a:rPr lang="hu-HU" sz="3600" b="1" dirty="0"/>
              <a:t> </a:t>
            </a:r>
            <a:r>
              <a:rPr lang="hu-HU" sz="3600" b="1" dirty="0" err="1"/>
              <a:t>the</a:t>
            </a:r>
            <a:r>
              <a:rPr lang="hu-HU" sz="3600" b="1" dirty="0"/>
              <a:t> European </a:t>
            </a:r>
            <a:r>
              <a:rPr lang="hu-HU" sz="3600" b="1" dirty="0" err="1"/>
              <a:t>Parliament</a:t>
            </a:r>
            <a:r>
              <a:rPr lang="hu-HU" sz="3600" b="1" dirty="0"/>
              <a:t> </a:t>
            </a:r>
            <a:r>
              <a:rPr lang="hu-HU" sz="3600" b="1" dirty="0" smtClean="0"/>
              <a:t>(3) </a:t>
            </a:r>
            <a:endParaRPr lang="hu-HU" sz="3600" dirty="0"/>
          </a:p>
        </p:txBody>
      </p:sp>
      <p:sp>
        <p:nvSpPr>
          <p:cNvPr id="3" name="Tartalom helye 2"/>
          <p:cNvSpPr>
            <a:spLocks noGrp="1"/>
          </p:cNvSpPr>
          <p:nvPr>
            <p:ph idx="1"/>
          </p:nvPr>
        </p:nvSpPr>
        <p:spPr>
          <a:xfrm>
            <a:off x="457200" y="1600200"/>
            <a:ext cx="8291264" cy="4525963"/>
          </a:xfrm>
        </p:spPr>
        <p:txBody>
          <a:bodyPr/>
          <a:lstStyle/>
          <a:p>
            <a:pPr marL="0" indent="0">
              <a:buNone/>
            </a:pPr>
            <a:r>
              <a:rPr lang="hu-HU" sz="2000" b="1" dirty="0" err="1" smtClean="0"/>
              <a:t>Article</a:t>
            </a:r>
            <a:r>
              <a:rPr lang="hu-HU" sz="2000" b="1" dirty="0" smtClean="0"/>
              <a:t> 13 </a:t>
            </a:r>
            <a:r>
              <a:rPr lang="hu-HU" sz="2000" dirty="0" smtClean="0"/>
              <a:t>(</a:t>
            </a:r>
            <a:r>
              <a:rPr lang="hu-HU" sz="2000" dirty="0" err="1" smtClean="0"/>
              <a:t>cont</a:t>
            </a:r>
            <a:r>
              <a:rPr lang="hu-HU" sz="2000" dirty="0" smtClean="0"/>
              <a:t>.)</a:t>
            </a:r>
          </a:p>
          <a:p>
            <a:pPr marL="0" indent="0">
              <a:buNone/>
            </a:pPr>
            <a:endParaRPr lang="hu-HU" sz="800" b="1" dirty="0" smtClean="0"/>
          </a:p>
          <a:p>
            <a:pPr marL="0" indent="0" defTabSz="623888">
              <a:buNone/>
              <a:tabLst>
                <a:tab pos="536575" algn="l"/>
              </a:tabLst>
            </a:pPr>
            <a:r>
              <a:rPr lang="en-US" sz="1900" b="1" dirty="0" smtClean="0"/>
              <a:t>2b</a:t>
            </a:r>
            <a:r>
              <a:rPr lang="en-US" sz="1900" b="1" dirty="0"/>
              <a:t>.	Members States shall ensure that online content sharing service providers referred to in paragraph 1 put in place effective and expeditious complaints and redress mechanisms that are available to users in case the cooperation referred to in paragraph 2a leads to unjustified removals of their content. Any complaint filed under such mechanisms shall be processed without undue delay and </a:t>
            </a:r>
            <a:r>
              <a:rPr lang="en-US" sz="1900" b="1" dirty="0" smtClean="0"/>
              <a:t>be</a:t>
            </a:r>
            <a:r>
              <a:rPr lang="hu-HU" sz="1900" b="1" dirty="0" smtClean="0"/>
              <a:t> </a:t>
            </a:r>
            <a:r>
              <a:rPr lang="en-US" sz="1900" b="1" dirty="0" smtClean="0"/>
              <a:t>subject </a:t>
            </a:r>
            <a:r>
              <a:rPr lang="en-US" sz="1900" b="1" dirty="0"/>
              <a:t>to human review. Right holders shall reasonably justify their decisions to</a:t>
            </a:r>
            <a:r>
              <a:rPr lang="hu-HU" sz="1900" b="1" dirty="0"/>
              <a:t> </a:t>
            </a:r>
            <a:r>
              <a:rPr lang="en-US" sz="1900" b="1" dirty="0"/>
              <a:t>avoid arbitrary dismissal of complaints. Moreover, in accordance with Directive 95/46/EC, Directive 2002/58/EC and the General Data Protection Regulation, the cooperation shall not lead to any identification of individual users nor the processing of their personal data. Member States shall also ensure that users have access to an independent body for the resolution of disputes as well as to a court or another relevant judicial authority to assert the use of an exception or limitation to copyright rules.</a:t>
            </a:r>
            <a:endParaRPr lang="hu-HU" sz="1900" dirty="0"/>
          </a:p>
          <a:p>
            <a:pPr marL="0" indent="0">
              <a:buNone/>
            </a:pPr>
            <a:endParaRPr lang="hu-HU" sz="16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31</a:t>
            </a:fld>
            <a:endParaRPr lang="hu-HU"/>
          </a:p>
        </p:txBody>
      </p:sp>
    </p:spTree>
    <p:extLst>
      <p:ext uri="{BB962C8B-B14F-4D97-AF65-F5344CB8AC3E}">
        <p14:creationId xmlns:p14="http://schemas.microsoft.com/office/powerpoint/2010/main" val="757007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hu-HU" sz="3600" b="1" dirty="0" err="1" smtClean="0"/>
              <a:t>Draft</a:t>
            </a:r>
            <a:r>
              <a:rPr lang="hu-HU" sz="3600" b="1" dirty="0" smtClean="0"/>
              <a:t> </a:t>
            </a:r>
            <a:r>
              <a:rPr lang="hu-HU" sz="3600" b="1" dirty="0" err="1" smtClean="0"/>
              <a:t>amendments</a:t>
            </a:r>
            <a:r>
              <a:rPr lang="hu-HU" sz="3600" b="1" dirty="0" smtClean="0"/>
              <a:t> </a:t>
            </a:r>
            <a:r>
              <a:rPr lang="hu-HU" sz="3600" b="1" dirty="0" err="1" smtClean="0"/>
              <a:t>adopted</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Parliament</a:t>
            </a:r>
            <a:r>
              <a:rPr lang="hu-HU" sz="3600" b="1" dirty="0" smtClean="0"/>
              <a:t> (4)  </a:t>
            </a:r>
            <a:endParaRPr lang="hu-HU" sz="3600" b="1" dirty="0"/>
          </a:p>
        </p:txBody>
      </p:sp>
      <p:sp>
        <p:nvSpPr>
          <p:cNvPr id="3" name="Tartalom helye 2"/>
          <p:cNvSpPr>
            <a:spLocks noGrp="1"/>
          </p:cNvSpPr>
          <p:nvPr>
            <p:ph idx="1"/>
          </p:nvPr>
        </p:nvSpPr>
        <p:spPr/>
        <p:txBody>
          <a:bodyPr/>
          <a:lstStyle/>
          <a:p>
            <a:pPr marL="0" indent="0">
              <a:buNone/>
            </a:pPr>
            <a:endParaRPr lang="hu-HU" sz="2000" b="1" dirty="0" smtClean="0"/>
          </a:p>
          <a:p>
            <a:pPr marL="0" indent="0">
              <a:buNone/>
            </a:pPr>
            <a:r>
              <a:rPr lang="hu-HU" sz="2000" b="1" dirty="0" err="1" smtClean="0"/>
              <a:t>Article</a:t>
            </a:r>
            <a:r>
              <a:rPr lang="hu-HU" sz="2000" b="1" dirty="0" smtClean="0"/>
              <a:t> 13 </a:t>
            </a:r>
            <a:r>
              <a:rPr lang="hu-HU" sz="2000" dirty="0" smtClean="0"/>
              <a:t>(</a:t>
            </a:r>
            <a:r>
              <a:rPr lang="hu-HU" sz="2000" dirty="0" err="1" smtClean="0"/>
              <a:t>cont</a:t>
            </a:r>
            <a:r>
              <a:rPr lang="hu-HU" sz="2000" dirty="0" smtClean="0"/>
              <a:t>.)</a:t>
            </a:r>
            <a:endParaRPr lang="hu-HU" sz="2000" b="1" dirty="0" smtClean="0"/>
          </a:p>
          <a:p>
            <a:pPr marL="0" indent="0">
              <a:buNone/>
            </a:pPr>
            <a:endParaRPr lang="hu-HU" sz="800" dirty="0"/>
          </a:p>
          <a:p>
            <a:pPr marL="0" indent="0">
              <a:buNone/>
              <a:tabLst>
                <a:tab pos="363538" algn="l"/>
              </a:tabLst>
            </a:pPr>
            <a:r>
              <a:rPr lang="en-US" sz="2000" dirty="0" smtClean="0"/>
              <a:t>3</a:t>
            </a:r>
            <a:r>
              <a:rPr lang="en-US" sz="2000" dirty="0"/>
              <a:t>.	</a:t>
            </a:r>
            <a:r>
              <a:rPr lang="en-US" sz="2000" b="1" dirty="0"/>
              <a:t>As of [date of entry into force of this directive], the Commission and the </a:t>
            </a:r>
            <a:r>
              <a:rPr lang="en-US" sz="2000" dirty="0"/>
              <a:t>Member States shall </a:t>
            </a:r>
            <a:r>
              <a:rPr lang="en-US" sz="2000" b="1" dirty="0" err="1"/>
              <a:t>organise</a:t>
            </a:r>
            <a:r>
              <a:rPr lang="en-US" sz="2000" b="1" dirty="0"/>
              <a:t> </a:t>
            </a:r>
            <a:r>
              <a:rPr lang="en-US" sz="2000" dirty="0"/>
              <a:t>dialogues between </a:t>
            </a:r>
            <a:r>
              <a:rPr lang="en-US" sz="2000" b="1" dirty="0"/>
              <a:t>stakeholders to </a:t>
            </a:r>
            <a:r>
              <a:rPr lang="en-US" sz="2000" b="1" dirty="0" err="1"/>
              <a:t>harmonise</a:t>
            </a:r>
            <a:r>
              <a:rPr lang="en-US" sz="2000" b="1" dirty="0"/>
              <a:t> and </a:t>
            </a:r>
            <a:r>
              <a:rPr lang="en-US" sz="2000" dirty="0"/>
              <a:t>to define best practices </a:t>
            </a:r>
            <a:r>
              <a:rPr lang="en-US" sz="2000" b="1" dirty="0"/>
              <a:t>and issue guidance to ensure the functioning of licensing agreements and on cooperation between online content sharing service providers and right holders for the use of their works or other subject matter within the meaning of this Directive. When defining best practices, special account shall be taken of fundamental rights, the use of exceptions and limitations as well as ensuring that the burden on </a:t>
            </a:r>
            <a:r>
              <a:rPr lang="en-US" sz="2000" b="1" dirty="0" smtClean="0"/>
              <a:t>SMEs</a:t>
            </a:r>
            <a:r>
              <a:rPr lang="hu-HU" sz="2000" b="1" dirty="0" smtClean="0"/>
              <a:t> </a:t>
            </a:r>
            <a:r>
              <a:rPr lang="en-US" sz="2000" b="1" dirty="0" smtClean="0"/>
              <a:t>remains </a:t>
            </a:r>
            <a:r>
              <a:rPr lang="en-US" sz="2000" dirty="0"/>
              <a:t>appropriate and </a:t>
            </a:r>
            <a:r>
              <a:rPr lang="en-US" sz="2000" b="1" dirty="0"/>
              <a:t>that automated blocking of </a:t>
            </a:r>
            <a:r>
              <a:rPr lang="en-US" sz="2000" dirty="0"/>
              <a:t>content </a:t>
            </a:r>
            <a:r>
              <a:rPr lang="en-US" sz="2000" b="1" dirty="0"/>
              <a:t>is avoided</a:t>
            </a:r>
            <a:r>
              <a:rPr lang="en-US" sz="2000" dirty="0"/>
              <a:t>.</a:t>
            </a: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32</a:t>
            </a:fld>
            <a:endParaRPr lang="hu-HU"/>
          </a:p>
        </p:txBody>
      </p:sp>
    </p:spTree>
    <p:extLst>
      <p:ext uri="{BB962C8B-B14F-4D97-AF65-F5344CB8AC3E}">
        <p14:creationId xmlns:p14="http://schemas.microsoft.com/office/powerpoint/2010/main" val="35806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hu-HU" sz="3600" b="1" dirty="0" err="1" smtClean="0"/>
              <a:t>Draft</a:t>
            </a:r>
            <a:r>
              <a:rPr lang="hu-HU" sz="3600" b="1" dirty="0" smtClean="0"/>
              <a:t> </a:t>
            </a:r>
            <a:r>
              <a:rPr lang="hu-HU" sz="3600" b="1" dirty="0" err="1" smtClean="0"/>
              <a:t>amendments</a:t>
            </a:r>
            <a:r>
              <a:rPr lang="hu-HU" sz="3600" b="1" dirty="0" smtClean="0"/>
              <a:t> </a:t>
            </a:r>
            <a:r>
              <a:rPr lang="hu-HU" sz="3600" b="1" dirty="0" err="1" smtClean="0"/>
              <a:t>adopted</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Parliament</a:t>
            </a:r>
            <a:r>
              <a:rPr lang="hu-HU" sz="3600" b="1" dirty="0" smtClean="0"/>
              <a:t> (5)  </a:t>
            </a:r>
            <a:endParaRPr lang="hu-HU" sz="3600" b="1" dirty="0"/>
          </a:p>
        </p:txBody>
      </p:sp>
      <p:sp>
        <p:nvSpPr>
          <p:cNvPr id="3" name="Tartalom helye 2"/>
          <p:cNvSpPr>
            <a:spLocks noGrp="1"/>
          </p:cNvSpPr>
          <p:nvPr>
            <p:ph idx="1"/>
          </p:nvPr>
        </p:nvSpPr>
        <p:spPr/>
        <p:txBody>
          <a:bodyPr/>
          <a:lstStyle/>
          <a:p>
            <a:pPr marL="0" indent="0">
              <a:buNone/>
            </a:pPr>
            <a:endParaRPr lang="hu-HU" sz="2000" dirty="0" smtClean="0"/>
          </a:p>
          <a:p>
            <a:pPr marL="0" indent="0">
              <a:buNone/>
            </a:pPr>
            <a:r>
              <a:rPr lang="hu-HU" sz="2000" b="1" dirty="0" err="1" smtClean="0"/>
              <a:t>Article</a:t>
            </a:r>
            <a:r>
              <a:rPr lang="hu-HU" sz="2000" b="1" dirty="0" smtClean="0"/>
              <a:t> 13a</a:t>
            </a:r>
          </a:p>
          <a:p>
            <a:pPr marL="0" indent="0">
              <a:buNone/>
            </a:pPr>
            <a:endParaRPr lang="hu-HU" sz="800" dirty="0" smtClean="0"/>
          </a:p>
          <a:p>
            <a:pPr marL="0" indent="0">
              <a:buNone/>
            </a:pPr>
            <a:r>
              <a:rPr lang="en-US" sz="2000" b="1" dirty="0"/>
              <a:t>Member States shall provide that disputes between successors in title and information society services regarding the application of Article 13(1) may be subject to an alternative dispute resolution </a:t>
            </a:r>
            <a:r>
              <a:rPr lang="en-US" sz="2000" b="1" dirty="0" smtClean="0"/>
              <a:t>system</a:t>
            </a:r>
            <a:r>
              <a:rPr lang="hu-HU" sz="2000" b="1" dirty="0" smtClean="0"/>
              <a:t>.</a:t>
            </a:r>
          </a:p>
          <a:p>
            <a:pPr marL="0" indent="0">
              <a:buNone/>
            </a:pPr>
            <a:r>
              <a:rPr lang="en-US" sz="2000" b="1" dirty="0"/>
              <a:t>Member States shall establish or designate an impartial body with the necessary expertise, with the aim </a:t>
            </a:r>
            <a:r>
              <a:rPr lang="en-US" sz="2000" b="1" dirty="0" smtClean="0"/>
              <a:t>of</a:t>
            </a:r>
            <a:r>
              <a:rPr lang="hu-HU" sz="2000" b="1" dirty="0" smtClean="0"/>
              <a:t> </a:t>
            </a:r>
            <a:r>
              <a:rPr lang="en-US" sz="2000" b="1" dirty="0" smtClean="0"/>
              <a:t>helping </a:t>
            </a:r>
            <a:r>
              <a:rPr lang="en-US" sz="2000" b="1" dirty="0"/>
              <a:t>the parties to settle their disputes under this </a:t>
            </a:r>
            <a:r>
              <a:rPr lang="en-US" sz="2000" b="1" dirty="0" smtClean="0"/>
              <a:t>system</a:t>
            </a:r>
            <a:r>
              <a:rPr lang="hu-HU" sz="2000" b="1" dirty="0" smtClean="0"/>
              <a:t>.</a:t>
            </a:r>
          </a:p>
          <a:p>
            <a:pPr marL="0" indent="0">
              <a:buNone/>
            </a:pPr>
            <a:r>
              <a:rPr lang="en-US" sz="2000" b="1" dirty="0"/>
              <a:t>The Member States shall inform the Commission of the establishment of this body no later than (date mentioned in Article 21(1)).</a:t>
            </a:r>
            <a:endParaRPr lang="hu-HU" sz="20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33</a:t>
            </a:fld>
            <a:endParaRPr lang="hu-HU"/>
          </a:p>
        </p:txBody>
      </p:sp>
    </p:spTree>
    <p:extLst>
      <p:ext uri="{BB962C8B-B14F-4D97-AF65-F5344CB8AC3E}">
        <p14:creationId xmlns:p14="http://schemas.microsoft.com/office/powerpoint/2010/main" val="358063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hu-HU" sz="3600" b="1" dirty="0" err="1" smtClean="0"/>
              <a:t>Draft</a:t>
            </a:r>
            <a:r>
              <a:rPr lang="hu-HU" sz="3600" b="1" dirty="0" smtClean="0"/>
              <a:t> </a:t>
            </a:r>
            <a:r>
              <a:rPr lang="hu-HU" sz="3600" b="1" dirty="0" err="1" smtClean="0"/>
              <a:t>amendments</a:t>
            </a:r>
            <a:r>
              <a:rPr lang="hu-HU" sz="3600" b="1" dirty="0" smtClean="0"/>
              <a:t> </a:t>
            </a:r>
            <a:r>
              <a:rPr lang="hu-HU" sz="3600" b="1" dirty="0" err="1" smtClean="0"/>
              <a:t>adopted</a:t>
            </a:r>
            <a:r>
              <a:rPr lang="hu-HU" sz="3600" b="1" dirty="0" smtClean="0"/>
              <a:t> </a:t>
            </a:r>
            <a:r>
              <a:rPr lang="hu-HU" sz="3600" b="1" dirty="0" err="1" smtClean="0"/>
              <a:t>by</a:t>
            </a:r>
            <a:r>
              <a:rPr lang="hu-HU" sz="3600" b="1" dirty="0" smtClean="0"/>
              <a:t> </a:t>
            </a:r>
            <a:r>
              <a:rPr lang="hu-HU" sz="3600" b="1" dirty="0" err="1" smtClean="0"/>
              <a:t>the</a:t>
            </a:r>
            <a:r>
              <a:rPr lang="hu-HU" sz="3600" b="1" dirty="0" smtClean="0"/>
              <a:t> European </a:t>
            </a:r>
            <a:r>
              <a:rPr lang="hu-HU" sz="3600" b="1" dirty="0" err="1" smtClean="0"/>
              <a:t>Parliament</a:t>
            </a:r>
            <a:r>
              <a:rPr lang="hu-HU" sz="3600" b="1" dirty="0" smtClean="0"/>
              <a:t> (6)  </a:t>
            </a:r>
            <a:endParaRPr lang="hu-HU" sz="3600" b="1" dirty="0"/>
          </a:p>
        </p:txBody>
      </p:sp>
      <p:sp>
        <p:nvSpPr>
          <p:cNvPr id="3" name="Tartalom helye 2"/>
          <p:cNvSpPr>
            <a:spLocks noGrp="1"/>
          </p:cNvSpPr>
          <p:nvPr>
            <p:ph idx="1"/>
          </p:nvPr>
        </p:nvSpPr>
        <p:spPr/>
        <p:txBody>
          <a:bodyPr/>
          <a:lstStyle/>
          <a:p>
            <a:pPr marL="0" indent="0">
              <a:buNone/>
            </a:pPr>
            <a:endParaRPr lang="hu-HU" sz="2000" b="1" dirty="0" smtClean="0"/>
          </a:p>
          <a:p>
            <a:pPr marL="0" indent="0">
              <a:buNone/>
            </a:pPr>
            <a:endParaRPr lang="hu-HU" sz="800" b="1" dirty="0" smtClean="0"/>
          </a:p>
          <a:p>
            <a:pPr marL="0" indent="0">
              <a:buNone/>
            </a:pPr>
            <a:r>
              <a:rPr lang="hu-HU" sz="2000" b="1" dirty="0" err="1" smtClean="0"/>
              <a:t>Article</a:t>
            </a:r>
            <a:r>
              <a:rPr lang="hu-HU" sz="2000" b="1" dirty="0" smtClean="0"/>
              <a:t> 13b. </a:t>
            </a:r>
            <a:r>
              <a:rPr lang="en-US" sz="2000" b="1" dirty="0" smtClean="0"/>
              <a:t>Use </a:t>
            </a:r>
            <a:r>
              <a:rPr lang="en-US" sz="2000" b="1" dirty="0"/>
              <a:t>of protected content by information society services providing automated image </a:t>
            </a:r>
            <a:r>
              <a:rPr lang="en-US" sz="2000" b="1" dirty="0" smtClean="0"/>
              <a:t>referencing</a:t>
            </a:r>
            <a:endParaRPr lang="hu-HU" sz="2000" b="1" dirty="0" smtClean="0"/>
          </a:p>
          <a:p>
            <a:pPr marL="0" indent="0">
              <a:buNone/>
            </a:pPr>
            <a:endParaRPr lang="hu-HU" sz="800" b="1" dirty="0" smtClean="0"/>
          </a:p>
          <a:p>
            <a:pPr marL="0" indent="0">
              <a:buNone/>
            </a:pPr>
            <a:r>
              <a:rPr lang="en-US" sz="2000" b="1" dirty="0" smtClean="0"/>
              <a:t>Member </a:t>
            </a:r>
            <a:r>
              <a:rPr lang="en-US" sz="2000" b="1" dirty="0"/>
              <a:t>States shall ensure that information society service providers that automatically reproduce or refer to significant amounts of copyright- protected visual works and make them available to the public for the purpose of indexing and referencing conclude fair and balanced licensing agreements with any requesting </a:t>
            </a:r>
            <a:r>
              <a:rPr lang="en-US" sz="2000" b="1" dirty="0" err="1"/>
              <a:t>rightholders</a:t>
            </a:r>
            <a:r>
              <a:rPr lang="en-US" sz="2000" b="1" dirty="0"/>
              <a:t> in order to ensure their fair remuneration. Such remuneration may be managed by the collective management </a:t>
            </a:r>
            <a:r>
              <a:rPr lang="en-US" sz="2000" b="1" dirty="0" err="1"/>
              <a:t>organisation</a:t>
            </a:r>
            <a:r>
              <a:rPr lang="en-US" sz="2000" b="1" dirty="0"/>
              <a:t> </a:t>
            </a:r>
            <a:r>
              <a:rPr lang="en-US" sz="2000" b="1" dirty="0" smtClean="0"/>
              <a:t>of</a:t>
            </a:r>
            <a:r>
              <a:rPr lang="hu-HU" sz="2000" b="1" dirty="0" smtClean="0"/>
              <a:t> </a:t>
            </a:r>
            <a:r>
              <a:rPr lang="en-US" sz="2000" b="1" dirty="0" smtClean="0"/>
              <a:t>the </a:t>
            </a:r>
            <a:r>
              <a:rPr lang="en-US" sz="2000" b="1" dirty="0" err="1"/>
              <a:t>rightholders</a:t>
            </a:r>
            <a:r>
              <a:rPr lang="en-US" sz="2000" b="1" dirty="0"/>
              <a:t> concerned.</a:t>
            </a:r>
            <a:endParaRPr lang="hu-HU" sz="2000" b="1" dirty="0"/>
          </a:p>
          <a:p>
            <a:pPr marL="0" indent="0">
              <a:buNone/>
            </a:pPr>
            <a:endParaRPr lang="hu-HU" sz="1600"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pPr>
                <a:defRPr/>
              </a:pPr>
              <a:t>34</a:t>
            </a:fld>
            <a:endParaRPr lang="hu-HU"/>
          </a:p>
        </p:txBody>
      </p:sp>
    </p:spTree>
    <p:extLst>
      <p:ext uri="{BB962C8B-B14F-4D97-AF65-F5344CB8AC3E}">
        <p14:creationId xmlns:p14="http://schemas.microsoft.com/office/powerpoint/2010/main" val="35806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7EE7EF7E-EFB3-42B0-B1D6-BFC1D295F30F}" type="slidenum">
              <a:rPr lang="hu-HU" smtClean="0"/>
              <a:pPr>
                <a:defRPr/>
              </a:pPr>
              <a:t>35</a:t>
            </a:fld>
            <a:endParaRPr lang="hu-HU"/>
          </a:p>
        </p:txBody>
      </p:sp>
      <p:sp>
        <p:nvSpPr>
          <p:cNvPr id="4" name="Szövegdoboz 3"/>
          <p:cNvSpPr txBox="1"/>
          <p:nvPr/>
        </p:nvSpPr>
        <p:spPr>
          <a:xfrm>
            <a:off x="684213" y="1868050"/>
            <a:ext cx="7848227" cy="1107996"/>
          </a:xfrm>
          <a:prstGeom prst="rect">
            <a:avLst/>
          </a:prstGeom>
          <a:noFill/>
        </p:spPr>
        <p:txBody>
          <a:bodyPr wrap="square">
            <a:spAutoFit/>
          </a:bodyPr>
          <a:lstStyle/>
          <a:p>
            <a:pPr algn="ctr">
              <a:defRPr/>
            </a:pPr>
            <a:r>
              <a:rPr lang="hu-HU" sz="4800" b="1" dirty="0">
                <a:solidFill>
                  <a:schemeClr val="accent2">
                    <a:lumMod val="75000"/>
                  </a:schemeClr>
                </a:solidFill>
                <a:effectLst>
                  <a:outerShdw dist="38096" dir="2700000">
                    <a:srgbClr val="000000"/>
                  </a:outerShdw>
                </a:effectLst>
                <a:latin typeface="Calibri" pitchFamily="34"/>
              </a:rPr>
              <a:t>THANK YOU </a:t>
            </a:r>
            <a:r>
              <a:rPr lang="hu-HU" sz="4800" b="1" dirty="0" smtClean="0">
                <a:solidFill>
                  <a:schemeClr val="accent2">
                    <a:lumMod val="75000"/>
                  </a:schemeClr>
                </a:solidFill>
                <a:effectLst>
                  <a:outerShdw dist="38096" dir="2700000">
                    <a:srgbClr val="000000"/>
                  </a:outerShdw>
                </a:effectLst>
                <a:latin typeface="Calibri" pitchFamily="34"/>
              </a:rPr>
              <a:t> </a:t>
            </a:r>
            <a:endParaRPr lang="hu-HU" sz="4800" b="1" dirty="0">
              <a:solidFill>
                <a:schemeClr val="accent2">
                  <a:lumMod val="75000"/>
                </a:schemeClr>
              </a:solidFill>
              <a:effectLst>
                <a:outerShdw dist="38096" dir="2700000">
                  <a:srgbClr val="000000"/>
                </a:outerShdw>
              </a:effectLst>
              <a:latin typeface="Calibri" pitchFamily="34"/>
            </a:endParaRPr>
          </a:p>
          <a:p>
            <a:pPr>
              <a:defRPr/>
            </a:pPr>
            <a:endParaRPr lang="hu-HU" dirty="0"/>
          </a:p>
        </p:txBody>
      </p:sp>
      <p:sp>
        <p:nvSpPr>
          <p:cNvPr id="8" name="Szövegdoboz 7"/>
          <p:cNvSpPr txBox="1"/>
          <p:nvPr/>
        </p:nvSpPr>
        <p:spPr>
          <a:xfrm>
            <a:off x="2219325" y="4437112"/>
            <a:ext cx="4891088" cy="1108075"/>
          </a:xfrm>
          <a:prstGeom prst="rect">
            <a:avLst/>
          </a:prstGeom>
          <a:noFill/>
        </p:spPr>
        <p:txBody>
          <a:bodyPr wrap="none">
            <a:spAutoFit/>
          </a:bodyPr>
          <a:lstStyle/>
          <a:p>
            <a:pPr algn="ctr" fontAlgn="auto">
              <a:spcBef>
                <a:spcPts val="0"/>
              </a:spcBef>
              <a:spcAft>
                <a:spcPts val="0"/>
              </a:spcAft>
              <a:defRPr sz="1800" b="0" i="0" u="none" strike="noStrike" kern="0" cap="none" spc="0" baseline="0">
                <a:solidFill>
                  <a:srgbClr val="000000"/>
                </a:solidFill>
                <a:uFillTx/>
              </a:defRPr>
            </a:pPr>
            <a:r>
              <a:rPr lang="hu-HU" sz="2400" b="1" kern="0" dirty="0">
                <a:solidFill>
                  <a:srgbClr val="000000"/>
                </a:solidFill>
                <a:latin typeface="Calibri" pitchFamily="34"/>
              </a:rPr>
              <a:t>E-mail</a:t>
            </a:r>
            <a:r>
              <a:rPr lang="hu-HU" sz="2400" kern="0" dirty="0">
                <a:solidFill>
                  <a:srgbClr val="000000"/>
                </a:solidFill>
                <a:latin typeface="Calibri" pitchFamily="34"/>
              </a:rPr>
              <a:t>:  </a:t>
            </a:r>
            <a:r>
              <a:rPr lang="hu-HU" sz="2400" b="1" kern="0" dirty="0" err="1">
                <a:solidFill>
                  <a:srgbClr val="000000"/>
                </a:solidFill>
                <a:latin typeface="Calibri" pitchFamily="34"/>
              </a:rPr>
              <a:t>ceeca</a:t>
            </a:r>
            <a:r>
              <a:rPr lang="hu-HU" sz="2400" b="1" kern="0" dirty="0">
                <a:solidFill>
                  <a:srgbClr val="000000"/>
                </a:solidFill>
                <a:latin typeface="Calibri" pitchFamily="34"/>
              </a:rPr>
              <a:t>@</a:t>
            </a:r>
            <a:r>
              <a:rPr lang="hu-HU" sz="2400" b="1" kern="0" dirty="0" err="1">
                <a:solidFill>
                  <a:srgbClr val="000000"/>
                </a:solidFill>
                <a:latin typeface="Calibri" pitchFamily="34"/>
              </a:rPr>
              <a:t>online.hu</a:t>
            </a:r>
            <a:r>
              <a:rPr lang="hu-HU" sz="2400" b="1" kern="0" dirty="0">
                <a:solidFill>
                  <a:srgbClr val="000000"/>
                </a:solidFill>
                <a:latin typeface="Calibri" pitchFamily="34"/>
              </a:rPr>
              <a:t> </a:t>
            </a:r>
          </a:p>
          <a:p>
            <a:pPr algn="ctr" fontAlgn="auto">
              <a:spcBef>
                <a:spcPts val="0"/>
              </a:spcBef>
              <a:spcAft>
                <a:spcPts val="0"/>
              </a:spcAft>
              <a:defRPr sz="1800" b="0" i="0" u="none" strike="noStrike" kern="0" cap="none" spc="0" baseline="0">
                <a:solidFill>
                  <a:srgbClr val="000000"/>
                </a:solidFill>
                <a:uFillTx/>
              </a:defRPr>
            </a:pPr>
            <a:r>
              <a:rPr lang="hu-HU" sz="2400" b="1" kern="0" dirty="0" err="1">
                <a:solidFill>
                  <a:srgbClr val="000000"/>
                </a:solidFill>
                <a:latin typeface="Calibri" pitchFamily="34"/>
              </a:rPr>
              <a:t>Website</a:t>
            </a:r>
            <a:r>
              <a:rPr lang="hu-HU" sz="2400" kern="0" dirty="0">
                <a:solidFill>
                  <a:srgbClr val="000000"/>
                </a:solidFill>
                <a:latin typeface="Calibri" pitchFamily="34"/>
              </a:rPr>
              <a:t>: </a:t>
            </a:r>
            <a:r>
              <a:rPr lang="hu-HU" sz="2400" b="1" kern="0" dirty="0" err="1">
                <a:solidFill>
                  <a:srgbClr val="000000"/>
                </a:solidFill>
                <a:latin typeface="Calibri" pitchFamily="34"/>
              </a:rPr>
              <a:t>www.copyrightseesaw.net</a:t>
            </a:r>
            <a:r>
              <a:rPr lang="hu-HU" sz="2400" b="1" kern="0" dirty="0">
                <a:solidFill>
                  <a:srgbClr val="000000"/>
                </a:solidFill>
                <a:latin typeface="Calibri" pitchFamily="34"/>
              </a:rPr>
              <a:t> </a:t>
            </a:r>
          </a:p>
          <a:p>
            <a:pPr>
              <a:defRPr/>
            </a:pPr>
            <a:endParaRPr lang="hu-HU" dirty="0"/>
          </a:p>
        </p:txBody>
      </p:sp>
      <p:sp>
        <p:nvSpPr>
          <p:cNvPr id="5" name="Szövegdoboz 4"/>
          <p:cNvSpPr txBox="1"/>
          <p:nvPr/>
        </p:nvSpPr>
        <p:spPr>
          <a:xfrm>
            <a:off x="1979712" y="2852935"/>
            <a:ext cx="5400599" cy="1107996"/>
          </a:xfrm>
          <a:prstGeom prst="rect">
            <a:avLst/>
          </a:prstGeom>
          <a:noFill/>
        </p:spPr>
        <p:txBody>
          <a:bodyPr wrap="square" rtlCol="0">
            <a:spAutoFit/>
          </a:bodyPr>
          <a:lstStyle/>
          <a:p>
            <a:pPr algn="ctr"/>
            <a:r>
              <a:rPr lang="en-US" sz="4800" b="1" dirty="0" err="1">
                <a:solidFill>
                  <a:schemeClr val="accent2">
                    <a:lumMod val="75000"/>
                  </a:schemeClr>
                </a:solidFill>
                <a:effectLst>
                  <a:outerShdw blurRad="38100" dist="38100" dir="2700000" algn="tl">
                    <a:srgbClr val="000000">
                      <a:alpha val="43137"/>
                    </a:srgbClr>
                  </a:outerShdw>
                </a:effectLst>
              </a:rPr>
              <a:t>非常感谢</a:t>
            </a:r>
            <a:endParaRPr lang="hu-HU" sz="4800" b="1" dirty="0">
              <a:solidFill>
                <a:schemeClr val="accent2">
                  <a:lumMod val="75000"/>
                </a:schemeClr>
              </a:solidFill>
              <a:effectLst>
                <a:outerShdw blurRad="38100" dist="38100" dir="2700000" algn="tl">
                  <a:srgbClr val="000000">
                    <a:alpha val="43137"/>
                  </a:srgbClr>
                </a:outerShdw>
              </a:effectLst>
            </a:endParaRPr>
          </a:p>
          <a:p>
            <a:endParaRPr lang="hu-HU" dirty="0"/>
          </a:p>
        </p:txBody>
      </p:sp>
    </p:spTree>
    <p:extLst>
      <p:ext uri="{BB962C8B-B14F-4D97-AF65-F5344CB8AC3E}">
        <p14:creationId xmlns:p14="http://schemas.microsoft.com/office/powerpoint/2010/main" val="342101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tx2">
              <a:lumMod val="20000"/>
              <a:lumOff val="80000"/>
            </a:schemeClr>
          </a:solidFill>
          <a:ln>
            <a:solidFill>
              <a:schemeClr val="accent1">
                <a:lumMod val="50000"/>
              </a:schemeClr>
            </a:solidFill>
          </a:ln>
        </p:spPr>
        <p:txBody>
          <a:bodyPr rtlCol="0">
            <a:normAutofit fontScale="90000"/>
          </a:bodyPr>
          <a:lstStyle/>
          <a:p>
            <a:pPr eaLnBrk="1" fontAlgn="auto" hangingPunct="1">
              <a:spcAft>
                <a:spcPts val="0"/>
              </a:spcAft>
              <a:defRPr/>
            </a:pPr>
            <a:r>
              <a:rPr lang="hu-HU" sz="2800" b="1" dirty="0" smtClean="0"/>
              <a:t>Right of </a:t>
            </a:r>
            <a:r>
              <a:rPr lang="hu-HU" sz="2800" b="1" dirty="0" err="1" smtClean="0"/>
              <a:t>making</a:t>
            </a:r>
            <a:r>
              <a:rPr lang="hu-HU" sz="2800" b="1" dirty="0" smtClean="0"/>
              <a:t> </a:t>
            </a:r>
            <a:r>
              <a:rPr lang="hu-HU" sz="2800" b="1" dirty="0" err="1" smtClean="0"/>
              <a:t>available</a:t>
            </a:r>
            <a:r>
              <a:rPr lang="hu-HU" sz="2800" b="1" dirty="0" smtClean="0"/>
              <a:t> </a:t>
            </a:r>
            <a:r>
              <a:rPr lang="hu-HU" sz="2800" b="1" dirty="0" err="1" smtClean="0"/>
              <a:t>to</a:t>
            </a:r>
            <a:r>
              <a:rPr lang="hu-HU" sz="2800" b="1" dirty="0" smtClean="0"/>
              <a:t> </a:t>
            </a:r>
            <a:r>
              <a:rPr lang="hu-HU" sz="2800" b="1" dirty="0" err="1" smtClean="0"/>
              <a:t>the</a:t>
            </a:r>
            <a:r>
              <a:rPr lang="hu-HU" sz="2800" b="1" dirty="0" smtClean="0"/>
              <a:t> </a:t>
            </a:r>
            <a:r>
              <a:rPr lang="hu-HU" sz="2800" b="1" dirty="0" err="1" smtClean="0"/>
              <a:t>public</a:t>
            </a:r>
            <a:r>
              <a:rPr lang="hu-HU" sz="2800" b="1" dirty="0" smtClean="0"/>
              <a:t> </a:t>
            </a:r>
            <a:r>
              <a:rPr lang="hu-HU" sz="2800" b="1" dirty="0" err="1" smtClean="0"/>
              <a:t>under</a:t>
            </a:r>
            <a:r>
              <a:rPr lang="hu-HU" sz="2800" b="1" dirty="0" smtClean="0"/>
              <a:t> </a:t>
            </a:r>
            <a:r>
              <a:rPr lang="hu-HU" sz="2800" b="1" dirty="0" err="1" smtClean="0"/>
              <a:t>the</a:t>
            </a:r>
            <a:r>
              <a:rPr lang="hu-HU" sz="2800" b="1" dirty="0" smtClean="0"/>
              <a:t> WCT </a:t>
            </a:r>
            <a:r>
              <a:rPr lang="hu-HU" sz="2800" b="1" smtClean="0"/>
              <a:t>– </a:t>
            </a:r>
            <a:br>
              <a:rPr lang="hu-HU" sz="2800" b="1" smtClean="0"/>
            </a:br>
            <a:r>
              <a:rPr lang="hu-HU" sz="2800" b="1" smtClean="0"/>
              <a:t>as</a:t>
            </a:r>
            <a:r>
              <a:rPr lang="hu-HU" sz="2800" b="1" dirty="0" smtClean="0"/>
              <a:t> part of a </a:t>
            </a:r>
            <a:r>
              <a:rPr lang="hu-HU" sz="2800" b="1" dirty="0" err="1" smtClean="0"/>
              <a:t>broad</a:t>
            </a:r>
            <a:r>
              <a:rPr lang="hu-HU" sz="2800" b="1" dirty="0" smtClean="0"/>
              <a:t> right of </a:t>
            </a:r>
            <a:r>
              <a:rPr lang="hu-HU" sz="2800" b="1" dirty="0" err="1" smtClean="0"/>
              <a:t>communication</a:t>
            </a:r>
            <a:r>
              <a:rPr lang="hu-HU" sz="2800" b="1" dirty="0" smtClean="0"/>
              <a:t> </a:t>
            </a:r>
            <a:r>
              <a:rPr lang="hu-HU" sz="2800" b="1" dirty="0" err="1" smtClean="0"/>
              <a:t>to</a:t>
            </a:r>
            <a:r>
              <a:rPr lang="hu-HU" sz="2800" b="1" dirty="0" smtClean="0"/>
              <a:t> </a:t>
            </a:r>
            <a:r>
              <a:rPr lang="hu-HU" sz="2800" b="1" dirty="0" err="1" smtClean="0"/>
              <a:t>the</a:t>
            </a:r>
            <a:r>
              <a:rPr lang="hu-HU" sz="2800" b="1" dirty="0" smtClean="0"/>
              <a:t> </a:t>
            </a:r>
            <a:r>
              <a:rPr lang="hu-HU" sz="2800" b="1" dirty="0" err="1" smtClean="0"/>
              <a:t>public</a:t>
            </a:r>
            <a:r>
              <a:rPr lang="hu-HU" sz="2800" b="1" dirty="0" smtClean="0"/>
              <a:t> </a:t>
            </a:r>
            <a:endParaRPr lang="hu-HU" sz="2800" b="1" dirty="0"/>
          </a:p>
        </p:txBody>
      </p:sp>
      <p:sp>
        <p:nvSpPr>
          <p:cNvPr id="3" name="Tartalom helye 2"/>
          <p:cNvSpPr>
            <a:spLocks noGrp="1"/>
          </p:cNvSpPr>
          <p:nvPr>
            <p:ph idx="1"/>
          </p:nvPr>
        </p:nvSpPr>
        <p:spPr>
          <a:xfrm>
            <a:off x="457200" y="1700213"/>
            <a:ext cx="8229600" cy="4425950"/>
          </a:xfrm>
        </p:spPr>
        <p:txBody>
          <a:bodyPr rtlCol="0">
            <a:normAutofit fontScale="92500" lnSpcReduction="10000"/>
          </a:bodyPr>
          <a:lstStyle/>
          <a:p>
            <a:pPr marL="0" indent="0" eaLnBrk="1" fontAlgn="auto" hangingPunct="1">
              <a:spcAft>
                <a:spcPts val="0"/>
              </a:spcAft>
              <a:buFont typeface="Arial" pitchFamily="34" charset="0"/>
              <a:buNone/>
              <a:defRPr/>
            </a:pPr>
            <a:r>
              <a:rPr lang="hu-HU" sz="2200" b="1" smtClean="0"/>
              <a:t>WCT Article</a:t>
            </a:r>
            <a:r>
              <a:rPr lang="hu-HU" sz="2200" b="1" dirty="0" smtClean="0"/>
              <a:t> 8 </a:t>
            </a:r>
            <a:r>
              <a:rPr lang="hu-HU" sz="2200" dirty="0" smtClean="0"/>
              <a:t>[</a:t>
            </a:r>
            <a:r>
              <a:rPr lang="hu-HU" sz="2200" dirty="0" err="1" smtClean="0"/>
              <a:t>the</a:t>
            </a:r>
            <a:r>
              <a:rPr lang="hu-HU" sz="2200" dirty="0" smtClean="0"/>
              <a:t> „</a:t>
            </a:r>
            <a:r>
              <a:rPr lang="hu-HU" sz="2200" dirty="0" err="1" smtClean="0"/>
              <a:t>umbrella</a:t>
            </a:r>
            <a:r>
              <a:rPr lang="hu-HU" sz="2200" dirty="0" smtClean="0"/>
              <a:t> </a:t>
            </a:r>
            <a:r>
              <a:rPr lang="hu-HU" sz="2200" dirty="0" err="1" smtClean="0"/>
              <a:t>solution</a:t>
            </a:r>
            <a:r>
              <a:rPr lang="hu-HU" sz="2200" dirty="0" smtClean="0"/>
              <a:t>]:</a:t>
            </a:r>
          </a:p>
          <a:p>
            <a:pPr marL="0" indent="0" eaLnBrk="1" fontAlgn="auto" hangingPunct="1">
              <a:spcAft>
                <a:spcPts val="0"/>
              </a:spcAft>
              <a:buFont typeface="Arial" pitchFamily="34" charset="0"/>
              <a:buNone/>
              <a:defRPr/>
            </a:pPr>
            <a:r>
              <a:rPr lang="hu-HU" sz="2200" b="1" dirty="0" smtClean="0"/>
              <a:t> </a:t>
            </a:r>
            <a:r>
              <a:rPr lang="en-US" sz="2200" b="1" dirty="0"/>
              <a:t> </a:t>
            </a:r>
            <a:endParaRPr lang="hu-HU" sz="2200" i="1" dirty="0"/>
          </a:p>
          <a:p>
            <a:pPr marL="0" indent="0" eaLnBrk="1" fontAlgn="auto" hangingPunct="1">
              <a:spcAft>
                <a:spcPts val="0"/>
              </a:spcAft>
              <a:buFont typeface="Arial" pitchFamily="34" charset="0"/>
              <a:buNone/>
              <a:defRPr/>
            </a:pPr>
            <a:r>
              <a:rPr lang="en-US" sz="2200" dirty="0" smtClean="0"/>
              <a:t>Without </a:t>
            </a:r>
            <a:r>
              <a:rPr lang="en-US" sz="2200" dirty="0"/>
              <a:t>prejudice to the provisions of Articles 11(1)(ii), 11</a:t>
            </a:r>
            <a:r>
              <a:rPr lang="en-US" sz="2200" i="1" dirty="0"/>
              <a:t>bis </a:t>
            </a:r>
            <a:r>
              <a:rPr lang="en-US" sz="2200" dirty="0"/>
              <a:t>(1)(i) and (ii), 14(1)(ii) and 14</a:t>
            </a:r>
            <a:r>
              <a:rPr lang="en-US" sz="2200" i="1" dirty="0"/>
              <a:t>bis</a:t>
            </a:r>
            <a:r>
              <a:rPr lang="en-US" sz="2200" dirty="0"/>
              <a:t>(1) of the Berne Convention, authors of literary and artistic works shall enjoy the </a:t>
            </a:r>
            <a:r>
              <a:rPr lang="en-US" sz="2200" b="1" dirty="0"/>
              <a:t>exclusive right </a:t>
            </a:r>
            <a:r>
              <a:rPr lang="en-US" sz="2200" dirty="0"/>
              <a:t>of authorizing any </a:t>
            </a:r>
            <a:r>
              <a:rPr lang="en-US" sz="2200" b="1" dirty="0"/>
              <a:t>communication to the public of their works, by wire or wireless means, including the making available to the public of their works in such a way that members of the public may access these works from a place and at a time individually chosen by them.</a:t>
            </a:r>
            <a:endParaRPr lang="hu-HU" sz="2200" b="1" i="1" dirty="0"/>
          </a:p>
          <a:p>
            <a:pPr marL="0" indent="0" eaLnBrk="1" fontAlgn="auto" hangingPunct="1">
              <a:spcAft>
                <a:spcPts val="0"/>
              </a:spcAft>
              <a:buFont typeface="Arial" pitchFamily="34" charset="0"/>
              <a:buNone/>
              <a:defRPr/>
            </a:pPr>
            <a:r>
              <a:rPr lang="en-US" sz="2200" dirty="0"/>
              <a:t> </a:t>
            </a:r>
            <a:endParaRPr lang="hu-HU" sz="2200" i="1" dirty="0"/>
          </a:p>
          <a:p>
            <a:pPr marL="400050" lvl="1" indent="0" eaLnBrk="1" fontAlgn="auto" hangingPunct="1">
              <a:spcAft>
                <a:spcPts val="0"/>
              </a:spcAft>
              <a:buFont typeface="Arial" pitchFamily="34" charset="0"/>
              <a:buNone/>
              <a:defRPr/>
            </a:pPr>
            <a:r>
              <a:rPr lang="en-US" sz="2200" b="1" dirty="0" smtClean="0"/>
              <a:t>Agreed </a:t>
            </a:r>
            <a:r>
              <a:rPr lang="en-US" sz="2200" b="1" dirty="0"/>
              <a:t>statement concerning Article 8:  </a:t>
            </a:r>
            <a:r>
              <a:rPr lang="en-US" sz="2200" dirty="0"/>
              <a:t>It is understood that </a:t>
            </a:r>
            <a:r>
              <a:rPr lang="en-US" sz="2200" b="1" dirty="0"/>
              <a:t>the mere provision of physical facilities for enabling or making a communication does not in itself amount to communication </a:t>
            </a:r>
            <a:r>
              <a:rPr lang="en-US" sz="2200" dirty="0"/>
              <a:t>within the meaning of this Treaty or the Berne Convention. </a:t>
            </a:r>
            <a:r>
              <a:rPr lang="hu-HU" sz="2200" dirty="0" smtClean="0"/>
              <a:t>(</a:t>
            </a:r>
            <a:r>
              <a:rPr lang="hu-HU" sz="2200" dirty="0" err="1" smtClean="0"/>
              <a:t>Emphasis</a:t>
            </a:r>
            <a:r>
              <a:rPr lang="hu-HU" sz="2200" dirty="0" smtClean="0"/>
              <a:t> </a:t>
            </a:r>
            <a:r>
              <a:rPr lang="hu-HU" sz="2200" dirty="0" err="1" smtClean="0"/>
              <a:t>added</a:t>
            </a:r>
            <a:r>
              <a:rPr lang="hu-HU" sz="2200" dirty="0" smtClean="0"/>
              <a:t>.)</a:t>
            </a:r>
            <a:r>
              <a:rPr lang="en-US" sz="2200" dirty="0"/>
              <a:t> </a:t>
            </a:r>
            <a:endParaRPr lang="hu-HU" sz="2200" i="1" dirty="0"/>
          </a:p>
          <a:p>
            <a:pPr marL="0" indent="0" eaLnBrk="1" fontAlgn="auto" hangingPunct="1">
              <a:spcAft>
                <a:spcPts val="0"/>
              </a:spcAft>
              <a:buFont typeface="Arial" pitchFamily="34" charset="0"/>
              <a:buNone/>
              <a:defRPr/>
            </a:pPr>
            <a:endParaRPr lang="hu-HU" sz="2000" b="1" dirty="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7CF378AC-09D6-46C5-8967-7B9AE8FB2DD7}" type="slidenum">
              <a:rPr lang="hu-HU"/>
              <a:pPr>
                <a:defRPr/>
              </a:pPr>
              <a:t>4</a:t>
            </a:fld>
            <a:endParaRPr lang="hu-HU"/>
          </a:p>
        </p:txBody>
      </p:sp>
    </p:spTree>
    <p:extLst>
      <p:ext uri="{BB962C8B-B14F-4D97-AF65-F5344CB8AC3E}">
        <p14:creationId xmlns:p14="http://schemas.microsoft.com/office/powerpoint/2010/main" val="175247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Ficsor\Documents\Ficsor_Book_Renmin 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2" y="1268760"/>
            <a:ext cx="6858000" cy="4921250"/>
          </a:xfrm>
          <a:prstGeom prst="rect">
            <a:avLst/>
          </a:prstGeom>
          <a:noFill/>
          <a:ln w="9525">
            <a:solidFill>
              <a:srgbClr val="E46C0A"/>
            </a:solidFill>
            <a:miter lim="800000"/>
            <a:headEnd/>
            <a:tailEnd/>
          </a:ln>
          <a:extLst>
            <a:ext uri="{909E8E84-426E-40DD-AFC4-6F175D3DCCD1}">
              <a14:hiddenFill xmlns:a14="http://schemas.microsoft.com/office/drawing/2010/main">
                <a:solidFill>
                  <a:srgbClr val="FFFFFF"/>
                </a:solidFill>
              </a14:hiddenFill>
            </a:ext>
          </a:extLst>
        </p:spPr>
      </p:pic>
      <p:sp>
        <p:nvSpPr>
          <p:cNvPr id="2051" name="Szövegdoboz 4"/>
          <p:cNvSpPr txBox="1">
            <a:spLocks noChangeArrowheads="1"/>
          </p:cNvSpPr>
          <p:nvPr/>
        </p:nvSpPr>
        <p:spPr bwMode="auto">
          <a:xfrm>
            <a:off x="323850" y="404664"/>
            <a:ext cx="856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hu-HU" altLang="hu-HU" b="1" dirty="0" err="1"/>
              <a:t>Chinese</a:t>
            </a:r>
            <a:r>
              <a:rPr lang="hu-HU" altLang="hu-HU" b="1" dirty="0"/>
              <a:t> </a:t>
            </a:r>
            <a:r>
              <a:rPr lang="hu-HU" altLang="hu-HU" b="1" dirty="0" err="1"/>
              <a:t>translation</a:t>
            </a:r>
            <a:r>
              <a:rPr lang="hu-HU" altLang="hu-HU" b="1" dirty="0"/>
              <a:t> </a:t>
            </a:r>
            <a:r>
              <a:rPr lang="hu-HU" altLang="hu-HU" b="1" dirty="0" err="1"/>
              <a:t>published</a:t>
            </a:r>
            <a:r>
              <a:rPr lang="hu-HU" altLang="hu-HU" b="1" dirty="0"/>
              <a:t> </a:t>
            </a:r>
            <a:r>
              <a:rPr lang="hu-HU" altLang="hu-HU" b="1" dirty="0" err="1"/>
              <a:t>by</a:t>
            </a:r>
            <a:r>
              <a:rPr lang="hu-HU" altLang="hu-HU" b="1" dirty="0"/>
              <a:t> </a:t>
            </a:r>
            <a:r>
              <a:rPr lang="hu-HU" altLang="hu-HU" b="1" dirty="0" err="1"/>
              <a:t>Renmin</a:t>
            </a:r>
            <a:r>
              <a:rPr lang="hu-HU" altLang="hu-HU" b="1" dirty="0"/>
              <a:t> University Press of Dr. Mihály Ficsor’s </a:t>
            </a:r>
            <a:r>
              <a:rPr lang="hu-HU" altLang="hu-HU" b="1" dirty="0" err="1"/>
              <a:t>book</a:t>
            </a:r>
            <a:r>
              <a:rPr lang="hu-HU" altLang="hu-HU" b="1" dirty="0"/>
              <a:t> „The Law of Copyright and </a:t>
            </a:r>
            <a:r>
              <a:rPr lang="hu-HU" altLang="hu-HU" b="1" dirty="0" err="1"/>
              <a:t>the</a:t>
            </a:r>
            <a:r>
              <a:rPr lang="hu-HU" altLang="hu-HU" b="1" dirty="0"/>
              <a:t> Internet” </a:t>
            </a:r>
            <a:r>
              <a:rPr lang="hu-HU" altLang="hu-HU" b="1" dirty="0" err="1"/>
              <a:t>originally</a:t>
            </a:r>
            <a:r>
              <a:rPr lang="hu-HU" altLang="hu-HU" b="1" dirty="0"/>
              <a:t> </a:t>
            </a:r>
            <a:r>
              <a:rPr lang="hu-HU" altLang="hu-HU" b="1" dirty="0" err="1"/>
              <a:t>published</a:t>
            </a:r>
            <a:r>
              <a:rPr lang="hu-HU" altLang="hu-HU" b="1" dirty="0"/>
              <a:t> </a:t>
            </a:r>
            <a:r>
              <a:rPr lang="hu-HU" altLang="hu-HU" b="1" dirty="0" err="1"/>
              <a:t>by</a:t>
            </a:r>
            <a:r>
              <a:rPr lang="hu-HU" altLang="hu-HU" b="1" dirty="0"/>
              <a:t> Oxford University  Press</a:t>
            </a:r>
          </a:p>
        </p:txBody>
      </p:sp>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pPr>
                <a:defRPr/>
              </a:pPr>
              <a:t>5</a:t>
            </a:fld>
            <a:endParaRPr lang="hu-HU"/>
          </a:p>
        </p:txBody>
      </p:sp>
    </p:spTree>
    <p:extLst>
      <p:ext uri="{BB962C8B-B14F-4D97-AF65-F5344CB8AC3E}">
        <p14:creationId xmlns:p14="http://schemas.microsoft.com/office/powerpoint/2010/main" val="189256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tx2">
              <a:lumMod val="20000"/>
              <a:lumOff val="80000"/>
            </a:schemeClr>
          </a:solidFill>
          <a:ln>
            <a:solidFill>
              <a:schemeClr val="accent1">
                <a:lumMod val="75000"/>
              </a:schemeClr>
            </a:solidFill>
          </a:ln>
        </p:spPr>
        <p:txBody>
          <a:bodyPr rtlCol="0">
            <a:normAutofit/>
          </a:bodyPr>
          <a:lstStyle/>
          <a:p>
            <a:pPr eaLnBrk="1" fontAlgn="auto" hangingPunct="1">
              <a:spcAft>
                <a:spcPts val="0"/>
              </a:spcAft>
              <a:defRPr/>
            </a:pPr>
            <a:r>
              <a:rPr lang="hu-HU" sz="2800" b="1" dirty="0"/>
              <a:t>Right of </a:t>
            </a:r>
            <a:r>
              <a:rPr lang="hu-HU" sz="2800" b="1" dirty="0" err="1"/>
              <a:t>making</a:t>
            </a:r>
            <a:r>
              <a:rPr lang="hu-HU" sz="2800" b="1" dirty="0"/>
              <a:t> </a:t>
            </a:r>
            <a:r>
              <a:rPr lang="hu-HU" sz="2800" b="1" dirty="0" err="1"/>
              <a:t>available</a:t>
            </a:r>
            <a:r>
              <a:rPr lang="hu-HU" sz="2800" b="1" dirty="0"/>
              <a:t> </a:t>
            </a:r>
            <a:r>
              <a:rPr lang="hu-HU" sz="2800" b="1" dirty="0" err="1"/>
              <a:t>to</a:t>
            </a:r>
            <a:r>
              <a:rPr lang="hu-HU" sz="2800" b="1" dirty="0"/>
              <a:t> </a:t>
            </a:r>
            <a:r>
              <a:rPr lang="hu-HU" sz="2800" b="1" dirty="0" err="1"/>
              <a:t>the</a:t>
            </a:r>
            <a:r>
              <a:rPr lang="hu-HU" sz="2800" b="1" dirty="0"/>
              <a:t> </a:t>
            </a:r>
            <a:r>
              <a:rPr lang="hu-HU" sz="2800" b="1" dirty="0" err="1"/>
              <a:t>public</a:t>
            </a:r>
            <a:r>
              <a:rPr lang="hu-HU" sz="2800" b="1" dirty="0"/>
              <a:t> – </a:t>
            </a:r>
            <a:r>
              <a:rPr lang="hu-HU" sz="2800" b="1" dirty="0" smtClean="0"/>
              <a:t/>
            </a:r>
            <a:br>
              <a:rPr lang="hu-HU" sz="2800" b="1" dirty="0" smtClean="0"/>
            </a:br>
            <a:r>
              <a:rPr lang="hu-HU" sz="2800" b="1" dirty="0" err="1" smtClean="0"/>
              <a:t>under</a:t>
            </a:r>
            <a:r>
              <a:rPr lang="hu-HU" sz="2800" b="1" dirty="0" smtClean="0"/>
              <a:t> </a:t>
            </a:r>
            <a:r>
              <a:rPr lang="hu-HU" sz="2800" b="1" dirty="0" err="1" smtClean="0"/>
              <a:t>the</a:t>
            </a:r>
            <a:r>
              <a:rPr lang="hu-HU" sz="2800" b="1" dirty="0" smtClean="0"/>
              <a:t> </a:t>
            </a:r>
            <a:r>
              <a:rPr lang="hu-HU" sz="2800" b="1" dirty="0" err="1" smtClean="0"/>
              <a:t>Information</a:t>
            </a:r>
            <a:r>
              <a:rPr lang="hu-HU" sz="2800" b="1" dirty="0" smtClean="0"/>
              <a:t> Society </a:t>
            </a:r>
            <a:r>
              <a:rPr lang="hu-HU" sz="2800" b="1" dirty="0" err="1" smtClean="0"/>
              <a:t>Directive</a:t>
            </a:r>
            <a:r>
              <a:rPr lang="hu-HU" sz="2800" b="1" dirty="0" smtClean="0"/>
              <a:t> </a:t>
            </a:r>
            <a:endParaRPr lang="hu-HU" sz="2800" dirty="0"/>
          </a:p>
        </p:txBody>
      </p:sp>
      <p:sp>
        <p:nvSpPr>
          <p:cNvPr id="69635" name="Tartalom helye 2"/>
          <p:cNvSpPr>
            <a:spLocks noGrp="1"/>
          </p:cNvSpPr>
          <p:nvPr>
            <p:ph idx="1"/>
          </p:nvPr>
        </p:nvSpPr>
        <p:spPr>
          <a:xfrm>
            <a:off x="457200" y="1484784"/>
            <a:ext cx="8362950" cy="4896966"/>
          </a:xfrm>
        </p:spPr>
        <p:txBody>
          <a:bodyPr/>
          <a:lstStyle/>
          <a:p>
            <a:pPr marL="0" indent="0" eaLnBrk="1" hangingPunct="1">
              <a:buFont typeface="Arial" charset="0"/>
              <a:buNone/>
            </a:pPr>
            <a:r>
              <a:rPr lang="hu-HU" altLang="hu-HU" sz="1800" b="1" dirty="0" smtClean="0"/>
              <a:t>„</a:t>
            </a:r>
            <a:r>
              <a:rPr lang="hu-HU" altLang="hu-HU" sz="1800" b="1" dirty="0" err="1" smtClean="0"/>
              <a:t>InfoSoc</a:t>
            </a:r>
            <a:r>
              <a:rPr lang="hu-HU" altLang="hu-HU" sz="1800" b="1" dirty="0" smtClean="0"/>
              <a:t>” </a:t>
            </a:r>
            <a:r>
              <a:rPr lang="hu-HU" altLang="hu-HU" sz="1800" b="1" dirty="0" err="1" smtClean="0"/>
              <a:t>Directive</a:t>
            </a:r>
            <a:r>
              <a:rPr lang="hu-HU" altLang="hu-HU" sz="1800" b="1" dirty="0" smtClean="0"/>
              <a:t> </a:t>
            </a:r>
            <a:r>
              <a:rPr lang="hu-HU" altLang="hu-HU" sz="1800" b="1" dirty="0" err="1" smtClean="0"/>
              <a:t>Article</a:t>
            </a:r>
            <a:r>
              <a:rPr lang="hu-HU" altLang="hu-HU" sz="1800" b="1" dirty="0" smtClean="0"/>
              <a:t> 3</a:t>
            </a:r>
          </a:p>
          <a:p>
            <a:pPr marL="0" indent="0" eaLnBrk="1" hangingPunct="1">
              <a:buFont typeface="Arial" charset="0"/>
              <a:buNone/>
            </a:pPr>
            <a:r>
              <a:rPr lang="en-US" altLang="hu-HU" sz="1800" dirty="0" smtClean="0"/>
              <a:t>1. Member States shall provide </a:t>
            </a:r>
            <a:r>
              <a:rPr lang="en-US" altLang="hu-HU" sz="1800" b="1" dirty="0" smtClean="0"/>
              <a:t>authors </a:t>
            </a:r>
            <a:r>
              <a:rPr lang="en-US" altLang="hu-HU" sz="1800" dirty="0" smtClean="0"/>
              <a:t>with the </a:t>
            </a:r>
            <a:r>
              <a:rPr lang="en-US" altLang="hu-HU" sz="1800" b="1" dirty="0" smtClean="0"/>
              <a:t>exclusive</a:t>
            </a:r>
            <a:r>
              <a:rPr lang="hu-HU" altLang="hu-HU" sz="1800" b="1" dirty="0" smtClean="0"/>
              <a:t> </a:t>
            </a:r>
            <a:r>
              <a:rPr lang="en-US" altLang="hu-HU" sz="1800" b="1" dirty="0" smtClean="0"/>
              <a:t>right</a:t>
            </a:r>
            <a:r>
              <a:rPr lang="en-US" altLang="hu-HU" sz="1800" dirty="0" smtClean="0"/>
              <a:t> to </a:t>
            </a:r>
            <a:r>
              <a:rPr lang="en-US" altLang="hu-HU" sz="1800" dirty="0" err="1" smtClean="0"/>
              <a:t>authorise</a:t>
            </a:r>
            <a:r>
              <a:rPr lang="en-US" altLang="hu-HU" sz="1800" dirty="0" smtClean="0"/>
              <a:t> or prohibit any </a:t>
            </a:r>
            <a:r>
              <a:rPr lang="en-US" altLang="hu-HU" sz="1800" b="1" dirty="0" smtClean="0"/>
              <a:t>communication to the public</a:t>
            </a:r>
            <a:r>
              <a:rPr lang="hu-HU" altLang="hu-HU" sz="1800" b="1" dirty="0" smtClean="0"/>
              <a:t> </a:t>
            </a:r>
            <a:r>
              <a:rPr lang="en-US" altLang="hu-HU" sz="1800" b="1" dirty="0" smtClean="0"/>
              <a:t>of their works, by wire or wireless means, including the</a:t>
            </a:r>
            <a:r>
              <a:rPr lang="hu-HU" altLang="hu-HU" sz="1800" b="1" dirty="0" smtClean="0"/>
              <a:t> </a:t>
            </a:r>
            <a:r>
              <a:rPr lang="en-US" altLang="hu-HU" sz="1800" b="1" dirty="0" smtClean="0"/>
              <a:t>making available to the public of their works in such a way</a:t>
            </a:r>
            <a:r>
              <a:rPr lang="hu-HU" altLang="hu-HU" sz="1800" b="1" dirty="0" smtClean="0"/>
              <a:t> </a:t>
            </a:r>
            <a:r>
              <a:rPr lang="en-US" altLang="hu-HU" sz="1800" b="1" dirty="0" smtClean="0"/>
              <a:t>that members of the public may access them from a place and</a:t>
            </a:r>
            <a:r>
              <a:rPr lang="hu-HU" altLang="hu-HU" sz="1800" b="1" dirty="0" smtClean="0"/>
              <a:t> </a:t>
            </a:r>
            <a:r>
              <a:rPr lang="en-US" altLang="hu-HU" sz="1800" b="1" dirty="0" smtClean="0"/>
              <a:t>at a time individually chosen by them</a:t>
            </a:r>
            <a:r>
              <a:rPr lang="en-US" altLang="hu-HU" sz="1800" dirty="0" smtClean="0"/>
              <a:t>.</a:t>
            </a:r>
          </a:p>
          <a:p>
            <a:pPr marL="0" indent="0" eaLnBrk="1" hangingPunct="1">
              <a:buFont typeface="Arial" charset="0"/>
              <a:buNone/>
            </a:pPr>
            <a:r>
              <a:rPr lang="en-US" altLang="hu-HU" sz="1800" dirty="0" smtClean="0"/>
              <a:t>2. Member States shall provide for the </a:t>
            </a:r>
            <a:r>
              <a:rPr lang="en-US" altLang="hu-HU" sz="1800" b="1" dirty="0" smtClean="0"/>
              <a:t>exclusive right </a:t>
            </a:r>
            <a:r>
              <a:rPr lang="en-US" altLang="hu-HU" sz="1800" dirty="0" smtClean="0"/>
              <a:t>to</a:t>
            </a:r>
            <a:r>
              <a:rPr lang="hu-HU" altLang="hu-HU" sz="1800" dirty="0" smtClean="0"/>
              <a:t> </a:t>
            </a:r>
            <a:r>
              <a:rPr lang="en-US" altLang="hu-HU" sz="1800" dirty="0" err="1" smtClean="0"/>
              <a:t>authorise</a:t>
            </a:r>
            <a:r>
              <a:rPr lang="en-US" altLang="hu-HU" sz="1800" dirty="0" smtClean="0"/>
              <a:t> or prohibit the </a:t>
            </a:r>
            <a:r>
              <a:rPr lang="en-US" altLang="hu-HU" sz="1800" b="1" dirty="0" smtClean="0"/>
              <a:t>making available to the public, by</a:t>
            </a:r>
            <a:r>
              <a:rPr lang="hu-HU" altLang="hu-HU" sz="1800" b="1" dirty="0" smtClean="0"/>
              <a:t> </a:t>
            </a:r>
            <a:r>
              <a:rPr lang="en-US" altLang="hu-HU" sz="1800" b="1" dirty="0" smtClean="0"/>
              <a:t>wire or wireless means, in such a way that members of the</a:t>
            </a:r>
            <a:r>
              <a:rPr lang="hu-HU" altLang="hu-HU" sz="1800" b="1" dirty="0" smtClean="0"/>
              <a:t> </a:t>
            </a:r>
            <a:r>
              <a:rPr lang="en-US" altLang="hu-HU" sz="1800" b="1" dirty="0" smtClean="0"/>
              <a:t>public may access them from a place and at a time individually</a:t>
            </a:r>
            <a:r>
              <a:rPr lang="hu-HU" altLang="hu-HU" sz="1800" b="1" dirty="0" smtClean="0"/>
              <a:t> </a:t>
            </a:r>
            <a:r>
              <a:rPr lang="hu-HU" altLang="hu-HU" sz="1800" b="1" dirty="0" err="1" smtClean="0"/>
              <a:t>chosen</a:t>
            </a:r>
            <a:r>
              <a:rPr lang="hu-HU" altLang="hu-HU" sz="1800" b="1" dirty="0" smtClean="0"/>
              <a:t> </a:t>
            </a:r>
            <a:r>
              <a:rPr lang="hu-HU" altLang="hu-HU" sz="1800" b="1" dirty="0" err="1" smtClean="0"/>
              <a:t>by</a:t>
            </a:r>
            <a:r>
              <a:rPr lang="hu-HU" altLang="hu-HU" sz="1800" b="1" dirty="0" smtClean="0"/>
              <a:t> </a:t>
            </a:r>
            <a:r>
              <a:rPr lang="hu-HU" altLang="hu-HU" sz="1800" b="1" dirty="0" err="1" smtClean="0"/>
              <a:t>them</a:t>
            </a:r>
            <a:r>
              <a:rPr lang="hu-HU" altLang="hu-HU" sz="1800" b="1" dirty="0" smtClean="0"/>
              <a:t>:</a:t>
            </a:r>
          </a:p>
          <a:p>
            <a:pPr marL="400050" lvl="1" indent="0" eaLnBrk="1" hangingPunct="1">
              <a:buFont typeface="Arial" charset="0"/>
              <a:buNone/>
            </a:pPr>
            <a:r>
              <a:rPr lang="en-US" altLang="hu-HU" sz="1800" dirty="0" smtClean="0"/>
              <a:t>(a) for </a:t>
            </a:r>
            <a:r>
              <a:rPr lang="en-US" altLang="hu-HU" sz="1800" b="1" dirty="0" smtClean="0"/>
              <a:t>performers, </a:t>
            </a:r>
            <a:r>
              <a:rPr lang="en-US" altLang="hu-HU" sz="1800" dirty="0" smtClean="0"/>
              <a:t>of fixations of their performances;</a:t>
            </a:r>
          </a:p>
          <a:p>
            <a:pPr marL="400050" lvl="1" indent="0" eaLnBrk="1" hangingPunct="1">
              <a:buFont typeface="Arial" charset="0"/>
              <a:buNone/>
            </a:pPr>
            <a:r>
              <a:rPr lang="en-US" altLang="hu-HU" sz="1800" dirty="0" smtClean="0"/>
              <a:t>(b) for </a:t>
            </a:r>
            <a:r>
              <a:rPr lang="en-US" altLang="hu-HU" sz="1800" b="1" dirty="0" smtClean="0"/>
              <a:t>phonogram producers</a:t>
            </a:r>
            <a:r>
              <a:rPr lang="en-US" altLang="hu-HU" sz="1800" dirty="0" smtClean="0"/>
              <a:t>, of their phonograms;</a:t>
            </a:r>
          </a:p>
          <a:p>
            <a:pPr marL="400050" lvl="1" indent="0" eaLnBrk="1" hangingPunct="1">
              <a:buFont typeface="Arial" charset="0"/>
              <a:buNone/>
            </a:pPr>
            <a:r>
              <a:rPr lang="en-US" altLang="hu-HU" sz="1800" dirty="0" smtClean="0"/>
              <a:t>(c) for the </a:t>
            </a:r>
            <a:r>
              <a:rPr lang="en-US" altLang="hu-HU" sz="1800" b="1" dirty="0" smtClean="0"/>
              <a:t>producers of the first fixations of films</a:t>
            </a:r>
            <a:r>
              <a:rPr lang="en-US" altLang="hu-HU" sz="1800" dirty="0" smtClean="0"/>
              <a:t>, of the</a:t>
            </a:r>
            <a:r>
              <a:rPr lang="hu-HU" altLang="hu-HU" sz="1800" dirty="0" smtClean="0"/>
              <a:t> </a:t>
            </a:r>
            <a:r>
              <a:rPr lang="en-US" altLang="hu-HU" sz="1800" dirty="0" smtClean="0"/>
              <a:t>original and copies of their films;</a:t>
            </a:r>
          </a:p>
          <a:p>
            <a:pPr marL="400050" lvl="1" indent="0" eaLnBrk="1" hangingPunct="1">
              <a:buFont typeface="Arial" charset="0"/>
              <a:buNone/>
            </a:pPr>
            <a:r>
              <a:rPr lang="en-US" altLang="hu-HU" sz="1800" dirty="0" smtClean="0"/>
              <a:t>(d) for </a:t>
            </a:r>
            <a:r>
              <a:rPr lang="en-US" altLang="hu-HU" sz="1800" b="1" dirty="0" smtClean="0"/>
              <a:t>broadcasting </a:t>
            </a:r>
            <a:r>
              <a:rPr lang="en-US" altLang="hu-HU" sz="1800" b="1" dirty="0" err="1" smtClean="0"/>
              <a:t>organisations</a:t>
            </a:r>
            <a:r>
              <a:rPr lang="en-US" altLang="hu-HU" sz="1800" dirty="0" smtClean="0"/>
              <a:t>, of fixations of their broadcasts,</a:t>
            </a:r>
            <a:r>
              <a:rPr lang="hu-HU" altLang="hu-HU" sz="1800" dirty="0" smtClean="0"/>
              <a:t> </a:t>
            </a:r>
            <a:r>
              <a:rPr lang="en-US" altLang="hu-HU" sz="1800" dirty="0" smtClean="0"/>
              <a:t>whether these broadcasts are transmitted by wire or</a:t>
            </a:r>
            <a:r>
              <a:rPr lang="hu-HU" altLang="hu-HU" sz="1800" dirty="0" smtClean="0"/>
              <a:t> </a:t>
            </a:r>
            <a:r>
              <a:rPr lang="en-US" altLang="hu-HU" sz="1800" dirty="0" smtClean="0"/>
              <a:t>over the air, including by cable or satellite.</a:t>
            </a:r>
          </a:p>
          <a:p>
            <a:pPr marL="0" indent="0" eaLnBrk="1" hangingPunct="1">
              <a:buFont typeface="Arial" charset="0"/>
              <a:buNone/>
            </a:pPr>
            <a:r>
              <a:rPr lang="en-US" altLang="hu-HU" sz="1800" dirty="0" smtClean="0"/>
              <a:t>3. The rights referred to in paragraphs 1 and 2 </a:t>
            </a:r>
            <a:r>
              <a:rPr lang="en-US" altLang="hu-HU" sz="1800" b="1" dirty="0" smtClean="0"/>
              <a:t>shall not be</a:t>
            </a:r>
            <a:r>
              <a:rPr lang="hu-HU" altLang="hu-HU" sz="1800" b="1" dirty="0" smtClean="0"/>
              <a:t> </a:t>
            </a:r>
            <a:r>
              <a:rPr lang="en-US" altLang="hu-HU" sz="1800" b="1" dirty="0" smtClean="0"/>
              <a:t>exhausted by any act of communication to the public or</a:t>
            </a:r>
            <a:r>
              <a:rPr lang="hu-HU" altLang="hu-HU" sz="1800" b="1" dirty="0" smtClean="0"/>
              <a:t> </a:t>
            </a:r>
            <a:r>
              <a:rPr lang="en-US" altLang="hu-HU" sz="1800" b="1" dirty="0" smtClean="0"/>
              <a:t>making available to the public </a:t>
            </a:r>
            <a:r>
              <a:rPr lang="en-US" altLang="hu-HU" sz="1800" dirty="0" smtClean="0"/>
              <a:t>as set out in this Article.</a:t>
            </a:r>
            <a:endParaRPr lang="hu-HU" altLang="hu-HU" sz="1800" b="1" dirty="0" smtClean="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47C1DC66-C355-4D03-8534-DE5D50513F3A}" type="slidenum">
              <a:rPr lang="hu-HU"/>
              <a:pPr>
                <a:defRPr/>
              </a:pPr>
              <a:t>6</a:t>
            </a:fld>
            <a:endParaRPr lang="hu-HU"/>
          </a:p>
        </p:txBody>
      </p:sp>
    </p:spTree>
    <p:extLst>
      <p:ext uri="{BB962C8B-B14F-4D97-AF65-F5344CB8AC3E}">
        <p14:creationId xmlns:p14="http://schemas.microsoft.com/office/powerpoint/2010/main" val="35340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smtClean="0"/>
              <a:t>M. Ficsor, Shanghai, 22 November 2018</a:t>
            </a:r>
            <a:endParaRPr lang="hu-HU"/>
          </a:p>
        </p:txBody>
      </p:sp>
      <p:sp>
        <p:nvSpPr>
          <p:cNvPr id="3" name="Dia számának helye 2"/>
          <p:cNvSpPr>
            <a:spLocks noGrp="1"/>
          </p:cNvSpPr>
          <p:nvPr>
            <p:ph type="sldNum" sz="quarter" idx="12"/>
          </p:nvPr>
        </p:nvSpPr>
        <p:spPr/>
        <p:txBody>
          <a:bodyPr/>
          <a:lstStyle/>
          <a:p>
            <a:pPr>
              <a:defRPr/>
            </a:pPr>
            <a:fld id="{8611AD07-29FE-46F3-B276-F937ABE0CC5E}" type="slidenum">
              <a:rPr lang="hu-HU" smtClean="0"/>
              <a:pPr>
                <a:defRPr/>
              </a:pPr>
              <a:t>7</a:t>
            </a:fld>
            <a:endParaRPr lang="hu-HU"/>
          </a:p>
        </p:txBody>
      </p:sp>
      <p:sp>
        <p:nvSpPr>
          <p:cNvPr id="4" name="Szövegdoboz 3"/>
          <p:cNvSpPr txBox="1"/>
          <p:nvPr/>
        </p:nvSpPr>
        <p:spPr>
          <a:xfrm>
            <a:off x="539552" y="2492896"/>
            <a:ext cx="8207375" cy="2123658"/>
          </a:xfrm>
          <a:prstGeom prst="rect">
            <a:avLst/>
          </a:prstGeom>
          <a:noFill/>
        </p:spPr>
        <p:txBody>
          <a:bodyPr>
            <a:spAutoFit/>
          </a:bodyPr>
          <a:lstStyle/>
          <a:p>
            <a:pPr algn="ctr">
              <a:defRPr/>
            </a:pPr>
            <a:r>
              <a:rPr lang="hu-HU" sz="4400" b="1" dirty="0" smtClean="0">
                <a:solidFill>
                  <a:schemeClr val="accent2">
                    <a:lumMod val="75000"/>
                  </a:schemeClr>
                </a:solidFill>
                <a:latin typeface="+mn-lt"/>
              </a:rPr>
              <a:t> </a:t>
            </a:r>
            <a:r>
              <a:rPr lang="hu-HU" sz="4400" b="1" dirty="0" smtClean="0">
                <a:solidFill>
                  <a:schemeClr val="accent2">
                    <a:lumMod val="75000"/>
                  </a:schemeClr>
                </a:solidFill>
                <a:effectLst>
                  <a:outerShdw blurRad="38100" dist="38100" dir="2700000" algn="tl">
                    <a:srgbClr val="000000">
                      <a:alpha val="43137"/>
                    </a:srgbClr>
                  </a:outerShdw>
                </a:effectLst>
                <a:latin typeface="+mn-lt"/>
              </a:rPr>
              <a:t>II.  CJEU CASE LAW:  THE „NEW PUBLIC” THEORY AND ITS STEP-BY-STEP CORRECTIONS     </a:t>
            </a:r>
            <a:endParaRPr lang="hu-HU" sz="4400" b="1" dirty="0">
              <a:solidFill>
                <a:schemeClr val="accent2">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lang="hu-HU" altLang="hu-HU" sz="3600" b="1" dirty="0" smtClean="0"/>
              <a:t>Copyright </a:t>
            </a:r>
            <a:r>
              <a:rPr lang="hu-HU" altLang="hu-HU" sz="3600" b="1" dirty="0" err="1" smtClean="0"/>
              <a:t>case</a:t>
            </a:r>
            <a:r>
              <a:rPr lang="hu-HU" altLang="hu-HU" sz="3600" b="1" dirty="0" smtClean="0"/>
              <a:t> </a:t>
            </a:r>
            <a:r>
              <a:rPr lang="hu-HU" altLang="hu-HU" sz="3600" b="1" dirty="0" err="1" smtClean="0"/>
              <a:t>law</a:t>
            </a:r>
            <a:r>
              <a:rPr lang="hu-HU" altLang="hu-HU" sz="3600" b="1" dirty="0" smtClean="0"/>
              <a:t> of </a:t>
            </a:r>
            <a:r>
              <a:rPr lang="hu-HU" altLang="hu-HU" sz="3600" b="1" dirty="0" err="1" smtClean="0"/>
              <a:t>the</a:t>
            </a:r>
            <a:r>
              <a:rPr lang="hu-HU" altLang="hu-HU" sz="3600" b="1" dirty="0" smtClean="0"/>
              <a:t> CJEU; </a:t>
            </a:r>
            <a:br>
              <a:rPr lang="hu-HU" altLang="hu-HU" sz="3600" b="1" dirty="0" smtClean="0"/>
            </a:br>
            <a:r>
              <a:rPr lang="hu-HU" altLang="hu-HU" sz="3600" b="1" dirty="0" err="1" smtClean="0"/>
              <a:t>adequate</a:t>
            </a:r>
            <a:r>
              <a:rPr lang="hu-HU" altLang="hu-HU" sz="3600" b="1" dirty="0" smtClean="0"/>
              <a:t> </a:t>
            </a:r>
            <a:r>
              <a:rPr lang="hu-HU" altLang="hu-HU" sz="3600" b="1" dirty="0" err="1" smtClean="0"/>
              <a:t>judgments</a:t>
            </a:r>
            <a:r>
              <a:rPr lang="hu-HU" altLang="hu-HU" sz="3600" b="1" dirty="0" smtClean="0"/>
              <a:t> </a:t>
            </a:r>
          </a:p>
        </p:txBody>
      </p:sp>
      <p:sp>
        <p:nvSpPr>
          <p:cNvPr id="30723" name="Tartalom helye 2"/>
          <p:cNvSpPr>
            <a:spLocks noGrp="1"/>
          </p:cNvSpPr>
          <p:nvPr>
            <p:ph idx="1"/>
          </p:nvPr>
        </p:nvSpPr>
        <p:spPr/>
        <p:txBody>
          <a:bodyPr/>
          <a:lstStyle/>
          <a:p>
            <a:pPr marL="0" indent="0">
              <a:buFont typeface="Arial" charset="0"/>
              <a:buNone/>
              <a:defRPr/>
            </a:pPr>
            <a:r>
              <a:rPr lang="hu-HU" altLang="hu-HU" sz="2000" b="1" dirty="0" err="1" smtClean="0"/>
              <a:t>There</a:t>
            </a:r>
            <a:r>
              <a:rPr lang="hu-HU" altLang="hu-HU" sz="2000" b="1" dirty="0" smtClean="0"/>
              <a:t> </a:t>
            </a:r>
            <a:r>
              <a:rPr lang="hu-HU" altLang="hu-HU" sz="2000" b="1" dirty="0" err="1" smtClean="0"/>
              <a:t>are</a:t>
            </a:r>
            <a:r>
              <a:rPr lang="hu-HU" altLang="hu-HU" sz="2000" b="1" dirty="0" smtClean="0"/>
              <a:t> a </a:t>
            </a:r>
            <a:r>
              <a:rPr lang="hu-HU" altLang="hu-HU" sz="2000" b="1" dirty="0" err="1" smtClean="0"/>
              <a:t>number</a:t>
            </a:r>
            <a:r>
              <a:rPr lang="hu-HU" altLang="hu-HU" sz="2000" b="1" dirty="0" smtClean="0"/>
              <a:t> of </a:t>
            </a:r>
            <a:r>
              <a:rPr lang="hu-HU" altLang="hu-HU" sz="2000" b="1" dirty="0" err="1" smtClean="0"/>
              <a:t>excellent</a:t>
            </a:r>
            <a:r>
              <a:rPr lang="hu-HU" altLang="hu-HU" sz="2000" b="1" dirty="0" smtClean="0"/>
              <a:t> </a:t>
            </a:r>
            <a:r>
              <a:rPr lang="hu-HU" altLang="hu-HU" sz="2000" b="1" dirty="0" err="1" smtClean="0"/>
              <a:t>judgments</a:t>
            </a:r>
            <a:r>
              <a:rPr lang="hu-HU" altLang="hu-HU" sz="2000" b="1" dirty="0" smtClean="0"/>
              <a:t> of </a:t>
            </a:r>
            <a:r>
              <a:rPr lang="hu-HU" altLang="hu-HU" sz="2000" b="1" dirty="0" err="1" smtClean="0"/>
              <a:t>the</a:t>
            </a:r>
            <a:r>
              <a:rPr lang="hu-HU" altLang="hu-HU" sz="2000" b="1" dirty="0" smtClean="0"/>
              <a:t> </a:t>
            </a:r>
            <a:r>
              <a:rPr lang="hu-HU" altLang="hu-HU" sz="2000" b="1" dirty="0" err="1" smtClean="0"/>
              <a:t>Court</a:t>
            </a:r>
            <a:r>
              <a:rPr lang="hu-HU" altLang="hu-HU" sz="2000" b="1" dirty="0" smtClean="0"/>
              <a:t> </a:t>
            </a:r>
            <a:r>
              <a:rPr lang="hu-HU" altLang="hu-HU" sz="2000" b="1" dirty="0" err="1" smtClean="0"/>
              <a:t>of</a:t>
            </a:r>
            <a:r>
              <a:rPr lang="hu-HU" altLang="hu-HU" sz="2000" b="1" dirty="0" smtClean="0"/>
              <a:t> </a:t>
            </a:r>
            <a:r>
              <a:rPr lang="hu-HU" altLang="hu-HU" sz="2000" b="1" dirty="0" err="1" smtClean="0"/>
              <a:t>Justice</a:t>
            </a:r>
            <a:r>
              <a:rPr lang="hu-HU" altLang="hu-HU" sz="2000" b="1" dirty="0" smtClean="0"/>
              <a:t> </a:t>
            </a:r>
            <a:r>
              <a:rPr lang="hu-HU" altLang="hu-HU" sz="2000" b="1" dirty="0" err="1" smtClean="0"/>
              <a:t>of</a:t>
            </a:r>
            <a:r>
              <a:rPr lang="hu-HU" altLang="hu-HU" sz="2000" b="1" dirty="0" smtClean="0"/>
              <a:t> </a:t>
            </a:r>
            <a:r>
              <a:rPr lang="hu-HU" altLang="hu-HU" sz="2000" b="1" dirty="0" err="1" smtClean="0"/>
              <a:t>the</a:t>
            </a:r>
            <a:r>
              <a:rPr lang="hu-HU" altLang="hu-HU" sz="2000" b="1" dirty="0" smtClean="0"/>
              <a:t> EU:</a:t>
            </a:r>
          </a:p>
          <a:p>
            <a:pPr marL="0" indent="0">
              <a:buFont typeface="Arial" charset="0"/>
              <a:buNone/>
              <a:defRPr/>
            </a:pPr>
            <a:endParaRPr lang="hu-HU" altLang="hu-HU" sz="800" b="1" dirty="0" smtClean="0"/>
          </a:p>
          <a:p>
            <a:pPr lvl="1">
              <a:buFont typeface="Arial" panose="020B0604020202020204" pitchFamily="34" charset="0"/>
              <a:buChar char="•"/>
              <a:defRPr/>
            </a:pPr>
            <a:r>
              <a:rPr lang="hu-HU" altLang="hu-HU" sz="2000" b="1" dirty="0" err="1" smtClean="0"/>
              <a:t>Infopaq</a:t>
            </a:r>
            <a:r>
              <a:rPr lang="hu-HU" altLang="hu-HU" sz="2000" b="1" dirty="0" smtClean="0"/>
              <a:t> (C-302/10)</a:t>
            </a:r>
          </a:p>
          <a:p>
            <a:pPr lvl="1">
              <a:buFont typeface="Arial" panose="020B0604020202020204" pitchFamily="34" charset="0"/>
              <a:buChar char="•"/>
              <a:defRPr/>
            </a:pPr>
            <a:r>
              <a:rPr lang="hu-HU" altLang="hu-HU" sz="2000" b="1" dirty="0" err="1" smtClean="0"/>
              <a:t>Google</a:t>
            </a:r>
            <a:r>
              <a:rPr lang="hu-HU" altLang="hu-HU" sz="2000" b="1" dirty="0" smtClean="0"/>
              <a:t> Spain (C-131/12)</a:t>
            </a:r>
          </a:p>
          <a:p>
            <a:pPr lvl="1">
              <a:buFont typeface="Arial" panose="020B0604020202020204" pitchFamily="34" charset="0"/>
              <a:buChar char="•"/>
              <a:defRPr/>
            </a:pPr>
            <a:r>
              <a:rPr lang="hu-HU" altLang="hu-HU" sz="2000" b="1" dirty="0" err="1" smtClean="0"/>
              <a:t>Innoweb</a:t>
            </a:r>
            <a:r>
              <a:rPr lang="hu-HU" altLang="hu-HU" sz="2000" b="1" dirty="0" smtClean="0"/>
              <a:t> (C-202/12)</a:t>
            </a:r>
          </a:p>
          <a:p>
            <a:pPr lvl="1">
              <a:buFont typeface="Arial" panose="020B0604020202020204" pitchFamily="34" charset="0"/>
              <a:buChar char="•"/>
              <a:defRPr/>
            </a:pPr>
            <a:r>
              <a:rPr lang="hu-HU" altLang="hu-HU" sz="2000" b="1" dirty="0" smtClean="0"/>
              <a:t>UPC </a:t>
            </a:r>
            <a:r>
              <a:rPr lang="hu-HU" altLang="hu-HU" sz="2000" b="1" dirty="0" err="1" smtClean="0"/>
              <a:t>Telekabel</a:t>
            </a:r>
            <a:r>
              <a:rPr lang="hu-HU" altLang="hu-HU" sz="2000" b="1" dirty="0" smtClean="0"/>
              <a:t> (C-314/12)</a:t>
            </a:r>
          </a:p>
          <a:p>
            <a:pPr lvl="1">
              <a:buFont typeface="Arial" panose="020B0604020202020204" pitchFamily="34" charset="0"/>
              <a:buChar char="•"/>
              <a:defRPr/>
            </a:pPr>
            <a:r>
              <a:rPr lang="hu-HU" altLang="hu-HU" sz="2000" b="1" dirty="0"/>
              <a:t>L’</a:t>
            </a:r>
            <a:r>
              <a:rPr lang="hu-HU" altLang="hu-HU" sz="2000" b="1" dirty="0" err="1"/>
              <a:t>Oréal</a:t>
            </a:r>
            <a:r>
              <a:rPr lang="hu-HU" altLang="hu-HU" sz="2000" b="1" dirty="0"/>
              <a:t> v. eBay (C-324/09)</a:t>
            </a:r>
          </a:p>
          <a:p>
            <a:pPr marL="457200" lvl="1" indent="0">
              <a:buNone/>
              <a:defRPr/>
            </a:pPr>
            <a:r>
              <a:rPr lang="hu-HU" altLang="hu-HU" sz="2000" b="1" dirty="0" smtClean="0"/>
              <a:t>     </a:t>
            </a:r>
            <a:r>
              <a:rPr lang="hu-HU" altLang="hu-HU" sz="1600" b="1" dirty="0" smtClean="0"/>
              <a:t> </a:t>
            </a:r>
          </a:p>
          <a:p>
            <a:pPr lvl="1">
              <a:buFont typeface="Arial" panose="020B0604020202020204" pitchFamily="34" charset="0"/>
              <a:buChar char="•"/>
              <a:defRPr/>
            </a:pPr>
            <a:endParaRPr lang="hu-HU" altLang="hu-HU" sz="1600" b="1" dirty="0"/>
          </a:p>
          <a:p>
            <a:pPr marL="1828800" lvl="4" indent="0">
              <a:buFont typeface="Arial" charset="0"/>
              <a:buNone/>
              <a:defRPr/>
            </a:pPr>
            <a:r>
              <a:rPr lang="hu-HU" altLang="hu-HU" sz="800" b="1" dirty="0" smtClean="0"/>
              <a:t>                                                                              </a:t>
            </a:r>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48A19A8C-6975-46AD-A16A-7BED85C1199D}" type="slidenum">
              <a:rPr lang="hu-HU" smtClean="0"/>
              <a:pPr>
                <a:defRPr/>
              </a:pPr>
              <a:t>8</a:t>
            </a:fld>
            <a:endParaRPr lang="hu-HU"/>
          </a:p>
        </p:txBody>
      </p:sp>
      <p:sp>
        <p:nvSpPr>
          <p:cNvPr id="8198" name="Szövegdoboz 5"/>
          <p:cNvSpPr txBox="1">
            <a:spLocks noChangeArrowheads="1"/>
          </p:cNvSpPr>
          <p:nvPr/>
        </p:nvSpPr>
        <p:spPr bwMode="auto">
          <a:xfrm>
            <a:off x="7019925" y="3644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p>
        </p:txBody>
      </p:sp>
      <p:sp>
        <p:nvSpPr>
          <p:cNvPr id="8200" name="Szövegdoboz 1"/>
          <p:cNvSpPr txBox="1">
            <a:spLocks noChangeArrowheads="1"/>
          </p:cNvSpPr>
          <p:nvPr/>
        </p:nvSpPr>
        <p:spPr bwMode="auto">
          <a:xfrm>
            <a:off x="1331913" y="50847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p>
        </p:txBody>
      </p:sp>
      <p:sp>
        <p:nvSpPr>
          <p:cNvPr id="8202" name="Szövegdoboz 2"/>
          <p:cNvSpPr txBox="1">
            <a:spLocks noChangeArrowheads="1"/>
          </p:cNvSpPr>
          <p:nvPr/>
        </p:nvSpPr>
        <p:spPr bwMode="auto">
          <a:xfrm>
            <a:off x="4572000" y="4365625"/>
            <a:ext cx="33829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hu-HU" altLang="hu-HU" sz="2000" b="1" dirty="0" smtClean="0"/>
              <a:t>CISAC </a:t>
            </a:r>
            <a:r>
              <a:rPr lang="hu-HU" altLang="hu-HU" sz="2000" b="1" dirty="0"/>
              <a:t>(T-442/08)</a:t>
            </a:r>
          </a:p>
          <a:p>
            <a:pPr eaLnBrk="1" hangingPunct="1">
              <a:spcBef>
                <a:spcPct val="0"/>
              </a:spcBef>
            </a:pPr>
            <a:r>
              <a:rPr lang="hu-HU" altLang="hu-HU" sz="2000" b="1" dirty="0"/>
              <a:t>OSA  (C-351/12)</a:t>
            </a:r>
          </a:p>
          <a:p>
            <a:pPr eaLnBrk="1" hangingPunct="1">
              <a:spcBef>
                <a:spcPct val="0"/>
              </a:spcBef>
            </a:pPr>
            <a:r>
              <a:rPr lang="hu-HU" altLang="hu-HU" sz="2000" b="1" dirty="0" err="1"/>
              <a:t>Deckmyn</a:t>
            </a:r>
            <a:r>
              <a:rPr lang="hu-HU" altLang="hu-HU" sz="2000" b="1" dirty="0"/>
              <a:t> (C-201/13</a:t>
            </a:r>
            <a:r>
              <a:rPr lang="hu-HU" altLang="hu-HU" sz="2000" b="1" dirty="0" smtClean="0"/>
              <a:t>)</a:t>
            </a:r>
          </a:p>
          <a:p>
            <a:pPr eaLnBrk="1" hangingPunct="1">
              <a:spcBef>
                <a:spcPct val="0"/>
              </a:spcBef>
            </a:pPr>
            <a:r>
              <a:rPr lang="hu-HU" altLang="hu-HU" sz="2000" b="1" dirty="0" err="1" smtClean="0"/>
              <a:t>Ziggo</a:t>
            </a:r>
            <a:r>
              <a:rPr lang="hu-HU" altLang="hu-HU" sz="2000" b="1" dirty="0" smtClean="0"/>
              <a:t> (C-610/15)</a:t>
            </a:r>
          </a:p>
          <a:p>
            <a:pPr eaLnBrk="1" hangingPunct="1">
              <a:spcBef>
                <a:spcPct val="0"/>
              </a:spcBef>
            </a:pPr>
            <a:r>
              <a:rPr lang="hu-HU" altLang="hu-HU" sz="2000" b="1" dirty="0" err="1" smtClean="0"/>
              <a:t>Filmspeeler</a:t>
            </a:r>
            <a:r>
              <a:rPr lang="hu-HU" altLang="hu-HU" sz="2000" b="1" dirty="0" smtClean="0"/>
              <a:t>  (C-527/15)</a:t>
            </a:r>
            <a:endParaRPr lang="hu-HU" altLang="hu-HU" sz="2000" b="1" dirty="0"/>
          </a:p>
        </p:txBody>
      </p:sp>
      <p:pic>
        <p:nvPicPr>
          <p:cNvPr id="11"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9643" y="4320790"/>
            <a:ext cx="1509950" cy="16611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9922" y="2170537"/>
            <a:ext cx="1691481" cy="1661170"/>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7204075" y="3140968"/>
            <a:ext cx="184731" cy="369332"/>
          </a:xfrm>
          <a:prstGeom prst="rect">
            <a:avLst/>
          </a:prstGeom>
          <a:noFill/>
        </p:spPr>
        <p:txBody>
          <a:bodyPr wrap="none" rtlCol="0">
            <a:spAutoFit/>
          </a:bodyPr>
          <a:lstStyle/>
          <a:p>
            <a:endParaRPr lang="hu-HU" dirty="0"/>
          </a:p>
        </p:txBody>
      </p:sp>
      <p:pic>
        <p:nvPicPr>
          <p:cNvPr id="15"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446655" y="4301256"/>
            <a:ext cx="1509950" cy="16611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403" y="2170537"/>
            <a:ext cx="1550073" cy="1661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lang="hu-HU" altLang="hu-HU" sz="3600" b="1" dirty="0" err="1" smtClean="0"/>
              <a:t>But</a:t>
            </a:r>
            <a:r>
              <a:rPr lang="hu-HU" altLang="hu-HU" sz="3600" b="1" dirty="0" smtClean="0"/>
              <a:t> </a:t>
            </a:r>
            <a:r>
              <a:rPr lang="hu-HU" altLang="hu-HU" sz="3600" b="1" dirty="0" err="1" smtClean="0"/>
              <a:t>the</a:t>
            </a:r>
            <a:r>
              <a:rPr lang="hu-HU" altLang="hu-HU" sz="3600" b="1" dirty="0" smtClean="0"/>
              <a:t> </a:t>
            </a:r>
            <a:r>
              <a:rPr lang="hu-HU" altLang="hu-HU" sz="3600" b="1" smtClean="0"/>
              <a:t>introduction</a:t>
            </a:r>
            <a:r>
              <a:rPr lang="hu-HU" altLang="hu-HU" sz="3600" b="1" dirty="0" smtClean="0"/>
              <a:t> of </a:t>
            </a:r>
            <a:r>
              <a:rPr lang="hu-HU" altLang="hu-HU" sz="3600" b="1" dirty="0" err="1" smtClean="0"/>
              <a:t>the</a:t>
            </a:r>
            <a:r>
              <a:rPr lang="hu-HU" altLang="hu-HU" sz="3600" b="1" dirty="0" smtClean="0"/>
              <a:t> „</a:t>
            </a:r>
            <a:r>
              <a:rPr lang="hu-HU" altLang="hu-HU" sz="3600" b="1" dirty="0" err="1" smtClean="0"/>
              <a:t>new</a:t>
            </a:r>
            <a:r>
              <a:rPr lang="hu-HU" altLang="hu-HU" sz="3600" b="1" dirty="0" smtClean="0"/>
              <a:t> </a:t>
            </a:r>
            <a:r>
              <a:rPr lang="hu-HU" altLang="hu-HU" sz="3600" b="1" dirty="0" err="1" smtClean="0"/>
              <a:t>public</a:t>
            </a:r>
            <a:r>
              <a:rPr lang="hu-HU" altLang="hu-HU" sz="3600" b="1" dirty="0" smtClean="0"/>
              <a:t>” </a:t>
            </a:r>
            <a:r>
              <a:rPr lang="hu-HU" altLang="hu-HU" sz="3600" b="1" dirty="0" err="1" smtClean="0"/>
              <a:t>theory</a:t>
            </a:r>
            <a:r>
              <a:rPr lang="hu-HU" altLang="hu-HU" sz="3600" b="1" dirty="0" smtClean="0"/>
              <a:t> </a:t>
            </a:r>
            <a:r>
              <a:rPr lang="hu-HU" altLang="hu-HU" sz="3600" b="1" dirty="0" err="1" smtClean="0"/>
              <a:t>was</a:t>
            </a:r>
            <a:r>
              <a:rPr lang="hu-HU" altLang="hu-HU" sz="3600" b="1" dirty="0" smtClean="0"/>
              <a:t> </a:t>
            </a:r>
            <a:r>
              <a:rPr lang="hu-HU" altLang="hu-HU" sz="3600" b="1" dirty="0" err="1" smtClean="0"/>
              <a:t>not</a:t>
            </a:r>
            <a:r>
              <a:rPr lang="hu-HU" altLang="hu-HU" sz="3600" b="1" dirty="0" smtClean="0"/>
              <a:t> </a:t>
            </a:r>
            <a:r>
              <a:rPr lang="hu-HU" altLang="hu-HU" sz="3600" b="1" dirty="0" err="1" smtClean="0"/>
              <a:t>fortunate</a:t>
            </a:r>
            <a:endParaRPr lang="hu-HU" altLang="hu-HU" sz="3600" b="1" dirty="0" smtClean="0"/>
          </a:p>
        </p:txBody>
      </p:sp>
      <p:sp>
        <p:nvSpPr>
          <p:cNvPr id="30723" name="Tartalom helye 2"/>
          <p:cNvSpPr>
            <a:spLocks noGrp="1"/>
          </p:cNvSpPr>
          <p:nvPr>
            <p:ph idx="1"/>
          </p:nvPr>
        </p:nvSpPr>
        <p:spPr/>
        <p:txBody>
          <a:bodyPr/>
          <a:lstStyle/>
          <a:p>
            <a:pPr marL="0" indent="0">
              <a:buNone/>
              <a:defRPr/>
            </a:pPr>
            <a:endParaRPr lang="hu-HU" altLang="hu-HU" sz="2000" b="1" dirty="0" smtClean="0"/>
          </a:p>
          <a:p>
            <a:pPr>
              <a:buFont typeface="Arial" panose="020B0604020202020204" pitchFamily="34" charset="0"/>
              <a:buChar char="•"/>
              <a:defRPr/>
            </a:pPr>
            <a:r>
              <a:rPr lang="hu-HU" altLang="hu-HU" sz="2200" b="1" dirty="0" err="1" smtClean="0"/>
              <a:t>However</a:t>
            </a:r>
            <a:r>
              <a:rPr lang="hu-HU" altLang="hu-HU" sz="2200" b="1" dirty="0" smtClean="0"/>
              <a:t>, </a:t>
            </a:r>
            <a:r>
              <a:rPr lang="en-US" altLang="hu-HU" sz="2200" b="1" dirty="0" smtClean="0"/>
              <a:t>the </a:t>
            </a:r>
            <a:r>
              <a:rPr lang="hu-HU" altLang="hu-HU" sz="2200" b="1" dirty="0" smtClean="0"/>
              <a:t> </a:t>
            </a:r>
            <a:r>
              <a:rPr lang="hu-HU" altLang="hu-HU" sz="2200" b="1" dirty="0" err="1" smtClean="0"/>
              <a:t>introduction</a:t>
            </a:r>
            <a:r>
              <a:rPr lang="hu-HU" altLang="hu-HU" sz="2200" b="1" dirty="0" smtClean="0"/>
              <a:t> of </a:t>
            </a:r>
            <a:r>
              <a:rPr lang="hu-HU" altLang="hu-HU" sz="2200" b="1" dirty="0" err="1" smtClean="0"/>
              <a:t>the</a:t>
            </a:r>
            <a:r>
              <a:rPr lang="hu-HU" altLang="hu-HU" sz="2200" b="1" dirty="0" smtClean="0"/>
              <a:t> </a:t>
            </a:r>
            <a:r>
              <a:rPr lang="en-US" altLang="hu-HU" sz="2200" b="1" dirty="0" smtClean="0"/>
              <a:t>„new </a:t>
            </a:r>
            <a:r>
              <a:rPr lang="en-US" altLang="hu-HU" sz="2200" b="1" dirty="0" smtClean="0"/>
              <a:t>public” theory introduced in the SGAE/Rafael Hotels case</a:t>
            </a:r>
            <a:r>
              <a:rPr lang="en-US" altLang="hu-HU" sz="2200" dirty="0" smtClean="0"/>
              <a:t> </a:t>
            </a:r>
            <a:r>
              <a:rPr lang="en-US" altLang="hu-HU" sz="2200" dirty="0" smtClean="0"/>
              <a:t>(</a:t>
            </a:r>
            <a:r>
              <a:rPr lang="en-US" altLang="hu-HU" sz="2200" dirty="0" smtClean="0"/>
              <a:t>C-306/05</a:t>
            </a:r>
            <a:r>
              <a:rPr lang="en-US" altLang="hu-HU" sz="2200" dirty="0" smtClean="0"/>
              <a:t>)</a:t>
            </a:r>
            <a:r>
              <a:rPr lang="hu-HU" altLang="hu-HU" sz="2200" dirty="0" smtClean="0"/>
              <a:t> </a:t>
            </a:r>
            <a:r>
              <a:rPr lang="hu-HU" altLang="hu-HU" sz="2200" dirty="0" err="1" smtClean="0"/>
              <a:t>was</a:t>
            </a:r>
            <a:r>
              <a:rPr lang="hu-HU" altLang="hu-HU" sz="2200" dirty="0" smtClean="0"/>
              <a:t> </a:t>
            </a:r>
            <a:r>
              <a:rPr lang="hu-HU" altLang="hu-HU" sz="2200" dirty="0" err="1" smtClean="0"/>
              <a:t>not</a:t>
            </a:r>
            <a:r>
              <a:rPr lang="hu-HU" altLang="hu-HU" sz="2200" dirty="0" smtClean="0"/>
              <a:t> </a:t>
            </a:r>
            <a:r>
              <a:rPr lang="hu-HU" altLang="hu-HU" sz="2200" dirty="0" err="1" smtClean="0"/>
              <a:t>fortunate</a:t>
            </a:r>
            <a:r>
              <a:rPr lang="hu-HU" altLang="hu-HU" sz="2200" dirty="0" smtClean="0"/>
              <a:t> </a:t>
            </a:r>
            <a:r>
              <a:rPr lang="en-US" altLang="hu-HU" sz="2200" dirty="0" smtClean="0"/>
              <a:t>: </a:t>
            </a:r>
            <a:endParaRPr lang="hu-HU" altLang="hu-HU" sz="2200" dirty="0" smtClean="0"/>
          </a:p>
          <a:p>
            <a:pPr>
              <a:buFont typeface="Arial" panose="020B0604020202020204" pitchFamily="34" charset="0"/>
              <a:buChar char="•"/>
              <a:defRPr/>
            </a:pPr>
            <a:endParaRPr lang="en-US" altLang="hu-HU" sz="1000" dirty="0" smtClean="0"/>
          </a:p>
          <a:p>
            <a:pPr lvl="1">
              <a:buFont typeface="Wingdings" panose="05000000000000000000" pitchFamily="2" charset="2"/>
              <a:buChar char="Ø"/>
              <a:defRPr/>
            </a:pPr>
            <a:r>
              <a:rPr lang="en-US" altLang="hu-HU" sz="2200" b="1" i="1" dirty="0" smtClean="0"/>
              <a:t>Berne Convention</a:t>
            </a:r>
            <a:r>
              <a:rPr lang="en-US" altLang="hu-HU" sz="2200" dirty="0" smtClean="0"/>
              <a:t>: </a:t>
            </a:r>
            <a:r>
              <a:rPr lang="en-US" altLang="hu-HU" sz="2200" b="1" dirty="0" smtClean="0"/>
              <a:t>the right of communication to the public </a:t>
            </a:r>
            <a:r>
              <a:rPr lang="en-US" altLang="hu-HU" sz="2200" dirty="0" smtClean="0"/>
              <a:t>is applicable </a:t>
            </a:r>
            <a:r>
              <a:rPr lang="en-US" altLang="hu-HU" sz="2200" b="1" u="sng" dirty="0" smtClean="0"/>
              <a:t>for</a:t>
            </a:r>
            <a:r>
              <a:rPr lang="hu-HU" altLang="hu-HU" sz="2200" b="1" u="sng" dirty="0" smtClean="0"/>
              <a:t> </a:t>
            </a:r>
            <a:r>
              <a:rPr lang="hu-HU" altLang="hu-HU" sz="2200" b="1" u="sng" dirty="0" err="1" smtClean="0"/>
              <a:t>any</a:t>
            </a:r>
            <a:r>
              <a:rPr lang="en-US" altLang="hu-HU" sz="2200" b="1" u="sng" dirty="0" smtClean="0"/>
              <a:t> </a:t>
            </a:r>
            <a:r>
              <a:rPr lang="en-US" altLang="hu-HU" sz="2200" b="1" i="1" u="sng" dirty="0" smtClean="0"/>
              <a:t>new act </a:t>
            </a:r>
            <a:r>
              <a:rPr lang="en-US" altLang="hu-HU" sz="2200" b="1" u="sng" dirty="0" smtClean="0"/>
              <a:t>of communication </a:t>
            </a:r>
            <a:r>
              <a:rPr lang="en-US" altLang="hu-HU" sz="2200" dirty="0" smtClean="0"/>
              <a:t>to the public</a:t>
            </a:r>
          </a:p>
          <a:p>
            <a:pPr lvl="1">
              <a:buFont typeface="Wingdings" panose="05000000000000000000" pitchFamily="2" charset="2"/>
              <a:buChar char="Ø"/>
              <a:defRPr/>
            </a:pPr>
            <a:r>
              <a:rPr lang="en-US" altLang="hu-HU" sz="2200" b="1" i="1" dirty="0" smtClean="0"/>
              <a:t>CJEU</a:t>
            </a:r>
            <a:r>
              <a:rPr lang="en-US" altLang="hu-HU" sz="2200" dirty="0" smtClean="0"/>
              <a:t>: </a:t>
            </a:r>
            <a:r>
              <a:rPr lang="en-US" altLang="hu-HU" sz="2200" b="1" dirty="0" smtClean="0"/>
              <a:t>the right of communication to the public </a:t>
            </a:r>
            <a:r>
              <a:rPr lang="en-US" altLang="hu-HU" sz="2200" dirty="0" smtClean="0"/>
              <a:t>is applicable </a:t>
            </a:r>
            <a:r>
              <a:rPr lang="en-US" altLang="hu-HU" sz="2200" b="1" u="sng" dirty="0" smtClean="0"/>
              <a:t>for any act of communication</a:t>
            </a:r>
            <a:r>
              <a:rPr lang="hu-HU" altLang="hu-HU" sz="2200" b="1" u="sng" dirty="0" smtClean="0"/>
              <a:t> </a:t>
            </a:r>
            <a:r>
              <a:rPr lang="en-US" altLang="hu-HU" sz="2200" b="1" u="sng" dirty="0" smtClean="0"/>
              <a:t>to a </a:t>
            </a:r>
            <a:r>
              <a:rPr lang="en-US" altLang="hu-HU" sz="2200" b="1" i="1" u="sng" dirty="0" smtClean="0"/>
              <a:t>new public</a:t>
            </a:r>
            <a:r>
              <a:rPr lang="en-US" altLang="hu-HU" sz="2200" b="1" u="sng" dirty="0" smtClean="0"/>
              <a:t>.  </a:t>
            </a:r>
          </a:p>
          <a:p>
            <a:pPr marL="0" indent="0">
              <a:buNone/>
              <a:defRPr/>
            </a:pPr>
            <a:r>
              <a:rPr lang="en-US" altLang="hu-HU" sz="2200" b="1" dirty="0" smtClean="0"/>
              <a:t> </a:t>
            </a:r>
            <a:endParaRPr lang="hu-HU" altLang="hu-HU" sz="2200" b="1" dirty="0" smtClean="0"/>
          </a:p>
          <a:p>
            <a:pPr>
              <a:defRPr/>
            </a:pPr>
            <a:r>
              <a:rPr lang="hu-HU" altLang="hu-HU" sz="2200" b="1" dirty="0" err="1" smtClean="0"/>
              <a:t>Why</a:t>
            </a:r>
            <a:r>
              <a:rPr lang="hu-HU" altLang="hu-HU" sz="2200" b="1" dirty="0" smtClean="0"/>
              <a:t> </a:t>
            </a:r>
            <a:r>
              <a:rPr lang="hu-HU" altLang="hu-HU" sz="2200" b="1" dirty="0" err="1" smtClean="0"/>
              <a:t>did</a:t>
            </a:r>
            <a:r>
              <a:rPr lang="hu-HU" altLang="hu-HU" sz="2200" b="1" dirty="0" smtClean="0"/>
              <a:t> </a:t>
            </a:r>
            <a:r>
              <a:rPr lang="hu-HU" altLang="hu-HU" sz="2200" b="1" dirty="0" err="1" smtClean="0"/>
              <a:t>it</a:t>
            </a:r>
            <a:r>
              <a:rPr lang="hu-HU" altLang="hu-HU" sz="2200" b="1" dirty="0" smtClean="0"/>
              <a:t> </a:t>
            </a:r>
            <a:r>
              <a:rPr lang="hu-HU" altLang="hu-HU" sz="2200" b="1" dirty="0" err="1" smtClean="0"/>
              <a:t>happen</a:t>
            </a:r>
            <a:r>
              <a:rPr lang="hu-HU" altLang="hu-HU" sz="2200" b="1" dirty="0" smtClean="0"/>
              <a:t>? </a:t>
            </a:r>
            <a:endParaRPr lang="en-US" altLang="hu-HU" sz="2200" b="1" dirty="0" smtClean="0"/>
          </a:p>
        </p:txBody>
      </p:sp>
      <p:sp>
        <p:nvSpPr>
          <p:cNvPr id="4" name="Élőláb helye 3"/>
          <p:cNvSpPr>
            <a:spLocks noGrp="1"/>
          </p:cNvSpPr>
          <p:nvPr>
            <p:ph type="ftr" sz="quarter" idx="11"/>
          </p:nvPr>
        </p:nvSpPr>
        <p:spPr/>
        <p:txBody>
          <a:bodyPr/>
          <a:lstStyle/>
          <a:p>
            <a:pPr>
              <a:defRPr/>
            </a:pPr>
            <a:r>
              <a:rPr lang="en-US" smtClean="0"/>
              <a:t>M. Ficsor, Shanghai, 22 November 2018</a:t>
            </a:r>
            <a:endParaRPr lang="hu-HU"/>
          </a:p>
        </p:txBody>
      </p:sp>
      <p:sp>
        <p:nvSpPr>
          <p:cNvPr id="5" name="Dia számának helye 4"/>
          <p:cNvSpPr>
            <a:spLocks noGrp="1"/>
          </p:cNvSpPr>
          <p:nvPr>
            <p:ph type="sldNum" sz="quarter" idx="12"/>
          </p:nvPr>
        </p:nvSpPr>
        <p:spPr/>
        <p:txBody>
          <a:bodyPr/>
          <a:lstStyle/>
          <a:p>
            <a:pPr>
              <a:defRPr/>
            </a:pPr>
            <a:fld id="{48A19A8C-6975-46AD-A16A-7BED85C1199D}" type="slidenum">
              <a:rPr lang="hu-HU" smtClean="0"/>
              <a:pPr>
                <a:defRPr/>
              </a:pPr>
              <a:t>9</a:t>
            </a:fld>
            <a:endParaRPr lang="hu-HU"/>
          </a:p>
        </p:txBody>
      </p:sp>
      <p:sp>
        <p:nvSpPr>
          <p:cNvPr id="8198" name="Szövegdoboz 5"/>
          <p:cNvSpPr txBox="1">
            <a:spLocks noChangeArrowheads="1"/>
          </p:cNvSpPr>
          <p:nvPr/>
        </p:nvSpPr>
        <p:spPr bwMode="auto">
          <a:xfrm>
            <a:off x="7019925" y="3644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p>
        </p:txBody>
      </p:sp>
      <p:sp>
        <p:nvSpPr>
          <p:cNvPr id="8200" name="Szövegdoboz 1"/>
          <p:cNvSpPr txBox="1">
            <a:spLocks noChangeArrowheads="1"/>
          </p:cNvSpPr>
          <p:nvPr/>
        </p:nvSpPr>
        <p:spPr bwMode="auto">
          <a:xfrm>
            <a:off x="1331913" y="50847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hu-HU" altLang="hu-HU" sz="1800"/>
          </a:p>
        </p:txBody>
      </p:sp>
      <p:sp>
        <p:nvSpPr>
          <p:cNvPr id="3" name="Szövegdoboz 2"/>
          <p:cNvSpPr txBox="1"/>
          <p:nvPr/>
        </p:nvSpPr>
        <p:spPr>
          <a:xfrm>
            <a:off x="7204075" y="3140968"/>
            <a:ext cx="184731" cy="369332"/>
          </a:xfrm>
          <a:prstGeom prst="rect">
            <a:avLst/>
          </a:prstGeom>
          <a:noFill/>
        </p:spPr>
        <p:txBody>
          <a:bodyPr wrap="none" rtlCol="0">
            <a:spAutoFit/>
          </a:bodyPr>
          <a:lstStyle/>
          <a:p>
            <a:endParaRPr lang="hu-HU" dirty="0"/>
          </a:p>
        </p:txBody>
      </p:sp>
    </p:spTree>
    <p:extLst>
      <p:ext uri="{BB962C8B-B14F-4D97-AF65-F5344CB8AC3E}">
        <p14:creationId xmlns:p14="http://schemas.microsoft.com/office/powerpoint/2010/main" val="3923691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4382</TotalTime>
  <Words>3258</Words>
  <Application>Microsoft Office PowerPoint</Application>
  <PresentationFormat>Diavetítés a képernyőre (4:3 oldalarány)</PresentationFormat>
  <Paragraphs>250</Paragraphs>
  <Slides>35</Slides>
  <Notes>0</Notes>
  <HiddenSlides>0</HiddenSlides>
  <MMClips>0</MMClips>
  <ScaleCrop>false</ScaleCrop>
  <HeadingPairs>
    <vt:vector size="4" baseType="variant">
      <vt:variant>
        <vt:lpstr>Téma</vt:lpstr>
      </vt:variant>
      <vt:variant>
        <vt:i4>1</vt:i4>
      </vt:variant>
      <vt:variant>
        <vt:lpstr>Diacímek</vt:lpstr>
      </vt:variant>
      <vt:variant>
        <vt:i4>35</vt:i4>
      </vt:variant>
    </vt:vector>
  </HeadingPairs>
  <TitlesOfParts>
    <vt:vector size="36" baseType="lpstr">
      <vt:lpstr>Office-téma</vt:lpstr>
      <vt:lpstr>PowerPoint bemutató</vt:lpstr>
      <vt:lpstr>PowerPoint bemutató</vt:lpstr>
      <vt:lpstr>PowerPoint bemutató</vt:lpstr>
      <vt:lpstr>Right of making available to the public under the WCT –  as part of a broad right of communication to the public </vt:lpstr>
      <vt:lpstr>PowerPoint bemutató</vt:lpstr>
      <vt:lpstr>Right of making available to the public –  under the Information Society Directive </vt:lpstr>
      <vt:lpstr>PowerPoint bemutató</vt:lpstr>
      <vt:lpstr>Copyright case law of the CJEU;  adequate judgments </vt:lpstr>
      <vt:lpstr>But the introduction of the „new public” theory was not fortunate</vt:lpstr>
      <vt:lpstr>The SGAE – TvCatchup – Svensson tryptich </vt:lpstr>
      <vt:lpstr>Berne Convention: no criteria of „new public” in case of retransmissions</vt:lpstr>
      <vt:lpstr>„New public” theory – the source  </vt:lpstr>
      <vt:lpstr>PowerPoint bemutató</vt:lpstr>
      <vt:lpstr>TvCatchup: honest attempt of correction by  the „specific technical means” theory –  but in contradiction with the Berne Convention</vt:lpstr>
      <vt:lpstr>Svensson: honest attempt to „save” both copyright and the Internet – but by introducing a formality</vt:lpstr>
      <vt:lpstr>Corrections in GS Media</vt:lpstr>
      <vt:lpstr>Opening for the application of the of implied license doctrine and innocent infringement defense </vt:lpstr>
      <vt:lpstr>Soulier: chance to replace the „new public” theory  with the implied license doctrine  (1)    </vt:lpstr>
      <vt:lpstr>Soulier: chance to replace the „new public” theory  with the implied license doctrine (2) </vt:lpstr>
      <vt:lpstr>Bravo CJEU ! De facto rejection of the „new public” theory in Córdoba </vt:lpstr>
      <vt:lpstr>The CJEU on active (false)  intermediaries (1)</vt:lpstr>
      <vt:lpstr>The CJEU on active (false)  intermediaries (2)</vt:lpstr>
      <vt:lpstr>The CJEU on active (false)  intermediaries (3)</vt:lpstr>
      <vt:lpstr>PowerPoint bemutató</vt:lpstr>
      <vt:lpstr>Article 13 of the Draft Directive (1)</vt:lpstr>
      <vt:lpstr>Article 13 of the Draft Directive (2)</vt:lpstr>
      <vt:lpstr>New proposal by the European Commission (1) </vt:lpstr>
      <vt:lpstr>New proposal by the European Commission (2) </vt:lpstr>
      <vt:lpstr>Draft amendments adopted by the European Parliament (1)  </vt:lpstr>
      <vt:lpstr>Draft amendments adopted by the European Parliament (2)  </vt:lpstr>
      <vt:lpstr>Draft amendments adopted by the European Parliament (3) </vt:lpstr>
      <vt:lpstr>Draft amendments adopted by the European Parliament (4)  </vt:lpstr>
      <vt:lpstr>Draft amendments adopted by the European Parliament (5)  </vt:lpstr>
      <vt:lpstr>Draft amendments adopted by the European Parliament (6)  </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conference  organized by SAZAS Ljubljana, March 9, 2010</dc:title>
  <dc:creator>Ficsor Mihály</dc:creator>
  <cp:lastModifiedBy>Ficsor</cp:lastModifiedBy>
  <cp:revision>917</cp:revision>
  <cp:lastPrinted>2011-04-26T19:40:37Z</cp:lastPrinted>
  <dcterms:created xsi:type="dcterms:W3CDTF">2010-03-03T08:19:22Z</dcterms:created>
  <dcterms:modified xsi:type="dcterms:W3CDTF">2018-11-15T08:56:09Z</dcterms:modified>
</cp:coreProperties>
</file>