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319" r:id="rId2"/>
    <p:sldId id="320" r:id="rId3"/>
    <p:sldId id="389" r:id="rId4"/>
    <p:sldId id="390" r:id="rId5"/>
    <p:sldId id="322" r:id="rId6"/>
    <p:sldId id="325" r:id="rId7"/>
    <p:sldId id="354" r:id="rId8"/>
    <p:sldId id="355" r:id="rId9"/>
    <p:sldId id="391" r:id="rId10"/>
    <p:sldId id="356" r:id="rId11"/>
    <p:sldId id="357" r:id="rId12"/>
    <p:sldId id="368" r:id="rId13"/>
    <p:sldId id="369" r:id="rId14"/>
    <p:sldId id="370" r:id="rId15"/>
    <p:sldId id="371" r:id="rId16"/>
    <p:sldId id="374" r:id="rId17"/>
    <p:sldId id="375" r:id="rId18"/>
    <p:sldId id="376" r:id="rId19"/>
    <p:sldId id="377" r:id="rId20"/>
    <p:sldId id="379" r:id="rId21"/>
    <p:sldId id="380" r:id="rId22"/>
    <p:sldId id="381" r:id="rId23"/>
    <p:sldId id="382" r:id="rId24"/>
    <p:sldId id="392" r:id="rId25"/>
    <p:sldId id="393" r:id="rId26"/>
    <p:sldId id="395" r:id="rId27"/>
    <p:sldId id="383" r:id="rId28"/>
    <p:sldId id="385" r:id="rId29"/>
    <p:sldId id="396" r:id="rId30"/>
    <p:sldId id="397" r:id="rId31"/>
    <p:sldId id="398" r:id="rId32"/>
    <p:sldId id="399" r:id="rId33"/>
    <p:sldId id="400" r:id="rId34"/>
    <p:sldId id="401" r:id="rId35"/>
    <p:sldId id="402" r:id="rId36"/>
    <p:sldId id="387" r:id="rId37"/>
    <p:sldId id="388" r:id="rId38"/>
    <p:sldId id="378" r:id="rId39"/>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000FF"/>
    <a:srgbClr val="585858"/>
    <a:srgbClr val="A62A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1626" y="-192"/>
      </p:cViewPr>
      <p:guideLst>
        <p:guide orient="horz" pos="2160"/>
        <p:guide pos="3120"/>
      </p:guideLst>
    </p:cSldViewPr>
  </p:slideViewPr>
  <p:notesTextViewPr>
    <p:cViewPr>
      <p:scale>
        <a:sx n="100" d="100"/>
        <a:sy n="100" d="100"/>
      </p:scale>
      <p:origin x="0" y="0"/>
    </p:cViewPr>
  </p:notesTextViewPr>
  <p:sorterViewPr>
    <p:cViewPr>
      <p:scale>
        <a:sx n="95" d="100"/>
        <a:sy n="95" d="100"/>
      </p:scale>
      <p:origin x="0" y="0"/>
    </p:cViewPr>
  </p:sorterViewPr>
  <p:notesViewPr>
    <p:cSldViewPr snapToGrid="0" snapToObjects="1">
      <p:cViewPr varScale="1">
        <p:scale>
          <a:sx n="76" d="100"/>
          <a:sy n="76" d="100"/>
        </p:scale>
        <p:origin x="-400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h53332\Documents\EPO\Activities\2018_AI_Cartography\FINA_CLASSIFICATION\AI_Classification_CCI_C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4004396336915"/>
          <c:y val="5.0571135370923691E-2"/>
          <c:w val="0.89847353455818024"/>
          <c:h val="0.76505331364829399"/>
        </c:manualLayout>
      </c:layout>
      <c:lineChart>
        <c:grouping val="standard"/>
        <c:varyColors val="0"/>
        <c:ser>
          <c:idx val="0"/>
          <c:order val="0"/>
          <c:spPr>
            <a:ln>
              <a:solidFill>
                <a:schemeClr val="accent2"/>
              </a:solidFill>
            </a:ln>
          </c:spPr>
          <c:marker>
            <c:spPr>
              <a:solidFill>
                <a:schemeClr val="accent2"/>
              </a:solidFill>
              <a:ln>
                <a:solidFill>
                  <a:schemeClr val="accent2"/>
                </a:solidFill>
              </a:ln>
            </c:spPr>
          </c:marker>
          <c:cat>
            <c:numRef>
              <c:f>'Total Numbers'!$A$3:$A$38</c:f>
              <c:numCache>
                <c:formatCode>General</c:formatCode>
                <c:ptCount val="36"/>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numCache>
            </c:numRef>
          </c:cat>
          <c:val>
            <c:numRef>
              <c:f>'Total Numbers'!$B$3:$B$38</c:f>
              <c:numCache>
                <c:formatCode>General</c:formatCode>
                <c:ptCount val="36"/>
                <c:pt idx="0">
                  <c:v>2</c:v>
                </c:pt>
                <c:pt idx="1">
                  <c:v>9</c:v>
                </c:pt>
                <c:pt idx="2">
                  <c:v>6</c:v>
                </c:pt>
                <c:pt idx="3">
                  <c:v>7</c:v>
                </c:pt>
                <c:pt idx="4">
                  <c:v>15</c:v>
                </c:pt>
                <c:pt idx="5">
                  <c:v>22</c:v>
                </c:pt>
                <c:pt idx="6">
                  <c:v>25</c:v>
                </c:pt>
                <c:pt idx="7">
                  <c:v>51</c:v>
                </c:pt>
                <c:pt idx="8">
                  <c:v>94</c:v>
                </c:pt>
                <c:pt idx="9">
                  <c:v>160</c:v>
                </c:pt>
                <c:pt idx="10">
                  <c:v>161</c:v>
                </c:pt>
                <c:pt idx="11">
                  <c:v>147</c:v>
                </c:pt>
                <c:pt idx="12">
                  <c:v>116</c:v>
                </c:pt>
                <c:pt idx="13">
                  <c:v>143</c:v>
                </c:pt>
                <c:pt idx="14">
                  <c:v>135</c:v>
                </c:pt>
                <c:pt idx="15">
                  <c:v>129</c:v>
                </c:pt>
                <c:pt idx="16">
                  <c:v>124</c:v>
                </c:pt>
                <c:pt idx="17">
                  <c:v>161</c:v>
                </c:pt>
                <c:pt idx="18">
                  <c:v>173</c:v>
                </c:pt>
                <c:pt idx="19">
                  <c:v>256</c:v>
                </c:pt>
                <c:pt idx="20">
                  <c:v>349</c:v>
                </c:pt>
                <c:pt idx="21">
                  <c:v>389</c:v>
                </c:pt>
                <c:pt idx="22">
                  <c:v>325</c:v>
                </c:pt>
                <c:pt idx="23">
                  <c:v>311</c:v>
                </c:pt>
                <c:pt idx="24">
                  <c:v>353</c:v>
                </c:pt>
                <c:pt idx="25">
                  <c:v>387</c:v>
                </c:pt>
                <c:pt idx="26">
                  <c:v>385</c:v>
                </c:pt>
                <c:pt idx="27">
                  <c:v>442</c:v>
                </c:pt>
                <c:pt idx="28">
                  <c:v>387</c:v>
                </c:pt>
                <c:pt idx="29">
                  <c:v>351</c:v>
                </c:pt>
                <c:pt idx="30">
                  <c:v>400</c:v>
                </c:pt>
                <c:pt idx="31">
                  <c:v>440</c:v>
                </c:pt>
                <c:pt idx="32">
                  <c:v>559</c:v>
                </c:pt>
                <c:pt idx="33">
                  <c:v>672</c:v>
                </c:pt>
                <c:pt idx="34">
                  <c:v>692</c:v>
                </c:pt>
                <c:pt idx="35">
                  <c:v>743</c:v>
                </c:pt>
              </c:numCache>
            </c:numRef>
          </c:val>
          <c:smooth val="0"/>
        </c:ser>
        <c:dLbls>
          <c:showLegendKey val="0"/>
          <c:showVal val="0"/>
          <c:showCatName val="0"/>
          <c:showSerName val="0"/>
          <c:showPercent val="0"/>
          <c:showBubbleSize val="0"/>
        </c:dLbls>
        <c:marker val="1"/>
        <c:smooth val="0"/>
        <c:axId val="99566336"/>
        <c:axId val="132167552"/>
      </c:lineChart>
      <c:catAx>
        <c:axId val="99566336"/>
        <c:scaling>
          <c:orientation val="minMax"/>
        </c:scaling>
        <c:delete val="0"/>
        <c:axPos val="b"/>
        <c:title>
          <c:tx>
            <c:rich>
              <a:bodyPr/>
              <a:lstStyle/>
              <a:p>
                <a:pPr>
                  <a:defRPr/>
                </a:pPr>
                <a:r>
                  <a:rPr lang="en-GB" dirty="0" smtClean="0"/>
                  <a:t>Filing</a:t>
                </a:r>
                <a:r>
                  <a:rPr lang="en-GB" baseline="0" dirty="0" smtClean="0"/>
                  <a:t> Year</a:t>
                </a:r>
                <a:r>
                  <a:rPr lang="en-GB" dirty="0" smtClean="0"/>
                  <a:t> </a:t>
                </a:r>
                <a:endParaRPr lang="en-GB" dirty="0"/>
              </a:p>
            </c:rich>
          </c:tx>
          <c:layout>
            <c:manualLayout>
              <c:xMode val="edge"/>
              <c:yMode val="edge"/>
              <c:x val="0.32560571347928302"/>
              <c:y val="0.93038054251282021"/>
            </c:manualLayout>
          </c:layout>
          <c:overlay val="0"/>
        </c:title>
        <c:numFmt formatCode="General" sourceLinked="1"/>
        <c:majorTickMark val="out"/>
        <c:minorTickMark val="none"/>
        <c:tickLblPos val="nextTo"/>
        <c:crossAx val="132167552"/>
        <c:crosses val="autoZero"/>
        <c:auto val="1"/>
        <c:lblAlgn val="ctr"/>
        <c:lblOffset val="100"/>
        <c:noMultiLvlLbl val="0"/>
      </c:catAx>
      <c:valAx>
        <c:axId val="132167552"/>
        <c:scaling>
          <c:orientation val="minMax"/>
        </c:scaling>
        <c:delete val="0"/>
        <c:axPos val="l"/>
        <c:majorGridlines/>
        <c:title>
          <c:tx>
            <c:rich>
              <a:bodyPr rot="-5400000" vert="horz"/>
              <a:lstStyle/>
              <a:p>
                <a:pPr>
                  <a:defRPr/>
                </a:pPr>
                <a:r>
                  <a:rPr lang="en-GB" dirty="0" smtClean="0"/>
                  <a:t>Number </a:t>
                </a:r>
                <a:r>
                  <a:rPr lang="en-GB" baseline="0" dirty="0" smtClean="0"/>
                  <a:t>of families</a:t>
                </a:r>
                <a:endParaRPr lang="en-GB" dirty="0"/>
              </a:p>
            </c:rich>
          </c:tx>
          <c:layout>
            <c:manualLayout>
              <c:xMode val="edge"/>
              <c:yMode val="edge"/>
              <c:x val="9.264110794496308E-3"/>
              <c:y val="0.27501202052230989"/>
            </c:manualLayout>
          </c:layout>
          <c:overlay val="0"/>
        </c:title>
        <c:numFmt formatCode="General" sourceLinked="1"/>
        <c:majorTickMark val="out"/>
        <c:minorTickMark val="none"/>
        <c:tickLblPos val="nextTo"/>
        <c:crossAx val="9956633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457BC27-A1EE-4186-BB2F-843E06EE26FC}" type="datetimeFigureOut">
              <a:rPr lang="en-US" smtClean="0"/>
              <a:t>11/8/2018</a:t>
            </a:fld>
            <a:endParaRPr lang="en-US"/>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7C6E68C-F4A1-488B-B231-1E6E1D32638A}" type="slidenum">
              <a:rPr lang="en-US" smtClean="0"/>
              <a:t>‹Nr.›</a:t>
            </a:fld>
            <a:endParaRPr lang="en-US"/>
          </a:p>
        </p:txBody>
      </p:sp>
    </p:spTree>
    <p:extLst>
      <p:ext uri="{BB962C8B-B14F-4D97-AF65-F5344CB8AC3E}">
        <p14:creationId xmlns:p14="http://schemas.microsoft.com/office/powerpoint/2010/main" val="134659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20DD4BE-4C19-41AD-971F-9EDB90CE9B2A}" type="datetimeFigureOut">
              <a:rPr lang="en-US" smtClean="0"/>
              <a:t>11/8/2018</a:t>
            </a:fld>
            <a:endParaRPr lang="en-US"/>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3E2ACB2-3DFC-42D4-9675-DEBDBA67B267}" type="slidenum">
              <a:rPr lang="en-US" smtClean="0"/>
              <a:t>‹Nr.›</a:t>
            </a:fld>
            <a:endParaRPr lang="en-US"/>
          </a:p>
        </p:txBody>
      </p:sp>
    </p:spTree>
    <p:extLst>
      <p:ext uri="{BB962C8B-B14F-4D97-AF65-F5344CB8AC3E}">
        <p14:creationId xmlns:p14="http://schemas.microsoft.com/office/powerpoint/2010/main" val="75588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3C9252-184C-4E8E-81D7-A22C21F15B5B}" type="slidenum">
              <a:rPr lang="en-US" altLang="de-DE" smtClean="0"/>
              <a:pPr eaLnBrk="1" hangingPunct="1">
                <a:spcBef>
                  <a:spcPct val="0"/>
                </a:spcBef>
              </a:pPr>
              <a:t>1</a:t>
            </a:fld>
            <a:endParaRPr lang="en-US" altLang="de-DE" smtClean="0"/>
          </a:p>
        </p:txBody>
      </p:sp>
      <p:sp>
        <p:nvSpPr>
          <p:cNvPr id="23555" name="Rectangle 2"/>
          <p:cNvSpPr>
            <a:spLocks noGrp="1" noRot="1" noChangeAspect="1" noChangeArrowheads="1" noTextEdit="1"/>
          </p:cNvSpPr>
          <p:nvPr>
            <p:ph type="sldImg"/>
          </p:nvPr>
        </p:nvSpPr>
        <p:spPr>
          <a:xfrm>
            <a:off x="711200" y="744538"/>
            <a:ext cx="5375275" cy="372268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50602-DB99-4CB1-8AC1-23A2067D0A8F}" type="slidenum">
              <a:rPr lang="en-GB" smtClean="0"/>
              <a:t>32</a:t>
            </a:fld>
            <a:endParaRPr lang="en-GB"/>
          </a:p>
        </p:txBody>
      </p:sp>
    </p:spTree>
    <p:extLst>
      <p:ext uri="{BB962C8B-B14F-4D97-AF65-F5344CB8AC3E}">
        <p14:creationId xmlns:p14="http://schemas.microsoft.com/office/powerpoint/2010/main" val="2514888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50602-DB99-4CB1-8AC1-23A2067D0A8F}" type="slidenum">
              <a:rPr lang="en-GB" smtClean="0"/>
              <a:t>33</a:t>
            </a:fld>
            <a:endParaRPr lang="en-GB"/>
          </a:p>
        </p:txBody>
      </p:sp>
    </p:spTree>
    <p:extLst>
      <p:ext uri="{BB962C8B-B14F-4D97-AF65-F5344CB8AC3E}">
        <p14:creationId xmlns:p14="http://schemas.microsoft.com/office/powerpoint/2010/main" val="642928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3F28F8-BEAF-4FC1-8CB7-97833982AA63}" type="slidenum">
              <a:rPr lang="en-US" altLang="de-DE" smtClean="0"/>
              <a:pPr eaLnBrk="1" hangingPunct="1">
                <a:spcBef>
                  <a:spcPct val="0"/>
                </a:spcBef>
              </a:pPr>
              <a:t>38</a:t>
            </a:fld>
            <a:endParaRPr lang="en-US" altLang="de-DE" smtClean="0"/>
          </a:p>
        </p:txBody>
      </p:sp>
      <p:sp>
        <p:nvSpPr>
          <p:cNvPr id="49155" name="幻灯片图像占位符 1"/>
          <p:cNvSpPr>
            <a:spLocks noGrp="1" noRot="1" noChangeAspect="1" noTextEdit="1"/>
          </p:cNvSpPr>
          <p:nvPr>
            <p:ph type="sldImg"/>
          </p:nvPr>
        </p:nvSpPr>
        <p:spPr>
          <a:xfrm>
            <a:off x="711200" y="744538"/>
            <a:ext cx="5375275" cy="3722687"/>
          </a:xfrm>
          <a:ln/>
        </p:spPr>
      </p:sp>
      <p:sp>
        <p:nvSpPr>
          <p:cNvPr id="49156"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zh-CN" smtClean="0"/>
              <a:t>Thank you for listning to my presentation!</a:t>
            </a:r>
          </a:p>
          <a:p>
            <a:pPr>
              <a:spcBef>
                <a:spcPct val="0"/>
              </a:spcBef>
            </a:pPr>
            <a:endParaRPr lang="zh-CN" altLang="en-US" smtClean="0"/>
          </a:p>
        </p:txBody>
      </p:sp>
      <p:sp>
        <p:nvSpPr>
          <p:cNvPr id="49157" name="灯片编号占位符 3"/>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5A27C91-5BB8-43C6-ACCE-5CB1FD13CFFE}" type="slidenum">
              <a:rPr lang="zh-CN" altLang="en-US"/>
              <a:pPr algn="r" eaLnBrk="1" hangingPunct="1">
                <a:spcBef>
                  <a:spcPct val="0"/>
                </a:spcBef>
              </a:pPr>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11200" y="744538"/>
            <a:ext cx="5375275" cy="37226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0135-24A5-AA42-B8BE-3A78067FE72E}" type="slidenum">
              <a:rPr lang="en-US" smtClean="0"/>
              <a:t>‹Nr.›</a:t>
            </a:fld>
            <a:endParaRPr lang="en-US" dirty="0"/>
          </a:p>
        </p:txBody>
      </p:sp>
    </p:spTree>
    <p:extLst>
      <p:ext uri="{BB962C8B-B14F-4D97-AF65-F5344CB8AC3E}">
        <p14:creationId xmlns:p14="http://schemas.microsoft.com/office/powerpoint/2010/main" val="6608669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3D07B-B9B6-C444-A01F-9431D03BDAA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33713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3D07B-B9B6-C444-A01F-9431D03BDAA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123610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de-DE" dirty="0"/>
          </a:p>
        </p:txBody>
      </p:sp>
      <p:sp>
        <p:nvSpPr>
          <p:cNvPr id="10" name="Text Placeholder 2"/>
          <p:cNvSpPr>
            <a:spLocks noGrp="1"/>
          </p:cNvSpPr>
          <p:nvPr>
            <p:ph idx="1"/>
          </p:nvPr>
        </p:nvSpPr>
        <p:spPr>
          <a:xfrm>
            <a:off x="733200" y="1219199"/>
            <a:ext cx="8500525" cy="5088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613754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00" b="1">
                <a:solidFill>
                  <a:srgbClr val="C000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2A3D07B-B9B6-C444-A01F-9431D03BDAA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0135-24A5-AA42-B8BE-3A78067FE72E}" type="slidenum">
              <a:rPr lang="en-US" smtClean="0"/>
              <a:t>‹Nr.›</a:t>
            </a:fld>
            <a:endParaRPr lang="en-US" dirty="0"/>
          </a:p>
        </p:txBody>
      </p:sp>
    </p:spTree>
    <p:extLst>
      <p:ext uri="{BB962C8B-B14F-4D97-AF65-F5344CB8AC3E}">
        <p14:creationId xmlns:p14="http://schemas.microsoft.com/office/powerpoint/2010/main" val="3753735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3D07B-B9B6-C444-A01F-9431D03BDAA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1916253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A3D07B-B9B6-C444-A01F-9431D03BDAA4}"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43270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A3D07B-B9B6-C444-A01F-9431D03BDAA4}"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425409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A3D07B-B9B6-C444-A01F-9431D03BDAA4}"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64937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3D07B-B9B6-C444-A01F-9431D03BDAA4}"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45255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3D07B-B9B6-C444-A01F-9431D03BDAA4}"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140274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3D07B-B9B6-C444-A01F-9431D03BDAA4}"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70135-24A5-AA42-B8BE-3A78067FE72E}" type="slidenum">
              <a:rPr lang="en-US" smtClean="0"/>
              <a:t>‹Nr.›</a:t>
            </a:fld>
            <a:endParaRPr lang="en-US"/>
          </a:p>
        </p:txBody>
      </p:sp>
    </p:spTree>
    <p:extLst>
      <p:ext uri="{BB962C8B-B14F-4D97-AF65-F5344CB8AC3E}">
        <p14:creationId xmlns:p14="http://schemas.microsoft.com/office/powerpoint/2010/main" val="114382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3D07B-B9B6-C444-A01F-9431D03BDAA4}" type="datetimeFigureOut">
              <a:rPr lang="en-US" smtClean="0"/>
              <a:t>11/8/2018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70135-24A5-AA42-B8BE-3A78067FE72E}" type="slidenum">
              <a:rPr lang="en-US" smtClean="0"/>
              <a:t>‹Nr.›</a:t>
            </a:fld>
            <a:endParaRPr lang="en-US"/>
          </a:p>
        </p:txBody>
      </p:sp>
      <p:pic>
        <p:nvPicPr>
          <p:cNvPr id="7" name="Picture 6" descr="Insid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958127" cy="6877236"/>
          </a:xfrm>
          <a:prstGeom prst="rect">
            <a:avLst/>
          </a:prstGeom>
        </p:spPr>
      </p:pic>
      <p:sp>
        <p:nvSpPr>
          <p:cNvPr id="11" name="Date Placeholder 3"/>
          <p:cNvSpPr txBox="1">
            <a:spLocks/>
          </p:cNvSpPr>
          <p:nvPr userDrawn="1"/>
        </p:nvSpPr>
        <p:spPr>
          <a:xfrm>
            <a:off x="67378" y="6595376"/>
            <a:ext cx="174217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rPr>
              <a:t>© J. Straus 2018</a:t>
            </a:r>
            <a:endParaRPr lang="en-US" sz="1200" dirty="0">
              <a:solidFill>
                <a:schemeClr val="bg1"/>
              </a:solidFill>
            </a:endParaRPr>
          </a:p>
        </p:txBody>
      </p:sp>
      <p:sp>
        <p:nvSpPr>
          <p:cNvPr id="12" name="Slide Number Placeholder 5"/>
          <p:cNvSpPr txBox="1">
            <a:spLocks/>
          </p:cNvSpPr>
          <p:nvPr userDrawn="1"/>
        </p:nvSpPr>
        <p:spPr>
          <a:xfrm>
            <a:off x="9526201" y="6595376"/>
            <a:ext cx="495300" cy="2626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470135-24A5-AA42-B8BE-3A78067FE72E}" type="slidenum">
              <a:rPr lang="en-US" sz="1200" smtClean="0">
                <a:solidFill>
                  <a:schemeClr val="bg1"/>
                </a:solidFill>
              </a:rPr>
              <a:pPr/>
              <a:t>‹Nr.›</a:t>
            </a:fld>
            <a:endParaRPr lang="en-US" sz="1200" dirty="0">
              <a:solidFill>
                <a:schemeClr val="bg1"/>
              </a:solidFill>
            </a:endParaRPr>
          </a:p>
        </p:txBody>
      </p:sp>
    </p:spTree>
    <p:extLst>
      <p:ext uri="{BB962C8B-B14F-4D97-AF65-F5344CB8AC3E}">
        <p14:creationId xmlns:p14="http://schemas.microsoft.com/office/powerpoint/2010/main" val="106798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95300" y="620714"/>
            <a:ext cx="8915400" cy="5113337"/>
          </a:xfrm>
        </p:spPr>
        <p:txBody>
          <a:bodyPr>
            <a:normAutofit/>
          </a:bodyPr>
          <a:lstStyle/>
          <a:p>
            <a:pPr algn="ctr" eaLnBrk="1" hangingPunct="1">
              <a:lnSpc>
                <a:spcPct val="90000"/>
              </a:lnSpc>
              <a:buFontTx/>
              <a:buNone/>
              <a:defRPr/>
            </a:pPr>
            <a:endParaRPr lang="de-DE" altLang="de-DE" sz="1800" dirty="0" smtClean="0"/>
          </a:p>
          <a:p>
            <a:pPr algn="ctr" eaLnBrk="1" hangingPunct="1">
              <a:lnSpc>
                <a:spcPct val="90000"/>
              </a:lnSpc>
              <a:buFontTx/>
              <a:buNone/>
              <a:defRPr/>
            </a:pPr>
            <a:endParaRPr lang="de-DE" altLang="de-DE" sz="1800" b="1" dirty="0" smtClean="0"/>
          </a:p>
          <a:p>
            <a:pPr>
              <a:defRPr/>
            </a:pPr>
            <a:endParaRPr lang="en-US" dirty="0"/>
          </a:p>
          <a:p>
            <a:pPr algn="ctr">
              <a:lnSpc>
                <a:spcPct val="120000"/>
              </a:lnSpc>
              <a:buNone/>
            </a:pPr>
            <a:r>
              <a:rPr lang="en-US" altLang="de-DE" b="1" dirty="0" smtClean="0">
                <a:sym typeface="Wingdings"/>
              </a:rPr>
              <a:t>IP Issues in the Era of Artificial Intelligence </a:t>
            </a:r>
          </a:p>
          <a:p>
            <a:pPr algn="ctr" eaLnBrk="1" hangingPunct="1">
              <a:lnSpc>
                <a:spcPct val="90000"/>
              </a:lnSpc>
              <a:buFontTx/>
              <a:buNone/>
              <a:defRPr/>
            </a:pPr>
            <a:endParaRPr lang="de-DE" altLang="de-DE" sz="1400" b="1" dirty="0" smtClean="0"/>
          </a:p>
          <a:p>
            <a:pPr algn="ctr" eaLnBrk="1" hangingPunct="1">
              <a:lnSpc>
                <a:spcPct val="90000"/>
              </a:lnSpc>
              <a:buFontTx/>
              <a:buNone/>
              <a:defRPr/>
            </a:pPr>
            <a:endParaRPr lang="de-DE" altLang="de-DE" sz="1400" b="1" dirty="0" smtClean="0"/>
          </a:p>
          <a:p>
            <a:pPr algn="ctr" eaLnBrk="1" hangingPunct="1">
              <a:lnSpc>
                <a:spcPct val="90000"/>
              </a:lnSpc>
              <a:buFontTx/>
              <a:buNone/>
              <a:defRPr/>
            </a:pPr>
            <a:endParaRPr lang="de-DE" altLang="de-DE" sz="1400" b="1" dirty="0" smtClean="0"/>
          </a:p>
          <a:p>
            <a:pPr algn="ctr" eaLnBrk="1" hangingPunct="1">
              <a:lnSpc>
                <a:spcPct val="90000"/>
              </a:lnSpc>
              <a:buFontTx/>
              <a:buNone/>
              <a:defRPr/>
            </a:pPr>
            <a:endParaRPr lang="de-DE" altLang="de-DE" sz="1800" b="1" dirty="0" smtClean="0"/>
          </a:p>
          <a:p>
            <a:pPr algn="ctr" eaLnBrk="1" hangingPunct="1">
              <a:lnSpc>
                <a:spcPct val="90000"/>
              </a:lnSpc>
              <a:buFontTx/>
              <a:buNone/>
              <a:defRPr/>
            </a:pPr>
            <a:r>
              <a:rPr lang="de-DE" altLang="de-DE" sz="1800" b="1" dirty="0" smtClean="0"/>
              <a:t>Prof. Joseph Straus, </a:t>
            </a:r>
            <a:r>
              <a:rPr lang="de-DE" altLang="de-DE" sz="1800" b="1" dirty="0" err="1" smtClean="0"/>
              <a:t>Munich</a:t>
            </a:r>
            <a:endParaRPr lang="de-DE" altLang="de-DE" sz="1800" b="1" dirty="0" smtClean="0"/>
          </a:p>
          <a:p>
            <a:pPr algn="ctr" eaLnBrk="1" hangingPunct="1">
              <a:lnSpc>
                <a:spcPct val="90000"/>
              </a:lnSpc>
              <a:buFontTx/>
              <a:buNone/>
              <a:defRPr/>
            </a:pPr>
            <a:endParaRPr lang="de-DE" altLang="de-DE" sz="1800" dirty="0" smtClean="0"/>
          </a:p>
          <a:p>
            <a:pPr algn="ctr" eaLnBrk="1" hangingPunct="1">
              <a:lnSpc>
                <a:spcPct val="90000"/>
              </a:lnSpc>
              <a:buFontTx/>
              <a:buNone/>
              <a:defRPr/>
            </a:pPr>
            <a:endParaRPr lang="de-DE" altLang="de-DE" sz="1800" dirty="0" smtClean="0"/>
          </a:p>
          <a:p>
            <a:pPr algn="ctr" eaLnBrk="1" hangingPunct="1">
              <a:lnSpc>
                <a:spcPct val="90000"/>
              </a:lnSpc>
              <a:buFontTx/>
              <a:buNone/>
              <a:defRPr/>
            </a:pPr>
            <a:endParaRPr lang="de-DE" altLang="de-DE" sz="1800" dirty="0" smtClean="0"/>
          </a:p>
          <a:p>
            <a:pPr algn="ctr" eaLnBrk="1" hangingPunct="1">
              <a:lnSpc>
                <a:spcPct val="90000"/>
              </a:lnSpc>
              <a:buFontTx/>
              <a:buNone/>
              <a:defRPr/>
            </a:pPr>
            <a:endParaRPr lang="de-DE" altLang="de-DE" sz="1800" dirty="0" smtClean="0"/>
          </a:p>
          <a:p>
            <a:pPr algn="ctr" eaLnBrk="1" hangingPunct="1">
              <a:lnSpc>
                <a:spcPct val="90000"/>
              </a:lnSpc>
              <a:buFontTx/>
              <a:buNone/>
              <a:defRPr/>
            </a:pPr>
            <a:endParaRPr lang="de-DE" altLang="de-DE" sz="1800" dirty="0" smtClean="0"/>
          </a:p>
          <a:p>
            <a:pPr marL="0" indent="0" algn="ctr">
              <a:buNone/>
              <a:defRPr/>
            </a:pPr>
            <a:r>
              <a:rPr lang="en-US" sz="1800" dirty="0" smtClean="0"/>
              <a:t>3</a:t>
            </a:r>
            <a:r>
              <a:rPr lang="en-US" sz="1800" baseline="30000" dirty="0" smtClean="0"/>
              <a:t>rd</a:t>
            </a:r>
            <a:r>
              <a:rPr lang="en-US" sz="1800" dirty="0" smtClean="0"/>
              <a:t> EU China IP Academic Forum</a:t>
            </a:r>
          </a:p>
          <a:p>
            <a:pPr marL="0" indent="0" algn="ctr">
              <a:buNone/>
              <a:defRPr/>
            </a:pPr>
            <a:r>
              <a:rPr lang="de-DE" sz="1800" dirty="0" smtClean="0"/>
              <a:t>Shanghai, November 22, 2018</a:t>
            </a:r>
          </a:p>
          <a:p>
            <a:pPr marL="0" indent="0">
              <a:buNone/>
            </a:pPr>
            <a:endParaRPr lang="de-DE" altLang="de-DE" sz="1400" dirty="0"/>
          </a:p>
        </p:txBody>
      </p:sp>
    </p:spTree>
    <p:extLst>
      <p:ext uri="{BB962C8B-B14F-4D97-AF65-F5344CB8AC3E}">
        <p14:creationId xmlns:p14="http://schemas.microsoft.com/office/powerpoint/2010/main" val="93471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753338"/>
            <a:ext cx="9399470" cy="957396"/>
          </a:xfrm>
        </p:spPr>
        <p:txBody>
          <a:bodyPr>
            <a:normAutofit/>
          </a:bodyPr>
          <a:lstStyle/>
          <a:p>
            <a:pPr lvl="0"/>
            <a:r>
              <a:rPr lang="en-US" dirty="0" smtClean="0"/>
              <a:t>Some Technical Foundation of AI</a:t>
            </a:r>
            <a:endParaRPr lang="en-US" altLang="de-DE" dirty="0" smtClean="0"/>
          </a:p>
        </p:txBody>
      </p:sp>
      <p:sp>
        <p:nvSpPr>
          <p:cNvPr id="3075" name="Rectangle 3"/>
          <p:cNvSpPr>
            <a:spLocks noGrp="1" noChangeArrowheads="1"/>
          </p:cNvSpPr>
          <p:nvPr>
            <p:ph type="body" idx="1"/>
          </p:nvPr>
        </p:nvSpPr>
        <p:spPr>
          <a:xfrm>
            <a:off x="644893" y="2242686"/>
            <a:ext cx="8778240" cy="4052270"/>
          </a:xfrm>
        </p:spPr>
        <p:txBody>
          <a:bodyPr>
            <a:normAutofit/>
          </a:bodyPr>
          <a:lstStyle/>
          <a:p>
            <a:pPr>
              <a:lnSpc>
                <a:spcPct val="150000"/>
              </a:lnSpc>
              <a:spcBef>
                <a:spcPts val="1200"/>
              </a:spcBef>
              <a:spcAft>
                <a:spcPts val="1200"/>
              </a:spcAft>
            </a:pPr>
            <a:r>
              <a:rPr lang="en-US" altLang="de-DE" dirty="0" smtClean="0"/>
              <a:t>Tools that can process vast amounts of data, detect and interpret patterns – previously impossible to calculate, identify or even imagine</a:t>
            </a:r>
          </a:p>
          <a:p>
            <a:pPr>
              <a:lnSpc>
                <a:spcPct val="150000"/>
              </a:lnSpc>
              <a:spcBef>
                <a:spcPts val="1200"/>
              </a:spcBef>
              <a:spcAft>
                <a:spcPts val="1200"/>
              </a:spcAft>
            </a:pPr>
            <a:r>
              <a:rPr lang="en-US" altLang="de-DE" dirty="0" smtClean="0"/>
              <a:t>They enable machine prediction, diagnoses, modeling and risk analysis</a:t>
            </a:r>
          </a:p>
          <a:p>
            <a:pPr>
              <a:lnSpc>
                <a:spcPct val="150000"/>
              </a:lnSpc>
              <a:spcBef>
                <a:spcPts val="1200"/>
              </a:spcBef>
              <a:spcAft>
                <a:spcPts val="1200"/>
              </a:spcAft>
            </a:pPr>
            <a:r>
              <a:rPr lang="en-US" altLang="de-DE" dirty="0" smtClean="0"/>
              <a:t>AI – an essential element enabling effective use of large data volumes – not manageable manually – and algorithms no longer efficiently reprogrammed by hand</a:t>
            </a:r>
            <a:endParaRPr lang="en-US" altLang="de-DE" sz="1400" dirty="0" smtClean="0"/>
          </a:p>
        </p:txBody>
      </p:sp>
    </p:spTree>
    <p:extLst>
      <p:ext uri="{BB962C8B-B14F-4D97-AF65-F5344CB8AC3E}">
        <p14:creationId xmlns:p14="http://schemas.microsoft.com/office/powerpoint/2010/main" val="135455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705211"/>
            <a:ext cx="9399470" cy="957396"/>
          </a:xfrm>
        </p:spPr>
        <p:txBody>
          <a:bodyPr>
            <a:normAutofit/>
          </a:bodyPr>
          <a:lstStyle/>
          <a:p>
            <a:pPr lvl="0"/>
            <a:r>
              <a:rPr lang="en-US" dirty="0" smtClean="0"/>
              <a:t>Machine Learning – An Important AI Tool</a:t>
            </a:r>
            <a:endParaRPr lang="en-US" altLang="de-DE" dirty="0" smtClean="0"/>
          </a:p>
        </p:txBody>
      </p:sp>
      <p:sp>
        <p:nvSpPr>
          <p:cNvPr id="3075" name="Rectangle 3"/>
          <p:cNvSpPr>
            <a:spLocks noGrp="1" noChangeArrowheads="1"/>
          </p:cNvSpPr>
          <p:nvPr>
            <p:ph type="body" idx="1"/>
          </p:nvPr>
        </p:nvSpPr>
        <p:spPr>
          <a:xfrm>
            <a:off x="972152" y="2040557"/>
            <a:ext cx="8191100" cy="3686476"/>
          </a:xfrm>
        </p:spPr>
        <p:txBody>
          <a:bodyPr>
            <a:normAutofit fontScale="92500" lnSpcReduction="20000"/>
          </a:bodyPr>
          <a:lstStyle/>
          <a:p>
            <a:pPr>
              <a:lnSpc>
                <a:spcPct val="150000"/>
              </a:lnSpc>
              <a:spcBef>
                <a:spcPts val="1200"/>
              </a:spcBef>
              <a:spcAft>
                <a:spcPts val="1200"/>
              </a:spcAft>
            </a:pPr>
            <a:r>
              <a:rPr lang="en-US" altLang="de-DE" dirty="0" smtClean="0"/>
              <a:t>A method of data analysis that automates analytical model building</a:t>
            </a:r>
          </a:p>
          <a:p>
            <a:pPr>
              <a:lnSpc>
                <a:spcPct val="150000"/>
              </a:lnSpc>
              <a:spcBef>
                <a:spcPts val="1200"/>
              </a:spcBef>
              <a:spcAft>
                <a:spcPts val="1200"/>
              </a:spcAft>
            </a:pPr>
            <a:r>
              <a:rPr lang="en-US" altLang="de-DE" dirty="0" smtClean="0"/>
              <a:t>Uses algorithms that iteratively learn from data </a:t>
            </a:r>
          </a:p>
          <a:p>
            <a:pPr>
              <a:lnSpc>
                <a:spcPct val="150000"/>
              </a:lnSpc>
              <a:spcBef>
                <a:spcPts val="1200"/>
              </a:spcBef>
              <a:spcAft>
                <a:spcPts val="1200"/>
              </a:spcAft>
            </a:pPr>
            <a:r>
              <a:rPr lang="en-US" altLang="de-DE" dirty="0" smtClean="0"/>
              <a:t>Allows computer to find hidden insights without being explicitly programmed where to look</a:t>
            </a:r>
          </a:p>
          <a:p>
            <a:pPr>
              <a:lnSpc>
                <a:spcPct val="150000"/>
              </a:lnSpc>
              <a:spcBef>
                <a:spcPts val="1200"/>
              </a:spcBef>
              <a:spcAft>
                <a:spcPts val="1200"/>
              </a:spcAft>
            </a:pPr>
            <a:r>
              <a:rPr lang="en-US" altLang="de-DE" dirty="0"/>
              <a:t>Google's "</a:t>
            </a:r>
            <a:r>
              <a:rPr lang="en-US" altLang="de-DE" dirty="0" err="1"/>
              <a:t>AlphaGo</a:t>
            </a:r>
            <a:r>
              <a:rPr lang="en-US" altLang="de-DE" dirty="0"/>
              <a:t>" </a:t>
            </a:r>
            <a:r>
              <a:rPr lang="en-US" altLang="de-DE" dirty="0" smtClean="0"/>
              <a:t>– masters Go </a:t>
            </a:r>
            <a:r>
              <a:rPr lang="en-US" altLang="de-DE" dirty="0"/>
              <a:t>– "Deep </a:t>
            </a:r>
            <a:r>
              <a:rPr lang="en-US" altLang="de-DE" dirty="0" smtClean="0"/>
              <a:t>learning </a:t>
            </a:r>
            <a:r>
              <a:rPr lang="en-US" altLang="de-DE" dirty="0"/>
              <a:t>is killing every problem in AI"</a:t>
            </a:r>
          </a:p>
          <a:p>
            <a:pPr marL="0" indent="0" algn="r">
              <a:lnSpc>
                <a:spcPct val="150000"/>
              </a:lnSpc>
              <a:spcBef>
                <a:spcPts val="0"/>
              </a:spcBef>
              <a:buNone/>
            </a:pPr>
            <a:r>
              <a:rPr lang="en-US" altLang="de-DE" sz="1400" dirty="0" smtClean="0"/>
              <a:t>[J. Schaefer, 2016]</a:t>
            </a:r>
          </a:p>
        </p:txBody>
      </p:sp>
    </p:spTree>
    <p:extLst>
      <p:ext uri="{BB962C8B-B14F-4D97-AF65-F5344CB8AC3E}">
        <p14:creationId xmlns:p14="http://schemas.microsoft.com/office/powerpoint/2010/main" val="51346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705211"/>
            <a:ext cx="9399470" cy="957396"/>
          </a:xfrm>
        </p:spPr>
        <p:txBody>
          <a:bodyPr>
            <a:normAutofit/>
          </a:bodyPr>
          <a:lstStyle/>
          <a:p>
            <a:pPr lvl="0"/>
            <a:r>
              <a:rPr lang="en-US" dirty="0" smtClean="0"/>
              <a:t>Investments in AI Technologies</a:t>
            </a:r>
            <a:endParaRPr lang="en-US" altLang="de-DE" dirty="0" smtClean="0"/>
          </a:p>
        </p:txBody>
      </p:sp>
      <p:sp>
        <p:nvSpPr>
          <p:cNvPr id="3075" name="Rectangle 3"/>
          <p:cNvSpPr>
            <a:spLocks noGrp="1" noChangeArrowheads="1"/>
          </p:cNvSpPr>
          <p:nvPr>
            <p:ph type="body" idx="1"/>
          </p:nvPr>
        </p:nvSpPr>
        <p:spPr>
          <a:xfrm>
            <a:off x="972152" y="2040557"/>
            <a:ext cx="8191100" cy="3686476"/>
          </a:xfrm>
        </p:spPr>
        <p:txBody>
          <a:bodyPr>
            <a:normAutofit/>
          </a:bodyPr>
          <a:lstStyle/>
          <a:p>
            <a:pPr>
              <a:lnSpc>
                <a:spcPct val="150000"/>
              </a:lnSpc>
              <a:spcBef>
                <a:spcPts val="1200"/>
              </a:spcBef>
              <a:spcAft>
                <a:spcPts val="1200"/>
              </a:spcAft>
            </a:pPr>
            <a:r>
              <a:rPr lang="en-US" altLang="de-DE" dirty="0" smtClean="0"/>
              <a:t>China – US $ 2.1 billion on an AI industrial park</a:t>
            </a:r>
            <a:endParaRPr lang="en-US" altLang="de-DE" sz="1400" dirty="0" smtClean="0"/>
          </a:p>
          <a:p>
            <a:pPr>
              <a:lnSpc>
                <a:spcPct val="150000"/>
              </a:lnSpc>
              <a:spcBef>
                <a:spcPts val="1200"/>
              </a:spcBef>
              <a:spcAft>
                <a:spcPts val="1200"/>
              </a:spcAft>
            </a:pPr>
            <a:r>
              <a:rPr lang="en-US" altLang="de-DE" dirty="0"/>
              <a:t>EU - € 1.5 billion to AI research through 2020</a:t>
            </a:r>
          </a:p>
          <a:p>
            <a:pPr>
              <a:lnSpc>
                <a:spcPct val="150000"/>
              </a:lnSpc>
              <a:spcBef>
                <a:spcPts val="1200"/>
              </a:spcBef>
              <a:spcAft>
                <a:spcPts val="1200"/>
              </a:spcAft>
            </a:pPr>
            <a:r>
              <a:rPr lang="en-US" altLang="de-DE" dirty="0"/>
              <a:t>France - € 1.5 billion to AI research through 2022</a:t>
            </a:r>
          </a:p>
          <a:p>
            <a:pPr>
              <a:lnSpc>
                <a:spcPct val="150000"/>
              </a:lnSpc>
              <a:spcBef>
                <a:spcPts val="1200"/>
              </a:spcBef>
              <a:spcAft>
                <a:spcPts val="1200"/>
              </a:spcAft>
            </a:pPr>
            <a:r>
              <a:rPr lang="en-US" altLang="de-DE" dirty="0"/>
              <a:t>US Government – hesitant to engage</a:t>
            </a:r>
          </a:p>
        </p:txBody>
      </p:sp>
    </p:spTree>
    <p:extLst>
      <p:ext uri="{BB962C8B-B14F-4D97-AF65-F5344CB8AC3E}">
        <p14:creationId xmlns:p14="http://schemas.microsoft.com/office/powerpoint/2010/main" val="296648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41583"/>
            <a:ext cx="9399470" cy="957396"/>
          </a:xfrm>
        </p:spPr>
        <p:txBody>
          <a:bodyPr>
            <a:normAutofit/>
          </a:bodyPr>
          <a:lstStyle/>
          <a:p>
            <a:pPr lvl="0"/>
            <a:r>
              <a:rPr lang="en-US" dirty="0" smtClean="0"/>
              <a:t>Q4 2017 TOP 10 Deals of VC Investments Split </a:t>
            </a:r>
            <a:br>
              <a:rPr lang="en-US" dirty="0" smtClean="0"/>
            </a:br>
            <a:r>
              <a:rPr lang="en-US" dirty="0" smtClean="0"/>
              <a:t>Between China and US in AI</a:t>
            </a:r>
            <a:endParaRPr lang="en-US" altLang="de-DE" dirty="0" smtClean="0"/>
          </a:p>
        </p:txBody>
      </p:sp>
      <p:pic>
        <p:nvPicPr>
          <p:cNvPr id="1028" name="Picture 4" descr="https://cdn2.i-scmp.com/sites/default/files/images/methode/2018/01/19/52b49f32-fc3c-11e7-b2f7-03450b80c791_972x_081833.jpg"/>
          <p:cNvPicPr>
            <a:picLocks noChangeAspect="1" noChangeArrowheads="1"/>
          </p:cNvPicPr>
          <p:nvPr/>
        </p:nvPicPr>
        <p:blipFill rotWithShape="1">
          <a:blip r:embed="rId3">
            <a:extLst>
              <a:ext uri="{28A0092B-C50C-407E-A947-70E740481C1C}">
                <a14:useLocalDpi xmlns:a14="http://schemas.microsoft.com/office/drawing/2010/main" val="0"/>
              </a:ext>
            </a:extLst>
          </a:blip>
          <a:srcRect t="5895"/>
          <a:stretch/>
        </p:blipFill>
        <p:spPr bwMode="auto">
          <a:xfrm>
            <a:off x="1531993" y="1768482"/>
            <a:ext cx="7121124" cy="413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41583"/>
            <a:ext cx="9399470" cy="957396"/>
          </a:xfrm>
        </p:spPr>
        <p:txBody>
          <a:bodyPr>
            <a:normAutofit/>
          </a:bodyPr>
          <a:lstStyle/>
          <a:p>
            <a:pPr lvl="0"/>
            <a:r>
              <a:rPr lang="en-US" dirty="0" smtClean="0"/>
              <a:t>Comparison United States - China</a:t>
            </a:r>
            <a:endParaRPr lang="en-US" altLang="de-DE" dirty="0" smtClean="0"/>
          </a:p>
        </p:txBody>
      </p:sp>
      <p:sp>
        <p:nvSpPr>
          <p:cNvPr id="2" name="Rechteck 1"/>
          <p:cNvSpPr/>
          <p:nvPr/>
        </p:nvSpPr>
        <p:spPr>
          <a:xfrm>
            <a:off x="476050" y="5865269"/>
            <a:ext cx="4953000" cy="276999"/>
          </a:xfrm>
          <a:prstGeom prst="rect">
            <a:avLst/>
          </a:prstGeom>
        </p:spPr>
        <p:txBody>
          <a:bodyPr>
            <a:spAutoFit/>
          </a:bodyPr>
          <a:lstStyle/>
          <a:p>
            <a:r>
              <a:rPr lang="de-DE" sz="1200" dirty="0" smtClean="0">
                <a:latin typeface="Arial" panose="020B0604020202020204" pitchFamily="34" charset="0"/>
                <a:cs typeface="Arial" panose="020B0604020202020204" pitchFamily="34" charset="0"/>
              </a:rPr>
              <a:t>[Data: </a:t>
            </a:r>
            <a:r>
              <a:rPr lang="de-DE" sz="1200" dirty="0" err="1" smtClean="0">
                <a:latin typeface="Arial" panose="020B0604020202020204" pitchFamily="34" charset="0"/>
                <a:cs typeface="Arial" panose="020B0604020202020204" pitchFamily="34" charset="0"/>
              </a:rPr>
              <a:t>Astamuse</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Linkedin</a:t>
            </a:r>
            <a:r>
              <a:rPr lang="de-DE" sz="1200" dirty="0" smtClean="0">
                <a:latin typeface="Arial" panose="020B0604020202020204" pitchFamily="34" charset="0"/>
                <a:cs typeface="Arial" panose="020B0604020202020204" pitchFamily="34" charset="0"/>
              </a:rPr>
              <a:t>; </a:t>
            </a:r>
            <a:r>
              <a:rPr lang="de-DE" sz="1200" dirty="0" err="1" smtClean="0">
                <a:latin typeface="Arial" panose="020B0604020202020204" pitchFamily="34" charset="0"/>
                <a:cs typeface="Arial" panose="020B0604020202020204" pitchFamily="34" charset="0"/>
              </a:rPr>
              <a:t>Mckinsey</a:t>
            </a:r>
            <a:r>
              <a:rPr lang="de-DE" sz="1200" dirty="0" smtClean="0">
                <a:latin typeface="Arial" panose="020B0604020202020204" pitchFamily="34" charset="0"/>
                <a:cs typeface="Arial" panose="020B0604020202020204" pitchFamily="34" charset="0"/>
              </a:rPr>
              <a:t> Global Institute]</a:t>
            </a:r>
            <a:endParaRPr lang="en-US" sz="1200" dirty="0">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130305379"/>
              </p:ext>
            </p:extLst>
          </p:nvPr>
        </p:nvGraphicFramePr>
        <p:xfrm>
          <a:off x="466425" y="1620498"/>
          <a:ext cx="9351343" cy="4000655"/>
        </p:xfrm>
        <a:graphic>
          <a:graphicData uri="http://schemas.openxmlformats.org/drawingml/2006/table">
            <a:tbl>
              <a:tblPr/>
              <a:tblGrid>
                <a:gridCol w="3185559"/>
                <a:gridCol w="3304316"/>
                <a:gridCol w="2861468"/>
              </a:tblGrid>
              <a:tr h="500083">
                <a:tc>
                  <a:txBody>
                    <a:bodyPr/>
                    <a:lstStyle/>
                    <a:p>
                      <a:endParaRPr lang="de-DE" dirty="0">
                        <a:latin typeface="Arial" panose="020B0604020202020204" pitchFamily="34" charset="0"/>
                        <a:cs typeface="Arial" panose="020B0604020202020204" pitchFamily="34" charset="0"/>
                      </a:endParaRPr>
                    </a:p>
                  </a:txBody>
                  <a:tcPr anchor="ctr">
                    <a:lnL>
                      <a:noFill/>
                    </a:lnL>
                    <a:lnR>
                      <a:noFill/>
                    </a:lnR>
                    <a:lnT>
                      <a:noFill/>
                    </a:lnT>
                    <a:lnB>
                      <a:noFill/>
                    </a:lnB>
                  </a:tcPr>
                </a:tc>
                <a:tc>
                  <a:txBody>
                    <a:bodyPr/>
                    <a:lstStyle/>
                    <a:p>
                      <a:r>
                        <a:rPr lang="de-DE" b="1" dirty="0">
                          <a:latin typeface="Arial" panose="020B0604020202020204" pitchFamily="34" charset="0"/>
                          <a:cs typeface="Arial" panose="020B0604020202020204" pitchFamily="34" charset="0"/>
                        </a:rPr>
                        <a:t>United States</a:t>
                      </a:r>
                    </a:p>
                  </a:txBody>
                  <a:tcPr anchor="ctr">
                    <a:lnL>
                      <a:noFill/>
                    </a:lnL>
                    <a:lnR>
                      <a:noFill/>
                    </a:lnR>
                    <a:lnT>
                      <a:noFill/>
                    </a:lnT>
                    <a:lnB>
                      <a:noFill/>
                    </a:lnB>
                  </a:tcPr>
                </a:tc>
                <a:tc>
                  <a:txBody>
                    <a:bodyPr/>
                    <a:lstStyle/>
                    <a:p>
                      <a:r>
                        <a:rPr lang="de-DE" b="1" dirty="0">
                          <a:latin typeface="Arial" panose="020B0604020202020204" pitchFamily="34" charset="0"/>
                          <a:cs typeface="Arial" panose="020B0604020202020204" pitchFamily="34" charset="0"/>
                        </a:rPr>
                        <a:t>China</a:t>
                      </a:r>
                    </a:p>
                  </a:txBody>
                  <a:tcPr anchor="ctr">
                    <a:lnL>
                      <a:noFill/>
                    </a:lnL>
                    <a:lnR>
                      <a:noFill/>
                    </a:lnR>
                    <a:lnT>
                      <a:noFill/>
                    </a:lnT>
                    <a:lnB>
                      <a:noFill/>
                    </a:lnB>
                  </a:tcPr>
                </a:tc>
              </a:tr>
              <a:tr h="875143">
                <a:tc>
                  <a:txBody>
                    <a:bodyPr/>
                    <a:lstStyle/>
                    <a:p>
                      <a:r>
                        <a:rPr lang="en-US" b="1" dirty="0">
                          <a:latin typeface="Arial" panose="020B0604020202020204" pitchFamily="34" charset="0"/>
                          <a:cs typeface="Arial" panose="020B0604020202020204" pitchFamily="34" charset="0"/>
                        </a:rPr>
                        <a:t>Years experience of the nation’s data scientists</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tcPr>
                </a:tc>
                <a:tc>
                  <a:txBody>
                    <a:bodyPr/>
                    <a:lstStyle/>
                    <a:p>
                      <a:r>
                        <a:rPr lang="en-US" dirty="0">
                          <a:latin typeface="Arial" panose="020B0604020202020204" pitchFamily="34" charset="0"/>
                          <a:cs typeface="Arial" panose="020B0604020202020204" pitchFamily="34" charset="0"/>
                        </a:rPr>
                        <a:t>More than half have more than 10 years.</a:t>
                      </a:r>
                    </a:p>
                  </a:txBody>
                  <a:tcPr anchor="ctr">
                    <a:lnL>
                      <a:noFill/>
                    </a:lnL>
                    <a:lnR>
                      <a:noFill/>
                    </a:lnR>
                    <a:lnT>
                      <a:noFill/>
                    </a:lnT>
                    <a:lnB>
                      <a:noFill/>
                    </a:lnB>
                  </a:tcPr>
                </a:tc>
                <a:tc>
                  <a:txBody>
                    <a:bodyPr/>
                    <a:lstStyle/>
                    <a:p>
                      <a:r>
                        <a:rPr lang="en-US">
                          <a:latin typeface="Arial" panose="020B0604020202020204" pitchFamily="34" charset="0"/>
                          <a:cs typeface="Arial" panose="020B0604020202020204" pitchFamily="34" charset="0"/>
                        </a:rPr>
                        <a:t>Forty percent have less than 5 years.</a:t>
                      </a:r>
                    </a:p>
                  </a:txBody>
                  <a:tcPr anchor="ctr">
                    <a:lnL>
                      <a:noFill/>
                    </a:lnL>
                    <a:lnR>
                      <a:noFill/>
                    </a:lnR>
                    <a:lnT>
                      <a:noFill/>
                    </a:lnT>
                    <a:lnB>
                      <a:noFill/>
                    </a:lnB>
                  </a:tcPr>
                </a:tc>
              </a:tr>
              <a:tr h="875143">
                <a:tc>
                  <a:txBody>
                    <a:bodyPr/>
                    <a:lstStyle/>
                    <a:p>
                      <a:r>
                        <a:rPr lang="de-DE" b="1" dirty="0">
                          <a:latin typeface="Arial" panose="020B0604020202020204" pitchFamily="34" charset="0"/>
                          <a:cs typeface="Arial" panose="020B0604020202020204" pitchFamily="34" charset="0"/>
                        </a:rPr>
                        <a:t>AI patent </a:t>
                      </a:r>
                      <a:r>
                        <a:rPr lang="de-DE" b="1" dirty="0" err="1">
                          <a:latin typeface="Arial" panose="020B0604020202020204" pitchFamily="34" charset="0"/>
                          <a:cs typeface="Arial" panose="020B0604020202020204" pitchFamily="34" charset="0"/>
                        </a:rPr>
                        <a:t>applications</a:t>
                      </a:r>
                      <a:r>
                        <a:rPr lang="de-DE" b="1" dirty="0">
                          <a:latin typeface="Arial" panose="020B0604020202020204" pitchFamily="34" charset="0"/>
                          <a:cs typeface="Arial" panose="020B0604020202020204" pitchFamily="34" charset="0"/>
                        </a:rPr>
                        <a:t>, 2010–2014</a:t>
                      </a:r>
                      <a:endParaRPr lang="de-DE" dirty="0">
                        <a:latin typeface="Arial" panose="020B0604020202020204" pitchFamily="34" charset="0"/>
                        <a:cs typeface="Arial" panose="020B0604020202020204" pitchFamily="34" charset="0"/>
                      </a:endParaRPr>
                    </a:p>
                  </a:txBody>
                  <a:tcPr anchor="ctr">
                    <a:lnL>
                      <a:noFill/>
                    </a:lnL>
                    <a:lnR>
                      <a:noFill/>
                    </a:lnR>
                    <a:lnT>
                      <a:noFill/>
                    </a:lnT>
                    <a:lnB>
                      <a:noFill/>
                    </a:lnB>
                  </a:tcPr>
                </a:tc>
                <a:tc>
                  <a:txBody>
                    <a:bodyPr/>
                    <a:lstStyle/>
                    <a:p>
                      <a:r>
                        <a:rPr lang="de-DE">
                          <a:latin typeface="Arial" panose="020B0604020202020204" pitchFamily="34" charset="0"/>
                          <a:cs typeface="Arial" panose="020B0604020202020204" pitchFamily="34" charset="0"/>
                        </a:rPr>
                        <a:t>15,317 (First in world)</a:t>
                      </a:r>
                    </a:p>
                  </a:txBody>
                  <a:tcPr anchor="ctr">
                    <a:lnL>
                      <a:noFill/>
                    </a:lnL>
                    <a:lnR>
                      <a:noFill/>
                    </a:lnR>
                    <a:lnT>
                      <a:noFill/>
                    </a:lnT>
                    <a:lnB>
                      <a:noFill/>
                    </a:lnB>
                  </a:tcPr>
                </a:tc>
                <a:tc>
                  <a:txBody>
                    <a:bodyPr/>
                    <a:lstStyle/>
                    <a:p>
                      <a:r>
                        <a:rPr lang="de-DE" dirty="0">
                          <a:latin typeface="Arial" panose="020B0604020202020204" pitchFamily="34" charset="0"/>
                          <a:cs typeface="Arial" panose="020B0604020202020204" pitchFamily="34" charset="0"/>
                        </a:rPr>
                        <a:t>8410 (Second)</a:t>
                      </a:r>
                    </a:p>
                  </a:txBody>
                  <a:tcPr anchor="ctr">
                    <a:lnL>
                      <a:noFill/>
                    </a:lnL>
                    <a:lnR>
                      <a:noFill/>
                    </a:lnR>
                    <a:lnT>
                      <a:noFill/>
                    </a:lnT>
                    <a:lnB>
                      <a:noFill/>
                    </a:lnB>
                  </a:tcPr>
                </a:tc>
              </a:tr>
              <a:tr h="875143">
                <a:tc>
                  <a:txBody>
                    <a:bodyPr/>
                    <a:lstStyle/>
                    <a:p>
                      <a:r>
                        <a:rPr lang="en-US" b="1">
                          <a:latin typeface="Arial" panose="020B0604020202020204" pitchFamily="34" charset="0"/>
                          <a:cs typeface="Arial" panose="020B0604020202020204" pitchFamily="34" charset="0"/>
                        </a:rPr>
                        <a:t>Number of workers in AI positions</a:t>
                      </a:r>
                      <a:endParaRPr lang="en-US">
                        <a:latin typeface="Arial" panose="020B0604020202020204" pitchFamily="34" charset="0"/>
                        <a:cs typeface="Arial" panose="020B0604020202020204" pitchFamily="34" charset="0"/>
                      </a:endParaRPr>
                    </a:p>
                  </a:txBody>
                  <a:tcPr anchor="ctr">
                    <a:lnL>
                      <a:noFill/>
                    </a:lnL>
                    <a:lnR>
                      <a:noFill/>
                    </a:lnR>
                    <a:lnT>
                      <a:noFill/>
                    </a:lnT>
                    <a:lnB>
                      <a:noFill/>
                    </a:lnB>
                  </a:tcPr>
                </a:tc>
                <a:tc>
                  <a:txBody>
                    <a:bodyPr/>
                    <a:lstStyle/>
                    <a:p>
                      <a:r>
                        <a:rPr lang="de-DE">
                          <a:latin typeface="Arial" panose="020B0604020202020204" pitchFamily="34" charset="0"/>
                          <a:cs typeface="Arial" panose="020B0604020202020204" pitchFamily="34" charset="0"/>
                        </a:rPr>
                        <a:t>850,000 (First)</a:t>
                      </a:r>
                    </a:p>
                  </a:txBody>
                  <a:tcPr anchor="ctr">
                    <a:lnL>
                      <a:noFill/>
                    </a:lnL>
                    <a:lnR>
                      <a:noFill/>
                    </a:lnR>
                    <a:lnT>
                      <a:noFill/>
                    </a:lnT>
                    <a:lnB>
                      <a:noFill/>
                    </a:lnB>
                  </a:tcPr>
                </a:tc>
                <a:tc>
                  <a:txBody>
                    <a:bodyPr/>
                    <a:lstStyle/>
                    <a:p>
                      <a:r>
                        <a:rPr lang="de-DE" dirty="0">
                          <a:latin typeface="Arial" panose="020B0604020202020204" pitchFamily="34" charset="0"/>
                          <a:cs typeface="Arial" panose="020B0604020202020204" pitchFamily="34" charset="0"/>
                        </a:rPr>
                        <a:t>50,000 (</a:t>
                      </a:r>
                      <a:r>
                        <a:rPr lang="de-DE" dirty="0" err="1">
                          <a:latin typeface="Arial" panose="020B0604020202020204" pitchFamily="34" charset="0"/>
                          <a:cs typeface="Arial" panose="020B0604020202020204" pitchFamily="34" charset="0"/>
                        </a:rPr>
                        <a:t>Seventh</a:t>
                      </a:r>
                      <a:r>
                        <a:rPr lang="de-DE" dirty="0">
                          <a:latin typeface="Arial" panose="020B0604020202020204" pitchFamily="34" charset="0"/>
                          <a:cs typeface="Arial" panose="020B0604020202020204" pitchFamily="34" charset="0"/>
                        </a:rPr>
                        <a:t>)</a:t>
                      </a:r>
                    </a:p>
                  </a:txBody>
                  <a:tcPr anchor="ctr">
                    <a:lnL>
                      <a:noFill/>
                    </a:lnL>
                    <a:lnR>
                      <a:noFill/>
                    </a:lnR>
                    <a:lnT>
                      <a:noFill/>
                    </a:lnT>
                    <a:lnB>
                      <a:noFill/>
                    </a:lnB>
                  </a:tcPr>
                </a:tc>
              </a:tr>
              <a:tr h="875143">
                <a:tc>
                  <a:txBody>
                    <a:bodyPr/>
                    <a:lstStyle/>
                    <a:p>
                      <a:r>
                        <a:rPr lang="en-US" b="1">
                          <a:latin typeface="Arial" panose="020B0604020202020204" pitchFamily="34" charset="0"/>
                          <a:cs typeface="Arial" panose="020B0604020202020204" pitchFamily="34" charset="0"/>
                        </a:rPr>
                        <a:t>Percent of private AI investment (2016)</a:t>
                      </a:r>
                      <a:endParaRPr lang="en-US">
                        <a:latin typeface="Arial" panose="020B0604020202020204" pitchFamily="34" charset="0"/>
                        <a:cs typeface="Arial" panose="020B0604020202020204" pitchFamily="34" charset="0"/>
                      </a:endParaRPr>
                    </a:p>
                  </a:txBody>
                  <a:tcPr anchor="ctr">
                    <a:lnL>
                      <a:noFill/>
                    </a:lnL>
                    <a:lnR>
                      <a:noFill/>
                    </a:lnR>
                    <a:lnT>
                      <a:noFill/>
                    </a:lnT>
                    <a:lnB>
                      <a:noFill/>
                    </a:lnB>
                  </a:tcPr>
                </a:tc>
                <a:tc>
                  <a:txBody>
                    <a:bodyPr/>
                    <a:lstStyle/>
                    <a:p>
                      <a:r>
                        <a:rPr lang="de-DE">
                          <a:latin typeface="Arial" panose="020B0604020202020204" pitchFamily="34" charset="0"/>
                          <a:cs typeface="Arial" panose="020B0604020202020204" pitchFamily="34" charset="0"/>
                        </a:rPr>
                        <a:t>66% (First)</a:t>
                      </a:r>
                    </a:p>
                  </a:txBody>
                  <a:tcPr anchor="ctr">
                    <a:lnL>
                      <a:noFill/>
                    </a:lnL>
                    <a:lnR>
                      <a:noFill/>
                    </a:lnR>
                    <a:lnT>
                      <a:noFill/>
                    </a:lnT>
                    <a:lnB>
                      <a:noFill/>
                    </a:lnB>
                  </a:tcPr>
                </a:tc>
                <a:tc>
                  <a:txBody>
                    <a:bodyPr/>
                    <a:lstStyle/>
                    <a:p>
                      <a:r>
                        <a:rPr lang="de-DE" dirty="0">
                          <a:latin typeface="Arial" panose="020B0604020202020204" pitchFamily="34" charset="0"/>
                          <a:cs typeface="Arial" panose="020B0604020202020204" pitchFamily="34" charset="0"/>
                        </a:rPr>
                        <a:t>17% (Second)</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899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41583"/>
            <a:ext cx="9399470" cy="957396"/>
          </a:xfrm>
        </p:spPr>
        <p:txBody>
          <a:bodyPr>
            <a:normAutofit/>
          </a:bodyPr>
          <a:lstStyle/>
          <a:p>
            <a:pPr lvl="0"/>
            <a:r>
              <a:rPr lang="en-US" dirty="0" smtClean="0"/>
              <a:t>Comparison United States - China</a:t>
            </a:r>
            <a:endParaRPr lang="en-US" altLang="de-DE" dirty="0" smtClean="0"/>
          </a:p>
        </p:txBody>
      </p:sp>
      <p:sp>
        <p:nvSpPr>
          <p:cNvPr id="5" name="Rectangle 3"/>
          <p:cNvSpPr txBox="1">
            <a:spLocks noChangeArrowheads="1"/>
          </p:cNvSpPr>
          <p:nvPr/>
        </p:nvSpPr>
        <p:spPr>
          <a:xfrm>
            <a:off x="972152" y="1896177"/>
            <a:ext cx="8191100" cy="38308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1200"/>
              </a:spcBef>
              <a:spcAft>
                <a:spcPts val="1200"/>
              </a:spcAft>
            </a:pPr>
            <a:r>
              <a:rPr lang="en-US" dirty="0"/>
              <a:t>"For traditional scientific fields, Chinese [scientists] have a long way to go to compete with the U.S. or Europe. But for computer science, it's a relatively new thing. Young people can compete. Chinese can compete." </a:t>
            </a:r>
            <a:endParaRPr lang="en-US" dirty="0" smtClean="0"/>
          </a:p>
          <a:p>
            <a:pPr>
              <a:lnSpc>
                <a:spcPct val="150000"/>
              </a:lnSpc>
              <a:spcBef>
                <a:spcPts val="1200"/>
              </a:spcBef>
              <a:spcAft>
                <a:spcPts val="1200"/>
              </a:spcAft>
            </a:pPr>
            <a:r>
              <a:rPr lang="en-US" dirty="0" smtClean="0"/>
              <a:t>"</a:t>
            </a:r>
            <a:r>
              <a:rPr lang="en-US" dirty="0"/>
              <a:t>China played no role in launching the AI revolution, but is making breathtaking progress catching </a:t>
            </a:r>
            <a:r>
              <a:rPr lang="en-US" dirty="0" smtClean="0"/>
              <a:t>up."</a:t>
            </a:r>
            <a:endParaRPr lang="en-US" altLang="de-DE" dirty="0"/>
          </a:p>
        </p:txBody>
      </p:sp>
      <p:sp>
        <p:nvSpPr>
          <p:cNvPr id="6" name="Rechteck 5"/>
          <p:cNvSpPr/>
          <p:nvPr/>
        </p:nvSpPr>
        <p:spPr>
          <a:xfrm>
            <a:off x="4711170" y="5549769"/>
            <a:ext cx="4953000" cy="276999"/>
          </a:xfrm>
          <a:prstGeom prst="rect">
            <a:avLst/>
          </a:prstGeom>
        </p:spPr>
        <p:txBody>
          <a:bodyPr>
            <a:spAutoFit/>
          </a:bodyPr>
          <a:lstStyle/>
          <a:p>
            <a:r>
              <a:rPr lang="de-DE"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Eric Lander, </a:t>
            </a:r>
            <a:r>
              <a:rPr lang="en-US" sz="1200" dirty="0" smtClean="0">
                <a:latin typeface="Arial" panose="020B0604020202020204" pitchFamily="34" charset="0"/>
                <a:cs typeface="Arial" panose="020B0604020202020204" pitchFamily="34" charset="0"/>
              </a:rPr>
              <a:t>President </a:t>
            </a:r>
            <a:r>
              <a:rPr lang="en-US" sz="1200" dirty="0">
                <a:latin typeface="Arial" panose="020B0604020202020204" pitchFamily="34" charset="0"/>
                <a:cs typeface="Arial" panose="020B0604020202020204" pitchFamily="34" charset="0"/>
              </a:rPr>
              <a:t>of the Broad Institute in Cambridge, </a:t>
            </a:r>
            <a:r>
              <a:rPr lang="en-US" sz="1200" dirty="0" smtClean="0">
                <a:latin typeface="Arial" panose="020B0604020202020204" pitchFamily="34" charset="0"/>
                <a:cs typeface="Arial" panose="020B0604020202020204" pitchFamily="34" charset="0"/>
              </a:rPr>
              <a:t>Mass.</a:t>
            </a:r>
            <a:r>
              <a:rPr lang="de-DE"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7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7975" y="312738"/>
            <a:ext cx="9399470" cy="957396"/>
          </a:xfrm>
        </p:spPr>
        <p:txBody>
          <a:bodyPr>
            <a:normAutofit/>
          </a:bodyPr>
          <a:lstStyle/>
          <a:p>
            <a:pPr lvl="0"/>
            <a:r>
              <a:rPr lang="en-US" dirty="0" smtClean="0"/>
              <a:t>AI-Powered </a:t>
            </a:r>
            <a:r>
              <a:rPr lang="en-US" dirty="0"/>
              <a:t>D</a:t>
            </a:r>
            <a:r>
              <a:rPr lang="en-US" dirty="0" smtClean="0"/>
              <a:t>rug Discovery Captures </a:t>
            </a:r>
            <a:r>
              <a:rPr lang="en-US" dirty="0" err="1" smtClean="0"/>
              <a:t>Pharma</a:t>
            </a:r>
            <a:r>
              <a:rPr lang="en-US" dirty="0" smtClean="0"/>
              <a:t> Interest</a:t>
            </a:r>
            <a:endParaRPr lang="en-US" altLang="de-DE" dirty="0" smtClean="0"/>
          </a:p>
        </p:txBody>
      </p:sp>
      <p:sp>
        <p:nvSpPr>
          <p:cNvPr id="3" name="AutoShape 2" descr="Bildergebnis für deep dream images merk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ldergebnis für deep dream images merk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Bildergebnis für deep dream images merk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262"/>
          <a:stretch/>
        </p:blipFill>
        <p:spPr bwMode="auto">
          <a:xfrm>
            <a:off x="1896177" y="1301169"/>
            <a:ext cx="6329991" cy="444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896177" y="5756143"/>
            <a:ext cx="4350619" cy="307777"/>
          </a:xfrm>
          <a:prstGeom prst="rect">
            <a:avLst/>
          </a:prstGeom>
          <a:noFill/>
        </p:spPr>
        <p:txBody>
          <a:bodyPr wrap="square" rtlCol="0">
            <a:spAutoFit/>
          </a:bodyPr>
          <a:lstStyle/>
          <a:p>
            <a:r>
              <a:rPr lang="en-US" sz="1400" dirty="0" smtClean="0"/>
              <a:t>Source: Nature Biotechnology, Vol. 35, No. 7, July 2017</a:t>
            </a:r>
            <a:endParaRPr lang="en-US" sz="1400" dirty="0"/>
          </a:p>
        </p:txBody>
      </p:sp>
    </p:spTree>
    <p:extLst>
      <p:ext uri="{BB962C8B-B14F-4D97-AF65-F5344CB8AC3E}">
        <p14:creationId xmlns:p14="http://schemas.microsoft.com/office/powerpoint/2010/main" val="3551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7975" y="312738"/>
            <a:ext cx="9399470" cy="957396"/>
          </a:xfrm>
        </p:spPr>
        <p:txBody>
          <a:bodyPr>
            <a:normAutofit/>
          </a:bodyPr>
          <a:lstStyle/>
          <a:p>
            <a:pPr lvl="0"/>
            <a:r>
              <a:rPr lang="de-DE" dirty="0" err="1"/>
              <a:t>Machine</a:t>
            </a:r>
            <a:r>
              <a:rPr lang="de-DE" dirty="0"/>
              <a:t> L</a:t>
            </a:r>
            <a:r>
              <a:rPr lang="de-DE" dirty="0" smtClean="0"/>
              <a:t>earning </a:t>
            </a:r>
            <a:r>
              <a:rPr lang="de-DE" dirty="0" err="1" smtClean="0"/>
              <a:t>Classifies</a:t>
            </a:r>
            <a:r>
              <a:rPr lang="de-DE" dirty="0" smtClean="0"/>
              <a:t> </a:t>
            </a:r>
            <a:r>
              <a:rPr lang="de-DE" dirty="0" err="1" smtClean="0"/>
              <a:t>Cancer</a:t>
            </a:r>
            <a:endParaRPr lang="en-US" altLang="de-DE" dirty="0" smtClean="0"/>
          </a:p>
        </p:txBody>
      </p:sp>
      <p:sp>
        <p:nvSpPr>
          <p:cNvPr id="3" name="AutoShape 2" descr="Bildergebnis für deep dream images merk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ldergebnis für deep dream images merk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Bildergebnis für deep dream images merk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feld 1"/>
          <p:cNvSpPr txBox="1"/>
          <p:nvPr/>
        </p:nvSpPr>
        <p:spPr>
          <a:xfrm>
            <a:off x="307975" y="5765532"/>
            <a:ext cx="3743977" cy="307777"/>
          </a:xfrm>
          <a:prstGeom prst="rect">
            <a:avLst/>
          </a:prstGeom>
          <a:noFill/>
        </p:spPr>
        <p:txBody>
          <a:bodyPr wrap="square" rtlCol="0">
            <a:spAutoFit/>
          </a:bodyPr>
          <a:lstStyle/>
          <a:p>
            <a:r>
              <a:rPr lang="en-US" sz="1400" dirty="0" smtClean="0"/>
              <a:t>Source: Nature, 22 March 2018</a:t>
            </a:r>
            <a:endParaRPr lang="en-US" sz="1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95623"/>
            <a:ext cx="5825234" cy="404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152114" y="1487437"/>
            <a:ext cx="3555331" cy="4185761"/>
          </a:xfrm>
          <a:prstGeom prst="rect">
            <a:avLst/>
          </a:prstGeom>
          <a:noFill/>
        </p:spPr>
        <p:txBody>
          <a:bodyPr wrap="square" rtlCol="0">
            <a:spAutoFit/>
          </a:bodyPr>
          <a:lstStyle/>
          <a:p>
            <a:pPr algn="just"/>
            <a:r>
              <a:rPr lang="en-US" sz="1400" dirty="0" err="1" smtClean="0"/>
              <a:t>Tumour</a:t>
            </a:r>
            <a:r>
              <a:rPr lang="en-US" sz="1400" dirty="0" smtClean="0"/>
              <a:t> </a:t>
            </a:r>
            <a:r>
              <a:rPr lang="en-US" sz="1400" dirty="0"/>
              <a:t>classification using a machine-learning approach. Capper et al.1 used a </a:t>
            </a:r>
            <a:r>
              <a:rPr lang="en-US" sz="1400" dirty="0" smtClean="0"/>
              <a:t>machine-learning </a:t>
            </a:r>
            <a:r>
              <a:rPr lang="en-US" sz="1400" dirty="0"/>
              <a:t>approach to classify brain </a:t>
            </a:r>
            <a:r>
              <a:rPr lang="en-US" sz="1400" dirty="0" err="1"/>
              <a:t>tumours</a:t>
            </a:r>
            <a:r>
              <a:rPr lang="en-US" sz="1400" dirty="0"/>
              <a:t> on the basis of genome-wide patterns of a type of DNA </a:t>
            </a:r>
            <a:r>
              <a:rPr lang="en-US" sz="1400" dirty="0" smtClean="0"/>
              <a:t>alteration </a:t>
            </a:r>
            <a:r>
              <a:rPr lang="en-US" sz="1400" dirty="0"/>
              <a:t>called methylation. The computer was trained using methylation data for </a:t>
            </a:r>
            <a:r>
              <a:rPr lang="en-US" sz="1400" dirty="0" err="1"/>
              <a:t>tumour</a:t>
            </a:r>
            <a:r>
              <a:rPr lang="en-US" sz="1400" dirty="0"/>
              <a:t> samples that </a:t>
            </a:r>
            <a:r>
              <a:rPr lang="en-US" sz="1400" dirty="0" smtClean="0"/>
              <a:t>had </a:t>
            </a:r>
            <a:r>
              <a:rPr lang="en-US" sz="1400" dirty="0"/>
              <a:t>been diagnosed by pathologists using standard microscopy-based analysis or analysis of selected </a:t>
            </a:r>
            <a:r>
              <a:rPr lang="en-US" sz="1400" dirty="0" smtClean="0"/>
              <a:t>genes</a:t>
            </a:r>
            <a:r>
              <a:rPr lang="en-US" sz="1400" dirty="0"/>
              <a:t>. After training, the computer was given 1,104  test cases. The authors compared the diagnoses made </a:t>
            </a:r>
            <a:r>
              <a:rPr lang="en-US" sz="1400" dirty="0" smtClean="0"/>
              <a:t>by </a:t>
            </a:r>
            <a:r>
              <a:rPr lang="en-US" sz="1400" dirty="0"/>
              <a:t>the computer and by the pathologists. Although the machine was unable to diagnose all specimens, of </a:t>
            </a:r>
            <a:r>
              <a:rPr lang="en-US" sz="1400" dirty="0" smtClean="0"/>
              <a:t>the </a:t>
            </a:r>
            <a:r>
              <a:rPr lang="en-US" sz="1400" dirty="0"/>
              <a:t>specimens that it classified, the machine-based diagnosis was more accurate or could assign </a:t>
            </a:r>
            <a:r>
              <a:rPr lang="en-US" sz="1400" dirty="0" err="1"/>
              <a:t>tumours</a:t>
            </a:r>
            <a:r>
              <a:rPr lang="en-US" sz="1400" dirty="0"/>
              <a:t> </a:t>
            </a:r>
            <a:r>
              <a:rPr lang="en-US" sz="1400" dirty="0" smtClean="0"/>
              <a:t>to </a:t>
            </a:r>
            <a:r>
              <a:rPr lang="en-US" sz="1400" dirty="0"/>
              <a:t>more-specific subcategories than the classifications made by the pathologists</a:t>
            </a:r>
            <a:r>
              <a:rPr lang="en-US" sz="1400" dirty="0" smtClean="0"/>
              <a:t>.</a:t>
            </a:r>
            <a:endParaRPr lang="en-US" sz="1400" dirty="0"/>
          </a:p>
        </p:txBody>
      </p:sp>
    </p:spTree>
    <p:extLst>
      <p:ext uri="{BB962C8B-B14F-4D97-AF65-F5344CB8AC3E}">
        <p14:creationId xmlns:p14="http://schemas.microsoft.com/office/powerpoint/2010/main" val="101690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7975" y="465138"/>
            <a:ext cx="9399470" cy="957396"/>
          </a:xfrm>
        </p:spPr>
        <p:txBody>
          <a:bodyPr>
            <a:normAutofit fontScale="90000"/>
          </a:bodyPr>
          <a:lstStyle/>
          <a:p>
            <a:pPr lvl="0">
              <a:lnSpc>
                <a:spcPct val="130000"/>
              </a:lnSpc>
            </a:pPr>
            <a:r>
              <a:rPr lang="de-DE" dirty="0" smtClean="0"/>
              <a:t>AI Designs </a:t>
            </a:r>
            <a:r>
              <a:rPr lang="de-DE" dirty="0" err="1" smtClean="0"/>
              <a:t>Organic</a:t>
            </a:r>
            <a:r>
              <a:rPr lang="de-DE" dirty="0" smtClean="0"/>
              <a:t> Synthesis </a:t>
            </a:r>
            <a:br>
              <a:rPr lang="de-DE" dirty="0" smtClean="0"/>
            </a:br>
            <a:r>
              <a:rPr lang="de-DE" dirty="0" smtClean="0"/>
              <a:t>- A System in </a:t>
            </a:r>
            <a:r>
              <a:rPr lang="de-DE" dirty="0" err="1" smtClean="0"/>
              <a:t>Which</a:t>
            </a:r>
            <a:r>
              <a:rPr lang="de-DE" dirty="0" smtClean="0"/>
              <a:t> an AI </a:t>
            </a:r>
            <a:r>
              <a:rPr lang="de-DE" dirty="0" err="1" smtClean="0"/>
              <a:t>Program</a:t>
            </a:r>
            <a:r>
              <a:rPr lang="de-DE" dirty="0" smtClean="0"/>
              <a:t> </a:t>
            </a:r>
            <a:r>
              <a:rPr lang="de-DE" dirty="0" err="1" smtClean="0"/>
              <a:t>Learns</a:t>
            </a:r>
            <a:r>
              <a:rPr lang="de-DE" dirty="0" smtClean="0"/>
              <a:t> </a:t>
            </a:r>
            <a:r>
              <a:rPr lang="de-DE" dirty="0" err="1" smtClean="0"/>
              <a:t>the</a:t>
            </a:r>
            <a:r>
              <a:rPr lang="de-DE" dirty="0" smtClean="0"/>
              <a:t> Rules for </a:t>
            </a:r>
            <a:r>
              <a:rPr lang="de-DE" dirty="0" err="1" smtClean="0"/>
              <a:t>Itself</a:t>
            </a:r>
            <a:r>
              <a:rPr lang="de-DE" dirty="0" smtClean="0"/>
              <a:t> -</a:t>
            </a:r>
            <a:endParaRPr lang="en-US" altLang="de-DE" dirty="0" smtClean="0"/>
          </a:p>
        </p:txBody>
      </p:sp>
      <p:sp>
        <p:nvSpPr>
          <p:cNvPr id="3" name="AutoShape 2" descr="Bildergebnis für deep dream images merk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ldergebnis für deep dream images merk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Bildergebnis für deep dream images merk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feld 1"/>
          <p:cNvSpPr txBox="1"/>
          <p:nvPr/>
        </p:nvSpPr>
        <p:spPr>
          <a:xfrm>
            <a:off x="1578544" y="6064030"/>
            <a:ext cx="3743977" cy="307777"/>
          </a:xfrm>
          <a:prstGeom prst="rect">
            <a:avLst/>
          </a:prstGeom>
          <a:noFill/>
        </p:spPr>
        <p:txBody>
          <a:bodyPr wrap="square" rtlCol="0">
            <a:spAutoFit/>
          </a:bodyPr>
          <a:lstStyle/>
          <a:p>
            <a:r>
              <a:rPr lang="en-US" sz="1400" dirty="0" smtClean="0"/>
              <a:t>Source: Nature, 29 March 2018</a:t>
            </a:r>
            <a:endParaRPr 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2233593"/>
            <a:ext cx="707707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355467" y="1674792"/>
            <a:ext cx="9399470" cy="6489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200" b="1" kern="1200">
                <a:solidFill>
                  <a:srgbClr val="C00000"/>
                </a:solidFill>
                <a:latin typeface="Arial" panose="020B0604020202020204" pitchFamily="34" charset="0"/>
                <a:ea typeface="+mj-ea"/>
                <a:cs typeface="Arial" panose="020B0604020202020204" pitchFamily="34" charset="0"/>
              </a:defRPr>
            </a:lvl1pPr>
          </a:lstStyle>
          <a:p>
            <a:r>
              <a:rPr lang="de-DE" sz="1800" dirty="0" err="1" smtClean="0">
                <a:solidFill>
                  <a:schemeClr val="tx1"/>
                </a:solidFill>
              </a:rPr>
              <a:t>Retrosynthetic</a:t>
            </a:r>
            <a:r>
              <a:rPr lang="de-DE" sz="1800" dirty="0" smtClean="0">
                <a:solidFill>
                  <a:schemeClr val="tx1"/>
                </a:solidFill>
              </a:rPr>
              <a:t> Analysis</a:t>
            </a:r>
            <a:endParaRPr lang="en-US" altLang="de-DE" sz="1800" dirty="0" smtClean="0">
              <a:solidFill>
                <a:schemeClr val="tx1"/>
              </a:solidFill>
            </a:endParaRPr>
          </a:p>
        </p:txBody>
      </p:sp>
    </p:spTree>
    <p:extLst>
      <p:ext uri="{BB962C8B-B14F-4D97-AF65-F5344CB8AC3E}">
        <p14:creationId xmlns:p14="http://schemas.microsoft.com/office/powerpoint/2010/main" val="20843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3175" y="599335"/>
            <a:ext cx="9399470" cy="1325719"/>
          </a:xfrm>
        </p:spPr>
        <p:txBody>
          <a:bodyPr>
            <a:normAutofit fontScale="90000"/>
          </a:bodyPr>
          <a:lstStyle/>
          <a:p>
            <a:pPr lvl="0"/>
            <a:r>
              <a:rPr lang="en-US" dirty="0" smtClean="0"/>
              <a:t>Multibillion Investments in AI &amp; Resulting Products and Processes</a:t>
            </a:r>
            <a:br>
              <a:rPr lang="en-US" dirty="0" smtClean="0"/>
            </a:br>
            <a:r>
              <a:rPr lang="en-US" dirty="0" smtClean="0"/>
              <a:t>- Require Efficient Patent Protection – </a:t>
            </a:r>
            <a:br>
              <a:rPr lang="en-US" dirty="0" smtClean="0"/>
            </a:br>
            <a:r>
              <a:rPr lang="en-US" dirty="0"/>
              <a:t/>
            </a:r>
            <a:br>
              <a:rPr lang="en-US" dirty="0"/>
            </a:br>
            <a:r>
              <a:rPr lang="en-US" dirty="0" smtClean="0">
                <a:solidFill>
                  <a:schemeClr val="tx1"/>
                </a:solidFill>
              </a:rPr>
              <a:t>Patent Eligible</a:t>
            </a:r>
            <a:endParaRPr lang="en-US" altLang="de-DE" dirty="0" smtClean="0">
              <a:solidFill>
                <a:schemeClr val="tx1"/>
              </a:solidFill>
            </a:endParaRPr>
          </a:p>
        </p:txBody>
      </p:sp>
      <p:sp>
        <p:nvSpPr>
          <p:cNvPr id="3075" name="Rectangle 3"/>
          <p:cNvSpPr>
            <a:spLocks noGrp="1" noChangeArrowheads="1"/>
          </p:cNvSpPr>
          <p:nvPr>
            <p:ph type="body" idx="1"/>
          </p:nvPr>
        </p:nvSpPr>
        <p:spPr>
          <a:xfrm>
            <a:off x="779643" y="2300438"/>
            <a:ext cx="8778240" cy="3984893"/>
          </a:xfrm>
        </p:spPr>
        <p:txBody>
          <a:bodyPr>
            <a:normAutofit/>
          </a:bodyPr>
          <a:lstStyle/>
          <a:p>
            <a:pPr>
              <a:lnSpc>
                <a:spcPct val="120000"/>
              </a:lnSpc>
              <a:spcAft>
                <a:spcPts val="1200"/>
              </a:spcAft>
            </a:pPr>
            <a:r>
              <a:rPr lang="en-US" dirty="0" smtClean="0"/>
              <a:t>EPO, JPO, SIPO &amp; USPTO – by and large – apply same standards as for "traditional" computer implemented inventions</a:t>
            </a:r>
          </a:p>
          <a:p>
            <a:pPr>
              <a:lnSpc>
                <a:spcPct val="120000"/>
              </a:lnSpc>
              <a:spcAft>
                <a:spcPts val="1200"/>
              </a:spcAft>
            </a:pPr>
            <a:r>
              <a:rPr lang="en-US" dirty="0" smtClean="0"/>
              <a:t>Patents available for inventions where computer programs [i.e. algorithm-related inventions] make a technical contribution, e.g. in the fields of:</a:t>
            </a:r>
          </a:p>
          <a:p>
            <a:pPr>
              <a:lnSpc>
                <a:spcPct val="120000"/>
              </a:lnSpc>
              <a:spcAft>
                <a:spcPts val="1200"/>
              </a:spcAft>
            </a:pPr>
            <a:r>
              <a:rPr lang="en-US" dirty="0" smtClean="0"/>
              <a:t>medical devices; the </a:t>
            </a:r>
            <a:r>
              <a:rPr lang="en-US" dirty="0"/>
              <a:t>automotive </a:t>
            </a:r>
            <a:r>
              <a:rPr lang="en-US" dirty="0" smtClean="0"/>
              <a:t>sector; industrial control; communication/media technology; automated </a:t>
            </a:r>
            <a:r>
              <a:rPr lang="en-US" dirty="0"/>
              <a:t>natural </a:t>
            </a:r>
            <a:r>
              <a:rPr lang="en-US" dirty="0" smtClean="0"/>
              <a:t>language translation; voice </a:t>
            </a:r>
            <a:r>
              <a:rPr lang="en-US" dirty="0"/>
              <a:t>recognition and video </a:t>
            </a:r>
            <a:r>
              <a:rPr lang="en-US" dirty="0" smtClean="0"/>
              <a:t>compression; computers/processes </a:t>
            </a:r>
            <a:r>
              <a:rPr lang="en-US" dirty="0"/>
              <a:t>itself</a:t>
            </a:r>
          </a:p>
          <a:p>
            <a:pPr>
              <a:lnSpc>
                <a:spcPct val="120000"/>
              </a:lnSpc>
            </a:pPr>
            <a:endParaRPr lang="en-US" dirty="0" smtClean="0"/>
          </a:p>
          <a:p>
            <a:pPr>
              <a:lnSpc>
                <a:spcPct val="120000"/>
              </a:lnSpc>
            </a:pPr>
            <a:endParaRPr lang="en-US" dirty="0"/>
          </a:p>
        </p:txBody>
      </p:sp>
    </p:spTree>
    <p:extLst>
      <p:ext uri="{BB962C8B-B14F-4D97-AF65-F5344CB8AC3E}">
        <p14:creationId xmlns:p14="http://schemas.microsoft.com/office/powerpoint/2010/main" val="214712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8298" y="839965"/>
            <a:ext cx="8915400" cy="957396"/>
          </a:xfrm>
        </p:spPr>
        <p:txBody>
          <a:bodyPr/>
          <a:lstStyle/>
          <a:p>
            <a:r>
              <a:rPr lang="en-US" altLang="de-DE" dirty="0" smtClean="0"/>
              <a:t>Points to Consider</a:t>
            </a:r>
          </a:p>
        </p:txBody>
      </p:sp>
      <p:sp>
        <p:nvSpPr>
          <p:cNvPr id="3075" name="Rectangle 3"/>
          <p:cNvSpPr>
            <a:spLocks noGrp="1" noChangeArrowheads="1"/>
          </p:cNvSpPr>
          <p:nvPr>
            <p:ph type="body" idx="1"/>
          </p:nvPr>
        </p:nvSpPr>
        <p:spPr>
          <a:xfrm>
            <a:off x="972152" y="2002055"/>
            <a:ext cx="8438548" cy="3994517"/>
          </a:xfrm>
        </p:spPr>
        <p:txBody>
          <a:bodyPr>
            <a:normAutofit fontScale="92500" lnSpcReduction="10000"/>
          </a:bodyPr>
          <a:lstStyle/>
          <a:p>
            <a:pPr lvl="0"/>
            <a:endParaRPr lang="en-US" dirty="0" smtClean="0"/>
          </a:p>
          <a:p>
            <a:pPr lvl="0"/>
            <a:r>
              <a:rPr lang="en-US" dirty="0" smtClean="0"/>
              <a:t>The Fourth Industrial Revolution</a:t>
            </a:r>
          </a:p>
          <a:p>
            <a:pPr lvl="0"/>
            <a:endParaRPr lang="en-US" dirty="0"/>
          </a:p>
          <a:p>
            <a:pPr lvl="0"/>
            <a:r>
              <a:rPr lang="en-US" dirty="0" smtClean="0"/>
              <a:t>Artificial Intelligence (AI) – Evolutionary Technology</a:t>
            </a:r>
          </a:p>
          <a:p>
            <a:pPr lvl="0"/>
            <a:endParaRPr lang="en-US" dirty="0"/>
          </a:p>
          <a:p>
            <a:r>
              <a:rPr lang="en-US" dirty="0" smtClean="0"/>
              <a:t>Investments in AI Technologies</a:t>
            </a:r>
          </a:p>
          <a:p>
            <a:endParaRPr lang="en-US" dirty="0"/>
          </a:p>
          <a:p>
            <a:r>
              <a:rPr lang="en-US" dirty="0" smtClean="0"/>
              <a:t>AI </a:t>
            </a:r>
            <a:r>
              <a:rPr lang="en-US" dirty="0"/>
              <a:t>"Products"</a:t>
            </a:r>
          </a:p>
          <a:p>
            <a:pPr lvl="0"/>
            <a:endParaRPr lang="en-US" dirty="0"/>
          </a:p>
          <a:p>
            <a:pPr lvl="0"/>
            <a:r>
              <a:rPr lang="en-US" dirty="0" smtClean="0"/>
              <a:t>AI – Challenges for standard patent law concepts</a:t>
            </a:r>
          </a:p>
          <a:p>
            <a:pPr lvl="0"/>
            <a:endParaRPr lang="en-US" dirty="0" smtClean="0"/>
          </a:p>
          <a:p>
            <a:pPr lvl="0"/>
            <a:r>
              <a:rPr lang="en-US" dirty="0" smtClean="0"/>
              <a:t>Lessons to Learn</a:t>
            </a:r>
            <a:endParaRPr lang="en-US" dirty="0"/>
          </a:p>
        </p:txBody>
      </p:sp>
    </p:spTree>
    <p:extLst>
      <p:ext uri="{BB962C8B-B14F-4D97-AF65-F5344CB8AC3E}">
        <p14:creationId xmlns:p14="http://schemas.microsoft.com/office/powerpoint/2010/main" val="250574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3175" y="599335"/>
            <a:ext cx="9399470" cy="1325719"/>
          </a:xfrm>
        </p:spPr>
        <p:txBody>
          <a:bodyPr>
            <a:normAutofit/>
          </a:bodyPr>
          <a:lstStyle/>
          <a:p>
            <a:pPr lvl="0">
              <a:lnSpc>
                <a:spcPct val="150000"/>
              </a:lnSpc>
            </a:pPr>
            <a:r>
              <a:rPr lang="en-US" dirty="0" smtClean="0"/>
              <a:t>US Patent No. US 8,126,832 B2 of February 28, 2012 for </a:t>
            </a:r>
            <a:br>
              <a:rPr lang="en-US" dirty="0" smtClean="0"/>
            </a:br>
            <a:r>
              <a:rPr lang="en-US" dirty="0" smtClean="0"/>
              <a:t>"Artificial Intelligence System" of Cognitive Code Corp. </a:t>
            </a:r>
            <a:endParaRPr lang="en-US" altLang="de-DE" dirty="0" smtClean="0"/>
          </a:p>
        </p:txBody>
      </p:sp>
      <p:sp>
        <p:nvSpPr>
          <p:cNvPr id="3075" name="Rectangle 3"/>
          <p:cNvSpPr>
            <a:spLocks noGrp="1" noChangeArrowheads="1"/>
          </p:cNvSpPr>
          <p:nvPr>
            <p:ph type="body" idx="1"/>
          </p:nvPr>
        </p:nvSpPr>
        <p:spPr>
          <a:xfrm>
            <a:off x="779643" y="2300438"/>
            <a:ext cx="8778240" cy="3984893"/>
          </a:xfrm>
        </p:spPr>
        <p:txBody>
          <a:bodyPr>
            <a:normAutofit/>
          </a:bodyPr>
          <a:lstStyle/>
          <a:p>
            <a:pPr marL="0" indent="0">
              <a:lnSpc>
                <a:spcPct val="120000"/>
              </a:lnSpc>
              <a:buNone/>
            </a:pPr>
            <a:r>
              <a:rPr lang="en-US" dirty="0" smtClean="0"/>
              <a:t>"The </a:t>
            </a:r>
            <a:r>
              <a:rPr lang="en-US" dirty="0"/>
              <a:t>present invention extracts concepts from text and/or speech and utilizes numeric representations of concepts and their relationships. The extraction of concepts allows expression in various patterns to be understood by the system. The processes allow the system to bypass human language constraints in order to think in concepts. The present system may also dynamically construct output so that it can generate intelligent responses in a number of grammatically correct ways. Because the system utilizes numeric representations of concepts and their relationships, the system is language independent and may even function with a plurality of </a:t>
            </a:r>
            <a:r>
              <a:rPr lang="en-US" dirty="0" smtClean="0"/>
              <a:t>languages."</a:t>
            </a:r>
            <a:endParaRPr lang="en-US" dirty="0"/>
          </a:p>
        </p:txBody>
      </p:sp>
    </p:spTree>
    <p:extLst>
      <p:ext uri="{BB962C8B-B14F-4D97-AF65-F5344CB8AC3E}">
        <p14:creationId xmlns:p14="http://schemas.microsoft.com/office/powerpoint/2010/main" val="24908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34" y="1780674"/>
            <a:ext cx="5173529" cy="406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Grp="1" noChangeArrowheads="1"/>
          </p:cNvSpPr>
          <p:nvPr>
            <p:ph type="title"/>
          </p:nvPr>
        </p:nvSpPr>
        <p:spPr>
          <a:xfrm>
            <a:off x="293175" y="522334"/>
            <a:ext cx="9399470" cy="1113962"/>
          </a:xfrm>
        </p:spPr>
        <p:txBody>
          <a:bodyPr>
            <a:normAutofit/>
          </a:bodyPr>
          <a:lstStyle/>
          <a:p>
            <a:pPr lvl="0">
              <a:lnSpc>
                <a:spcPct val="130000"/>
              </a:lnSpc>
            </a:pPr>
            <a:r>
              <a:rPr lang="en-US" dirty="0" smtClean="0"/>
              <a:t>US Patent No. US 8,126,832 B2 of February 28, 2012 for </a:t>
            </a:r>
            <a:br>
              <a:rPr lang="en-US" dirty="0" smtClean="0"/>
            </a:br>
            <a:r>
              <a:rPr lang="en-US" dirty="0" smtClean="0"/>
              <a:t>"Artificial Intelligence System" of Cognitive Code Corp. </a:t>
            </a:r>
            <a:endParaRPr lang="en-US" altLang="de-DE" dirty="0" smtClean="0"/>
          </a:p>
        </p:txBody>
      </p:sp>
    </p:spTree>
    <p:extLst>
      <p:ext uri="{BB962C8B-B14F-4D97-AF65-F5344CB8AC3E}">
        <p14:creationId xmlns:p14="http://schemas.microsoft.com/office/powerpoint/2010/main" val="84859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3175" y="445332"/>
            <a:ext cx="9399470" cy="1113962"/>
          </a:xfrm>
        </p:spPr>
        <p:txBody>
          <a:bodyPr>
            <a:normAutofit/>
          </a:bodyPr>
          <a:lstStyle/>
          <a:p>
            <a:pPr lvl="0">
              <a:lnSpc>
                <a:spcPct val="130000"/>
              </a:lnSpc>
            </a:pPr>
            <a:r>
              <a:rPr lang="en-US" dirty="0" smtClean="0"/>
              <a:t>US Patent No. US 8,126,832 B2 of February 28, 2012 for </a:t>
            </a:r>
            <a:br>
              <a:rPr lang="en-US" dirty="0" smtClean="0"/>
            </a:br>
            <a:r>
              <a:rPr lang="en-US" dirty="0" smtClean="0"/>
              <a:t>"Artificial Intelligence System" of Cognitive Code Corp. </a:t>
            </a:r>
            <a:endParaRPr lang="en-US" altLang="de-DE"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316" y="1655546"/>
            <a:ext cx="3578743" cy="507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2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449" y="1675027"/>
            <a:ext cx="4363303" cy="509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293175" y="445332"/>
            <a:ext cx="9399470" cy="1113962"/>
          </a:xfrm>
        </p:spPr>
        <p:txBody>
          <a:bodyPr>
            <a:normAutofit/>
          </a:bodyPr>
          <a:lstStyle/>
          <a:p>
            <a:pPr lvl="0">
              <a:lnSpc>
                <a:spcPct val="130000"/>
              </a:lnSpc>
            </a:pPr>
            <a:r>
              <a:rPr lang="en-US" dirty="0" smtClean="0"/>
              <a:t>US Patent No. US 8,126,832 B2 of February 28, 2012 for </a:t>
            </a:r>
            <a:br>
              <a:rPr lang="en-US" dirty="0" smtClean="0"/>
            </a:br>
            <a:r>
              <a:rPr lang="en-US" dirty="0" smtClean="0"/>
              <a:t>"Artificial Intelligence System" of Cognitive Code Corp. </a:t>
            </a:r>
            <a:endParaRPr lang="en-US" altLang="de-DE" dirty="0" smtClean="0"/>
          </a:p>
        </p:txBody>
      </p:sp>
    </p:spTree>
    <p:extLst>
      <p:ext uri="{BB962C8B-B14F-4D97-AF65-F5344CB8AC3E}">
        <p14:creationId xmlns:p14="http://schemas.microsoft.com/office/powerpoint/2010/main" val="101094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93175" y="445332"/>
            <a:ext cx="9399470" cy="1113962"/>
          </a:xfrm>
        </p:spPr>
        <p:txBody>
          <a:bodyPr>
            <a:normAutofit/>
          </a:bodyPr>
          <a:lstStyle/>
          <a:p>
            <a:pPr lvl="0">
              <a:lnSpc>
                <a:spcPct val="130000"/>
              </a:lnSpc>
            </a:pPr>
            <a:r>
              <a:rPr lang="en-US" dirty="0" smtClean="0"/>
              <a:t>AI-Related Patent Publications</a:t>
            </a:r>
            <a:endParaRPr lang="en-US" altLang="de-DE"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12"/>
          <a:stretch/>
        </p:blipFill>
        <p:spPr bwMode="auto">
          <a:xfrm>
            <a:off x="569844" y="1559293"/>
            <a:ext cx="8644793" cy="384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59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93175" y="445332"/>
            <a:ext cx="9399470" cy="1113962"/>
          </a:xfrm>
        </p:spPr>
        <p:txBody>
          <a:bodyPr>
            <a:normAutofit/>
          </a:bodyPr>
          <a:lstStyle/>
          <a:p>
            <a:pPr lvl="0">
              <a:lnSpc>
                <a:spcPct val="130000"/>
              </a:lnSpc>
            </a:pPr>
            <a:r>
              <a:rPr lang="en-US" dirty="0" smtClean="0"/>
              <a:t>China is Catching Up With the US in AI</a:t>
            </a:r>
            <a:endParaRPr lang="en-US" altLang="de-DE"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091" y="1559294"/>
            <a:ext cx="7332956" cy="432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21867173"/>
              </p:ext>
            </p:extLst>
          </p:nvPr>
        </p:nvGraphicFramePr>
        <p:xfrm>
          <a:off x="495300" y="1417638"/>
          <a:ext cx="8748177" cy="467565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normAutofit/>
          </a:bodyPr>
          <a:lstStyle/>
          <a:p>
            <a:pPr>
              <a:lnSpc>
                <a:spcPct val="130000"/>
              </a:lnSpc>
            </a:pPr>
            <a:r>
              <a:rPr lang="en-GB" sz="2200" b="1" dirty="0">
                <a:solidFill>
                  <a:srgbClr val="C00000"/>
                </a:solidFill>
                <a:latin typeface="Arial" panose="020B0604020202020204" pitchFamily="34" charset="0"/>
                <a:cs typeface="Arial" panose="020B0604020202020204" pitchFamily="34" charset="0"/>
              </a:rPr>
              <a:t>Development of </a:t>
            </a:r>
            <a:r>
              <a:rPr lang="en-GB" sz="2200" b="1" dirty="0" smtClean="0">
                <a:solidFill>
                  <a:srgbClr val="C00000"/>
                </a:solidFill>
                <a:latin typeface="Arial" panose="020B0604020202020204" pitchFamily="34" charset="0"/>
                <a:cs typeface="Arial" panose="020B0604020202020204" pitchFamily="34" charset="0"/>
              </a:rPr>
              <a:t>Families with Applications </a:t>
            </a:r>
            <a:r>
              <a:rPr lang="en-GB" sz="2200" b="1" dirty="0">
                <a:solidFill>
                  <a:srgbClr val="C00000"/>
                </a:solidFill>
                <a:latin typeface="Arial" panose="020B0604020202020204" pitchFamily="34" charset="0"/>
                <a:cs typeface="Arial" panose="020B0604020202020204" pitchFamily="34" charset="0"/>
              </a:rPr>
              <a:t>in </a:t>
            </a:r>
            <a:r>
              <a:rPr lang="en-GB" sz="2200" b="1" dirty="0" smtClean="0">
                <a:solidFill>
                  <a:srgbClr val="C00000"/>
                </a:solidFill>
                <a:latin typeface="Arial" panose="020B0604020202020204" pitchFamily="34" charset="0"/>
                <a:cs typeface="Arial" panose="020B0604020202020204" pitchFamily="34" charset="0"/>
              </a:rPr>
              <a:t>AI</a:t>
            </a:r>
            <a:endParaRPr lang="en-GB" sz="2200" b="1" dirty="0">
              <a:solidFill>
                <a:srgbClr val="C00000"/>
              </a:solidFill>
              <a:latin typeface="Arial" panose="020B0604020202020204" pitchFamily="34" charset="0"/>
              <a:cs typeface="Arial" panose="020B0604020202020204" pitchFamily="34" charset="0"/>
            </a:endParaRPr>
          </a:p>
        </p:txBody>
      </p:sp>
      <p:sp>
        <p:nvSpPr>
          <p:cNvPr id="7" name="Rechteck 6"/>
          <p:cNvSpPr/>
          <p:nvPr/>
        </p:nvSpPr>
        <p:spPr>
          <a:xfrm>
            <a:off x="1462800" y="6093296"/>
            <a:ext cx="945452" cy="276999"/>
          </a:xfrm>
          <a:prstGeom prst="rect">
            <a:avLst/>
          </a:prstGeom>
        </p:spPr>
        <p:txBody>
          <a:bodyPr wrap="none">
            <a:spAutoFit/>
          </a:bodyPr>
          <a:lstStyle/>
          <a:p>
            <a:r>
              <a:rPr lang="en-US" sz="1200" dirty="0"/>
              <a:t>Source: </a:t>
            </a:r>
            <a:r>
              <a:rPr lang="en-US" sz="1200" dirty="0" smtClean="0"/>
              <a:t>EPO</a:t>
            </a:r>
            <a:endParaRPr lang="en-US" sz="1200" dirty="0"/>
          </a:p>
        </p:txBody>
      </p:sp>
    </p:spTree>
    <p:extLst>
      <p:ext uri="{BB962C8B-B14F-4D97-AF65-F5344CB8AC3E}">
        <p14:creationId xmlns:p14="http://schemas.microsoft.com/office/powerpoint/2010/main" val="67404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12707"/>
            <a:ext cx="9399470" cy="957396"/>
          </a:xfrm>
        </p:spPr>
        <p:txBody>
          <a:bodyPr>
            <a:normAutofit/>
          </a:bodyPr>
          <a:lstStyle/>
          <a:p>
            <a:pPr lvl="0"/>
            <a:r>
              <a:rPr lang="en-US" dirty="0" smtClean="0"/>
              <a:t>US-AI Patent Champions</a:t>
            </a:r>
            <a:endParaRPr lang="en-US" altLang="de-DE" dirty="0" smtClean="0"/>
          </a:p>
        </p:txBody>
      </p:sp>
      <p:sp>
        <p:nvSpPr>
          <p:cNvPr id="3075" name="Rectangle 3"/>
          <p:cNvSpPr>
            <a:spLocks noGrp="1" noChangeArrowheads="1"/>
          </p:cNvSpPr>
          <p:nvPr>
            <p:ph type="body" idx="1"/>
          </p:nvPr>
        </p:nvSpPr>
        <p:spPr>
          <a:xfrm>
            <a:off x="644893" y="1742173"/>
            <a:ext cx="8778240" cy="4533533"/>
          </a:xfrm>
        </p:spPr>
        <p:txBody>
          <a:bodyPr>
            <a:normAutofit/>
          </a:bodyPr>
          <a:lstStyle/>
          <a:p>
            <a:pPr>
              <a:lnSpc>
                <a:spcPct val="150000"/>
              </a:lnSpc>
              <a:spcBef>
                <a:spcPts val="600"/>
              </a:spcBef>
              <a:spcAft>
                <a:spcPts val="600"/>
              </a:spcAft>
            </a:pPr>
            <a:r>
              <a:rPr lang="en-US" altLang="de-DE" dirty="0" smtClean="0"/>
              <a:t>IBM: 2012-2017 – 5.600 AI patents (in 2017 more than 1.400)</a:t>
            </a:r>
          </a:p>
          <a:p>
            <a:pPr>
              <a:lnSpc>
                <a:spcPct val="150000"/>
              </a:lnSpc>
              <a:spcBef>
                <a:spcPts val="600"/>
              </a:spcBef>
              <a:spcAft>
                <a:spcPts val="600"/>
              </a:spcAft>
            </a:pPr>
            <a:r>
              <a:rPr lang="en-US" altLang="de-DE" dirty="0" smtClean="0"/>
              <a:t>IBM's Watson - a cloud based AI product – provides </a:t>
            </a:r>
            <a:r>
              <a:rPr lang="en-US" altLang="de-DE" dirty="0"/>
              <a:t>A</a:t>
            </a:r>
            <a:r>
              <a:rPr lang="en-US" altLang="de-DE" dirty="0" smtClean="0"/>
              <a:t>pplication Program Interfaces (APIs) that can understand all forms of data to reveal business critical insights "harnessing" the power of cognitive computing – organized into various products for building cognitive search</a:t>
            </a:r>
          </a:p>
          <a:p>
            <a:pPr>
              <a:lnSpc>
                <a:spcPct val="150000"/>
              </a:lnSpc>
              <a:spcBef>
                <a:spcPts val="600"/>
              </a:spcBef>
              <a:spcAft>
                <a:spcPts val="600"/>
              </a:spcAft>
            </a:pPr>
            <a:r>
              <a:rPr lang="en-US" altLang="de-DE" dirty="0" smtClean="0"/>
              <a:t>Google: 2012-2017 - ~ 4.500  AI patents </a:t>
            </a:r>
          </a:p>
          <a:p>
            <a:pPr>
              <a:lnSpc>
                <a:spcPct val="150000"/>
              </a:lnSpc>
              <a:spcBef>
                <a:spcPts val="600"/>
              </a:spcBef>
              <a:spcAft>
                <a:spcPts val="600"/>
              </a:spcAft>
            </a:pPr>
            <a:r>
              <a:rPr lang="en-US" altLang="de-DE" dirty="0" smtClean="0"/>
              <a:t>Google's neural machine translation system developed its own internal language to represent the concepts it uses to translate other languages</a:t>
            </a:r>
            <a:endParaRPr lang="en-US" altLang="de-DE" sz="1400" dirty="0" smtClean="0"/>
          </a:p>
        </p:txBody>
      </p:sp>
    </p:spTree>
    <p:extLst>
      <p:ext uri="{BB962C8B-B14F-4D97-AF65-F5344CB8AC3E}">
        <p14:creationId xmlns:p14="http://schemas.microsoft.com/office/powerpoint/2010/main" val="322496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12707"/>
            <a:ext cx="9399470" cy="957396"/>
          </a:xfrm>
        </p:spPr>
        <p:txBody>
          <a:bodyPr>
            <a:normAutofit/>
          </a:bodyPr>
          <a:lstStyle/>
          <a:p>
            <a:pPr lvl="0"/>
            <a:r>
              <a:rPr lang="en-US" dirty="0" smtClean="0"/>
              <a:t>AI Challenges of Traditional Patent Law Concepts</a:t>
            </a:r>
            <a:endParaRPr lang="en-US" altLang="de-DE" dirty="0" smtClean="0"/>
          </a:p>
        </p:txBody>
      </p:sp>
      <p:sp>
        <p:nvSpPr>
          <p:cNvPr id="3075" name="Rectangle 3"/>
          <p:cNvSpPr>
            <a:spLocks noGrp="1" noChangeArrowheads="1"/>
          </p:cNvSpPr>
          <p:nvPr>
            <p:ph type="body" idx="1"/>
          </p:nvPr>
        </p:nvSpPr>
        <p:spPr>
          <a:xfrm>
            <a:off x="596768" y="1674798"/>
            <a:ext cx="8797485" cy="4533533"/>
          </a:xfrm>
        </p:spPr>
        <p:txBody>
          <a:bodyPr>
            <a:normAutofit lnSpcReduction="10000"/>
          </a:bodyPr>
          <a:lstStyle/>
          <a:p>
            <a:pPr>
              <a:lnSpc>
                <a:spcPct val="130000"/>
              </a:lnSpc>
              <a:spcBef>
                <a:spcPts val="600"/>
              </a:spcBef>
              <a:spcAft>
                <a:spcPts val="600"/>
              </a:spcAft>
            </a:pPr>
            <a:r>
              <a:rPr lang="en-US" altLang="de-DE" dirty="0" smtClean="0"/>
              <a:t>Currently applied approaches overlook/ignore [?] that AI technology itself creates its own technology &amp; applications, i.e. inventions – solutions of technical problems </a:t>
            </a:r>
            <a:r>
              <a:rPr lang="en-US" altLang="de-DE" dirty="0"/>
              <a:t>with technical means</a:t>
            </a:r>
          </a:p>
          <a:p>
            <a:pPr>
              <a:lnSpc>
                <a:spcPct val="130000"/>
              </a:lnSpc>
              <a:spcBef>
                <a:spcPts val="600"/>
              </a:spcBef>
              <a:spcAft>
                <a:spcPts val="600"/>
              </a:spcAft>
            </a:pPr>
            <a:r>
              <a:rPr lang="en-US" altLang="de-DE" dirty="0"/>
              <a:t>This </a:t>
            </a:r>
            <a:r>
              <a:rPr lang="en-US" altLang="de-DE" dirty="0" smtClean="0"/>
              <a:t>requires, </a:t>
            </a:r>
            <a:r>
              <a:rPr lang="en-US" altLang="de-DE" i="1" dirty="0" smtClean="0"/>
              <a:t>inter alia,</a:t>
            </a:r>
            <a:r>
              <a:rPr lang="en-US" altLang="de-DE" dirty="0" smtClean="0"/>
              <a:t> </a:t>
            </a:r>
            <a:r>
              <a:rPr lang="en-US" altLang="de-DE" dirty="0"/>
              <a:t>new assessments of</a:t>
            </a:r>
            <a:r>
              <a:rPr lang="en-US" altLang="de-DE" dirty="0" smtClean="0"/>
              <a:t>:</a:t>
            </a:r>
          </a:p>
          <a:p>
            <a:pPr lvl="1">
              <a:lnSpc>
                <a:spcPct val="130000"/>
              </a:lnSpc>
              <a:spcBef>
                <a:spcPts val="600"/>
              </a:spcBef>
              <a:spcAft>
                <a:spcPts val="600"/>
              </a:spcAft>
            </a:pPr>
            <a:r>
              <a:rPr lang="en-US" altLang="de-DE" dirty="0" smtClean="0"/>
              <a:t>the notion "invention" [identifying a problem, then solved by AI?]</a:t>
            </a:r>
          </a:p>
          <a:p>
            <a:pPr lvl="1">
              <a:lnSpc>
                <a:spcPct val="130000"/>
              </a:lnSpc>
              <a:spcBef>
                <a:spcPts val="600"/>
              </a:spcBef>
              <a:spcAft>
                <a:spcPts val="600"/>
              </a:spcAft>
            </a:pPr>
            <a:r>
              <a:rPr lang="en-US" altLang="de-DE" dirty="0" smtClean="0"/>
              <a:t>[non]patentability of mathematical algorithms – the "self-evolving" core of AI</a:t>
            </a:r>
          </a:p>
          <a:p>
            <a:pPr lvl="1">
              <a:lnSpc>
                <a:spcPct val="130000"/>
              </a:lnSpc>
              <a:spcBef>
                <a:spcPts val="600"/>
              </a:spcBef>
              <a:spcAft>
                <a:spcPts val="600"/>
              </a:spcAft>
            </a:pPr>
            <a:r>
              <a:rPr lang="en-US" altLang="de-DE" dirty="0" smtClean="0"/>
              <a:t>who is the inventor – can a legal person be an inventor?</a:t>
            </a:r>
          </a:p>
          <a:p>
            <a:pPr lvl="1">
              <a:lnSpc>
                <a:spcPct val="130000"/>
              </a:lnSpc>
              <a:spcBef>
                <a:spcPts val="600"/>
              </a:spcBef>
              <a:spcAft>
                <a:spcPts val="600"/>
              </a:spcAft>
            </a:pPr>
            <a:r>
              <a:rPr lang="en-US" altLang="de-DE" dirty="0" smtClean="0"/>
              <a:t>the notion of the “person” skilled in the art – decisive for assessing inventive step</a:t>
            </a:r>
            <a:endParaRPr lang="en-US" altLang="de-DE" dirty="0"/>
          </a:p>
        </p:txBody>
      </p:sp>
    </p:spTree>
    <p:extLst>
      <p:ext uri="{BB962C8B-B14F-4D97-AF65-F5344CB8AC3E}">
        <p14:creationId xmlns:p14="http://schemas.microsoft.com/office/powerpoint/2010/main" val="26454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93175" y="445332"/>
            <a:ext cx="9399470" cy="1113962"/>
          </a:xfrm>
        </p:spPr>
        <p:txBody>
          <a:bodyPr>
            <a:normAutofit/>
          </a:bodyPr>
          <a:lstStyle/>
          <a:p>
            <a:pPr lvl="0">
              <a:lnSpc>
                <a:spcPct val="130000"/>
              </a:lnSpc>
            </a:pPr>
            <a:r>
              <a:rPr lang="de-DE" dirty="0" err="1"/>
              <a:t>Challenges</a:t>
            </a:r>
            <a:r>
              <a:rPr lang="de-DE" dirty="0"/>
              <a:t> for </a:t>
            </a:r>
            <a:r>
              <a:rPr lang="de-DE" dirty="0" err="1"/>
              <a:t>the</a:t>
            </a:r>
            <a:r>
              <a:rPr lang="de-DE" dirty="0"/>
              <a:t> IP </a:t>
            </a:r>
            <a:r>
              <a:rPr lang="de-DE" dirty="0" smtClean="0"/>
              <a:t>System Digital </a:t>
            </a:r>
            <a:r>
              <a:rPr lang="de-DE" dirty="0"/>
              <a:t>Inventor?</a:t>
            </a:r>
            <a:endParaRPr lang="en-US" altLang="de-DE" dirty="0" smtClean="0"/>
          </a:p>
        </p:txBody>
      </p:sp>
      <p:pic>
        <p:nvPicPr>
          <p:cNvPr id="4" name="Picture 2"/>
          <p:cNvPicPr>
            <a:picLocks noChangeAspect="1" noChangeArrowheads="1"/>
          </p:cNvPicPr>
          <p:nvPr/>
        </p:nvPicPr>
        <p:blipFill>
          <a:blip r:embed="rId3"/>
          <a:srcRect/>
          <a:stretch>
            <a:fillRect/>
          </a:stretch>
        </p:blipFill>
        <p:spPr bwMode="auto">
          <a:xfrm>
            <a:off x="14686" y="1683678"/>
            <a:ext cx="9937838" cy="3723983"/>
          </a:xfrm>
          <a:prstGeom prst="rect">
            <a:avLst/>
          </a:prstGeom>
          <a:noFill/>
          <a:ln w="9525">
            <a:noFill/>
            <a:miter lim="800000"/>
            <a:headEnd/>
            <a:tailEnd/>
          </a:ln>
        </p:spPr>
      </p:pic>
      <p:sp>
        <p:nvSpPr>
          <p:cNvPr id="2" name="Rechteck 1"/>
          <p:cNvSpPr/>
          <p:nvPr/>
        </p:nvSpPr>
        <p:spPr>
          <a:xfrm>
            <a:off x="375145" y="5660275"/>
            <a:ext cx="1782667" cy="276999"/>
          </a:xfrm>
          <a:prstGeom prst="rect">
            <a:avLst/>
          </a:prstGeom>
        </p:spPr>
        <p:txBody>
          <a:bodyPr wrap="none">
            <a:spAutoFit/>
          </a:bodyPr>
          <a:lstStyle/>
          <a:p>
            <a:r>
              <a:rPr lang="en-US" sz="1200" dirty="0"/>
              <a:t>Source: </a:t>
            </a:r>
            <a:r>
              <a:rPr lang="en-US" sz="1200" dirty="0" smtClean="0"/>
              <a:t>Siemens AG 2018</a:t>
            </a:r>
            <a:endParaRPr lang="en-US" sz="1200" dirty="0"/>
          </a:p>
        </p:txBody>
      </p:sp>
    </p:spTree>
    <p:extLst>
      <p:ext uri="{BB962C8B-B14F-4D97-AF65-F5344CB8AC3E}">
        <p14:creationId xmlns:p14="http://schemas.microsoft.com/office/powerpoint/2010/main" val="34756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387578"/>
            <a:ext cx="9399470" cy="957396"/>
          </a:xfrm>
        </p:spPr>
        <p:txBody>
          <a:bodyPr>
            <a:normAutofit/>
          </a:bodyPr>
          <a:lstStyle/>
          <a:p>
            <a:pPr lvl="0"/>
            <a:r>
              <a:rPr lang="en-US" dirty="0" smtClean="0"/>
              <a:t>Navigating the Next Industrial Revolution</a:t>
            </a:r>
            <a:endParaRPr lang="en-US" altLang="de-DE"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438"/>
          <a:stretch/>
        </p:blipFill>
        <p:spPr bwMode="auto">
          <a:xfrm>
            <a:off x="1517426" y="1626670"/>
            <a:ext cx="7091469" cy="362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613803" y="5409399"/>
            <a:ext cx="3743977" cy="307777"/>
          </a:xfrm>
          <a:prstGeom prst="rect">
            <a:avLst/>
          </a:prstGeom>
          <a:noFill/>
        </p:spPr>
        <p:txBody>
          <a:bodyPr wrap="square" rtlCol="0">
            <a:spAutoFit/>
          </a:bodyPr>
          <a:lstStyle/>
          <a:p>
            <a:r>
              <a:rPr lang="en-US" sz="1400" dirty="0" smtClean="0"/>
              <a:t>Source: World Economic Forum</a:t>
            </a:r>
            <a:endParaRPr lang="en-US" sz="1400" dirty="0"/>
          </a:p>
        </p:txBody>
      </p:sp>
    </p:spTree>
    <p:extLst>
      <p:ext uri="{BB962C8B-B14F-4D97-AF65-F5344CB8AC3E}">
        <p14:creationId xmlns:p14="http://schemas.microsoft.com/office/powerpoint/2010/main" val="393207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637835"/>
            <a:ext cx="9399470" cy="957396"/>
          </a:xfrm>
        </p:spPr>
        <p:txBody>
          <a:bodyPr>
            <a:normAutofit/>
          </a:bodyPr>
          <a:lstStyle/>
          <a:p>
            <a:pPr lvl="0"/>
            <a:r>
              <a:rPr lang="en-US" dirty="0" smtClean="0"/>
              <a:t>Deep Dream Image Example</a:t>
            </a:r>
            <a:endParaRPr lang="en-US" altLang="de-DE" dirty="0" smtClean="0"/>
          </a:p>
        </p:txBody>
      </p:sp>
      <p:sp>
        <p:nvSpPr>
          <p:cNvPr id="3" name="AutoShape 2" descr="Bildergebnis für deep dream images merk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ldergebnis für deep dream images merk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Bildergebnis für deep dream images merk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99" y="2143871"/>
            <a:ext cx="4284807" cy="300576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387" y="2143871"/>
            <a:ext cx="4809216" cy="3005760"/>
          </a:xfrm>
          <a:prstGeom prst="rect">
            <a:avLst/>
          </a:prstGeom>
        </p:spPr>
      </p:pic>
      <p:sp>
        <p:nvSpPr>
          <p:cNvPr id="9" name="Textfeld 8"/>
          <p:cNvSpPr txBox="1"/>
          <p:nvPr/>
        </p:nvSpPr>
        <p:spPr>
          <a:xfrm>
            <a:off x="351299" y="5448131"/>
            <a:ext cx="3743977" cy="307777"/>
          </a:xfrm>
          <a:prstGeom prst="rect">
            <a:avLst/>
          </a:prstGeom>
          <a:noFill/>
        </p:spPr>
        <p:txBody>
          <a:bodyPr wrap="square" rtlCol="0">
            <a:spAutoFit/>
          </a:bodyPr>
          <a:lstStyle/>
          <a:p>
            <a:r>
              <a:rPr lang="en-US" sz="1400" dirty="0" smtClean="0"/>
              <a:t>Works of Art?</a:t>
            </a:r>
            <a:endParaRPr lang="en-US" sz="1400" dirty="0"/>
          </a:p>
        </p:txBody>
      </p:sp>
    </p:spTree>
    <p:extLst>
      <p:ext uri="{BB962C8B-B14F-4D97-AF65-F5344CB8AC3E}">
        <p14:creationId xmlns:p14="http://schemas.microsoft.com/office/powerpoint/2010/main" val="334608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25" y="515269"/>
            <a:ext cx="8915400" cy="1143000"/>
          </a:xfrm>
        </p:spPr>
        <p:txBody>
          <a:bodyPr>
            <a:normAutofit/>
          </a:bodyPr>
          <a:lstStyle/>
          <a:p>
            <a:r>
              <a:rPr lang="en-GB" sz="2200" b="1" dirty="0" err="1" smtClean="0">
                <a:solidFill>
                  <a:srgbClr val="C00000"/>
                </a:solidFill>
                <a:latin typeface="Arial" panose="020B0604020202020204" pitchFamily="34" charset="0"/>
                <a:cs typeface="Arial" panose="020B0604020202020204" pitchFamily="34" charset="0"/>
              </a:rPr>
              <a:t>Inventorship</a:t>
            </a:r>
            <a:r>
              <a:rPr lang="en-GB" sz="2200" b="1" dirty="0" smtClean="0">
                <a:solidFill>
                  <a:srgbClr val="C00000"/>
                </a:solidFill>
                <a:latin typeface="Arial" panose="020B0604020202020204" pitchFamily="34" charset="0"/>
                <a:cs typeface="Arial" panose="020B0604020202020204" pitchFamily="34" charset="0"/>
              </a:rPr>
              <a:t> in the context of AI</a:t>
            </a:r>
            <a:endParaRPr lang="en-GB" sz="2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3200" y="2088681"/>
            <a:ext cx="8500525" cy="4257017"/>
          </a:xfrm>
        </p:spPr>
        <p:txBody>
          <a:bodyPr/>
          <a:lstStyle/>
          <a:p>
            <a:pPr marL="355600" indent="-173038">
              <a:spcAft>
                <a:spcPts val="1800"/>
              </a:spcAft>
            </a:pPr>
            <a:r>
              <a:rPr lang="en-GB" sz="2000" dirty="0" smtClean="0">
                <a:latin typeface="Arial" panose="020B0604020202020204" pitchFamily="34" charset="0"/>
                <a:cs typeface="Arial" panose="020B0604020202020204" pitchFamily="34" charset="0"/>
              </a:rPr>
              <a:t>Does the inventor have to be a natural person?</a:t>
            </a:r>
          </a:p>
          <a:p>
            <a:pPr marL="355600" indent="-173038">
              <a:spcAft>
                <a:spcPts val="1800"/>
              </a:spcAft>
            </a:pPr>
            <a:r>
              <a:rPr lang="en-GB" sz="2000" dirty="0" smtClean="0">
                <a:latin typeface="Arial" panose="020B0604020202020204" pitchFamily="34" charset="0"/>
                <a:cs typeface="Arial" panose="020B0604020202020204" pitchFamily="34" charset="0"/>
              </a:rPr>
              <a:t>Although not explicitly mentioned in EPC, the inventor can only be a </a:t>
            </a:r>
            <a:r>
              <a:rPr lang="en-GB" sz="2000" b="1" dirty="0" smtClean="0">
                <a:latin typeface="Arial" panose="020B0604020202020204" pitchFamily="34" charset="0"/>
                <a:cs typeface="Arial" panose="020B0604020202020204" pitchFamily="34" charset="0"/>
              </a:rPr>
              <a:t>natural person </a:t>
            </a:r>
            <a:r>
              <a:rPr lang="en-GB" sz="2000" dirty="0" smtClean="0">
                <a:latin typeface="Arial" panose="020B0604020202020204" pitchFamily="34" charset="0"/>
                <a:cs typeface="Arial" panose="020B0604020202020204" pitchFamily="34" charset="0"/>
              </a:rPr>
              <a:t>according to the current legal interpretation (Articles 60, 62 and 81 EPC)</a:t>
            </a:r>
          </a:p>
          <a:p>
            <a:pPr marL="355600" lvl="1" indent="-173038">
              <a:spcAft>
                <a:spcPts val="1800"/>
              </a:spcAft>
              <a:buNone/>
            </a:pPr>
            <a:r>
              <a:rPr lang="en-GB" sz="2000" i="1" dirty="0" smtClean="0">
                <a:latin typeface="Arial" panose="020B0604020202020204" pitchFamily="34" charset="0"/>
                <a:cs typeface="Arial" panose="020B0604020202020204" pitchFamily="34" charset="0"/>
              </a:rPr>
              <a:t>	The </a:t>
            </a:r>
            <a:r>
              <a:rPr lang="en-GB" sz="2000" i="1" dirty="0">
                <a:latin typeface="Arial" panose="020B0604020202020204" pitchFamily="34" charset="0"/>
                <a:cs typeface="Arial" panose="020B0604020202020204" pitchFamily="34" charset="0"/>
              </a:rPr>
              <a:t>inventor is the one who is the author of the claimed invention, </a:t>
            </a:r>
            <a:r>
              <a:rPr lang="en-GB" sz="2000" i="1" dirty="0" smtClean="0">
                <a:latin typeface="Arial" panose="020B0604020202020204" pitchFamily="34" charset="0"/>
                <a:cs typeface="Arial" panose="020B0604020202020204" pitchFamily="34" charset="0"/>
              </a:rPr>
              <a:t>i.e. who </a:t>
            </a:r>
            <a:r>
              <a:rPr lang="en-GB" sz="2000" i="1" dirty="0">
                <a:latin typeface="Arial" panose="020B0604020202020204" pitchFamily="34" charset="0"/>
                <a:cs typeface="Arial" panose="020B0604020202020204" pitchFamily="34" charset="0"/>
              </a:rPr>
              <a:t>has </a:t>
            </a:r>
            <a:r>
              <a:rPr lang="en-GB" sz="2000" i="1" dirty="0" smtClean="0">
                <a:latin typeface="Arial" panose="020B0604020202020204" pitchFamily="34" charset="0"/>
                <a:cs typeface="Arial" panose="020B0604020202020204" pitchFamily="34" charset="0"/>
              </a:rPr>
              <a:t>recognised </a:t>
            </a:r>
            <a:r>
              <a:rPr lang="en-GB" sz="2000" i="1" dirty="0">
                <a:latin typeface="Arial" panose="020B0604020202020204" pitchFamily="34" charset="0"/>
                <a:cs typeface="Arial" panose="020B0604020202020204" pitchFamily="34" charset="0"/>
              </a:rPr>
              <a:t>the idea of the </a:t>
            </a:r>
            <a:r>
              <a:rPr lang="en-GB" sz="2000" i="1" dirty="0" smtClean="0">
                <a:latin typeface="Arial" panose="020B0604020202020204" pitchFamily="34" charset="0"/>
                <a:cs typeface="Arial" panose="020B0604020202020204" pitchFamily="34" charset="0"/>
              </a:rPr>
              <a:t>invention </a:t>
            </a:r>
            <a:r>
              <a:rPr lang="en-GB" sz="2000" i="1" dirty="0">
                <a:latin typeface="Arial" panose="020B0604020202020204" pitchFamily="34" charset="0"/>
                <a:cs typeface="Arial" panose="020B0604020202020204" pitchFamily="34" charset="0"/>
              </a:rPr>
              <a:t>and has </a:t>
            </a:r>
            <a:r>
              <a:rPr lang="en-GB" sz="2000" i="1" dirty="0" smtClean="0">
                <a:latin typeface="Arial" panose="020B0604020202020204" pitchFamily="34" charset="0"/>
                <a:cs typeface="Arial" panose="020B0604020202020204" pitchFamily="34" charset="0"/>
              </a:rPr>
              <a:t>developed it </a:t>
            </a:r>
            <a:r>
              <a:rPr lang="en-GB" sz="2000" i="1" dirty="0">
                <a:latin typeface="Arial" panose="020B0604020202020204" pitchFamily="34" charset="0"/>
                <a:cs typeface="Arial" panose="020B0604020202020204" pitchFamily="34" charset="0"/>
              </a:rPr>
              <a:t>into a technical instruction in creative activity. Only </a:t>
            </a:r>
            <a:r>
              <a:rPr lang="en-GB" sz="2000" i="1" dirty="0" smtClean="0">
                <a:latin typeface="Arial" panose="020B0604020202020204" pitchFamily="34" charset="0"/>
                <a:cs typeface="Arial" panose="020B0604020202020204" pitchFamily="34" charset="0"/>
              </a:rPr>
              <a:t>a </a:t>
            </a:r>
            <a:r>
              <a:rPr lang="en-GB" sz="2000" b="1" i="1" dirty="0" smtClean="0">
                <a:latin typeface="Arial" panose="020B0604020202020204" pitchFamily="34" charset="0"/>
                <a:cs typeface="Arial" panose="020B0604020202020204" pitchFamily="34" charset="0"/>
              </a:rPr>
              <a:t>human being </a:t>
            </a:r>
            <a:r>
              <a:rPr lang="en-GB" sz="2000" i="1" dirty="0" smtClean="0">
                <a:latin typeface="Arial" panose="020B0604020202020204" pitchFamily="34" charset="0"/>
                <a:cs typeface="Arial" panose="020B0604020202020204" pitchFamily="34" charset="0"/>
              </a:rPr>
              <a:t>is </a:t>
            </a:r>
            <a:r>
              <a:rPr lang="en-GB" sz="2000" i="1" dirty="0">
                <a:latin typeface="Arial" panose="020B0604020202020204" pitchFamily="34" charset="0"/>
                <a:cs typeface="Arial" panose="020B0604020202020204" pitchFamily="34" charset="0"/>
              </a:rPr>
              <a:t>capable of a creative activity in this sense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Benkard</a:t>
            </a:r>
            <a:r>
              <a:rPr lang="en-GB" sz="2000" dirty="0" smtClean="0">
                <a:latin typeface="Arial" panose="020B0604020202020204" pitchFamily="34" charset="0"/>
                <a:cs typeface="Arial" panose="020B0604020202020204" pitchFamily="34" charset="0"/>
              </a:rPr>
              <a:t> EPÜ, 2. edition, Article 60, points 9-10)</a:t>
            </a:r>
            <a:endParaRPr lang="en-GB" sz="2000" dirty="0">
              <a:latin typeface="Arial" panose="020B0604020202020204" pitchFamily="34" charset="0"/>
              <a:cs typeface="Arial" panose="020B0604020202020204" pitchFamily="34" charset="0"/>
            </a:endParaRPr>
          </a:p>
        </p:txBody>
      </p:sp>
      <p:sp>
        <p:nvSpPr>
          <p:cNvPr id="4" name="Rechteck 3"/>
          <p:cNvSpPr/>
          <p:nvPr/>
        </p:nvSpPr>
        <p:spPr>
          <a:xfrm>
            <a:off x="1077789" y="5816297"/>
            <a:ext cx="945452" cy="276999"/>
          </a:xfrm>
          <a:prstGeom prst="rect">
            <a:avLst/>
          </a:prstGeom>
        </p:spPr>
        <p:txBody>
          <a:bodyPr wrap="none">
            <a:spAutoFit/>
          </a:bodyPr>
          <a:lstStyle/>
          <a:p>
            <a:r>
              <a:rPr lang="en-US" sz="1200" dirty="0"/>
              <a:t>Source: </a:t>
            </a:r>
            <a:r>
              <a:rPr lang="en-US" sz="1200" dirty="0" smtClean="0"/>
              <a:t>EPO</a:t>
            </a:r>
            <a:endParaRPr lang="en-US" sz="1200" dirty="0"/>
          </a:p>
        </p:txBody>
      </p:sp>
    </p:spTree>
    <p:extLst>
      <p:ext uri="{BB962C8B-B14F-4D97-AF65-F5344CB8AC3E}">
        <p14:creationId xmlns:p14="http://schemas.microsoft.com/office/powerpoint/2010/main" val="148493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30773"/>
            <a:ext cx="8915400" cy="1143000"/>
          </a:xfrm>
        </p:spPr>
        <p:txBody>
          <a:bodyPr>
            <a:normAutofit/>
          </a:bodyPr>
          <a:lstStyle/>
          <a:p>
            <a:r>
              <a:rPr lang="en-GB" sz="2200" b="1" dirty="0" smtClean="0">
                <a:solidFill>
                  <a:srgbClr val="C00000"/>
                </a:solidFill>
                <a:latin typeface="Arial" panose="020B0604020202020204" pitchFamily="34" charset="0"/>
                <a:cs typeface="Arial" panose="020B0604020202020204" pitchFamily="34" charset="0"/>
              </a:rPr>
              <a:t>Inventions generated by AI</a:t>
            </a:r>
            <a:endParaRPr lang="en-GB" sz="2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3200" y="2233061"/>
            <a:ext cx="8500525" cy="4074137"/>
          </a:xfrm>
        </p:spPr>
        <p:txBody>
          <a:bodyPr/>
          <a:lstStyle/>
          <a:p>
            <a:r>
              <a:rPr lang="en-GB" sz="2000" dirty="0" smtClean="0">
                <a:latin typeface="Arial" panose="020B0604020202020204" pitchFamily="34" charset="0"/>
                <a:cs typeface="Arial" panose="020B0604020202020204" pitchFamily="34" charset="0"/>
              </a:rPr>
              <a:t>In the context of machine inventions, various levels of human participations are possible</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Although the technical solution can be developed to a large extent by a machine, the human being is currently not completely eliminated from the process</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human being triggering the process of </a:t>
            </a:r>
            <a:r>
              <a:rPr lang="en-GB" sz="2000" dirty="0" smtClean="0">
                <a:solidFill>
                  <a:schemeClr val="tx1"/>
                </a:solidFill>
                <a:latin typeface="Arial" panose="020B0604020202020204" pitchFamily="34" charset="0"/>
                <a:cs typeface="Arial" panose="020B0604020202020204" pitchFamily="34" charset="0"/>
              </a:rPr>
              <a:t>inventing through creative ideas and/or </a:t>
            </a:r>
            <a:r>
              <a:rPr lang="en-GB" sz="2000" dirty="0" smtClean="0">
                <a:latin typeface="Arial" panose="020B0604020202020204" pitchFamily="34" charset="0"/>
                <a:cs typeface="Arial" panose="020B0604020202020204" pitchFamily="34" charset="0"/>
              </a:rPr>
              <a:t>combining the results delivered by a machine remains the inventor</a:t>
            </a:r>
            <a:endParaRPr lang="en-GB" sz="2000" dirty="0">
              <a:latin typeface="Arial" panose="020B0604020202020204" pitchFamily="34" charset="0"/>
              <a:cs typeface="Arial" panose="020B0604020202020204" pitchFamily="34" charset="0"/>
            </a:endParaRPr>
          </a:p>
        </p:txBody>
      </p:sp>
      <p:sp>
        <p:nvSpPr>
          <p:cNvPr id="4" name="Rechteck 3"/>
          <p:cNvSpPr/>
          <p:nvPr/>
        </p:nvSpPr>
        <p:spPr>
          <a:xfrm>
            <a:off x="1077789" y="5816297"/>
            <a:ext cx="945452" cy="276999"/>
          </a:xfrm>
          <a:prstGeom prst="rect">
            <a:avLst/>
          </a:prstGeom>
        </p:spPr>
        <p:txBody>
          <a:bodyPr wrap="none">
            <a:spAutoFit/>
          </a:bodyPr>
          <a:lstStyle/>
          <a:p>
            <a:r>
              <a:rPr lang="en-US" sz="1200" dirty="0"/>
              <a:t>Source: </a:t>
            </a:r>
            <a:r>
              <a:rPr lang="en-US" sz="1200" dirty="0" smtClean="0"/>
              <a:t>EPO</a:t>
            </a:r>
            <a:endParaRPr lang="en-US" sz="1200" dirty="0"/>
          </a:p>
        </p:txBody>
      </p:sp>
    </p:spTree>
    <p:extLst>
      <p:ext uri="{BB962C8B-B14F-4D97-AF65-F5344CB8AC3E}">
        <p14:creationId xmlns:p14="http://schemas.microsoft.com/office/powerpoint/2010/main" val="25667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27025"/>
            <a:ext cx="8915400" cy="1143000"/>
          </a:xfrm>
        </p:spPr>
        <p:txBody>
          <a:bodyPr>
            <a:normAutofit/>
          </a:bodyPr>
          <a:lstStyle/>
          <a:p>
            <a:r>
              <a:rPr lang="en-GB" sz="2200" b="1" dirty="0" smtClean="0">
                <a:solidFill>
                  <a:srgbClr val="C00000"/>
                </a:solidFill>
                <a:latin typeface="Arial" panose="020B0604020202020204" pitchFamily="34" charset="0"/>
                <a:cs typeface="Arial" panose="020B0604020202020204" pitchFamily="34" charset="0"/>
              </a:rPr>
              <a:t>Could AI be designated as inventor?</a:t>
            </a:r>
            <a:endParaRPr lang="en-GB" sz="2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3200" y="1982803"/>
            <a:ext cx="8500525" cy="4324395"/>
          </a:xfrm>
        </p:spPr>
        <p:txBody>
          <a:bodyPr/>
          <a:lstStyle/>
          <a:p>
            <a:endParaRPr lang="en-GB" dirty="0" smtClean="0"/>
          </a:p>
          <a:p>
            <a:r>
              <a:rPr lang="en-GB" sz="2000" dirty="0" smtClean="0">
                <a:latin typeface="Arial" panose="020B0604020202020204" pitchFamily="34" charset="0"/>
                <a:cs typeface="Arial" panose="020B0604020202020204" pitchFamily="34" charset="0"/>
              </a:rPr>
              <a:t>Current situation</a:t>
            </a:r>
          </a:p>
          <a:p>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f the applicant designates AI (e.g. a computer) as the inventor, the requirements of Article 81 and Rule 19 EPC are not met</a:t>
            </a:r>
          </a:p>
          <a:p>
            <a:pPr lvl="1"/>
            <a:endParaRPr lang="en-GB" sz="2000" dirty="0" smtClean="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f no valid designation of the inventor is filed, the application will be refused (Article 90(5) EPC)</a:t>
            </a:r>
          </a:p>
        </p:txBody>
      </p:sp>
      <p:sp>
        <p:nvSpPr>
          <p:cNvPr id="4" name="Rechteck 3"/>
          <p:cNvSpPr/>
          <p:nvPr/>
        </p:nvSpPr>
        <p:spPr>
          <a:xfrm>
            <a:off x="1077789" y="5816297"/>
            <a:ext cx="945452" cy="276999"/>
          </a:xfrm>
          <a:prstGeom prst="rect">
            <a:avLst/>
          </a:prstGeom>
        </p:spPr>
        <p:txBody>
          <a:bodyPr wrap="none">
            <a:spAutoFit/>
          </a:bodyPr>
          <a:lstStyle/>
          <a:p>
            <a:r>
              <a:rPr lang="en-US" sz="1200" dirty="0"/>
              <a:t>Source: </a:t>
            </a:r>
            <a:r>
              <a:rPr lang="en-US" sz="1200" dirty="0" smtClean="0"/>
              <a:t>EPO</a:t>
            </a:r>
            <a:endParaRPr lang="en-US" sz="1200" dirty="0"/>
          </a:p>
        </p:txBody>
      </p:sp>
    </p:spTree>
    <p:extLst>
      <p:ext uri="{BB962C8B-B14F-4D97-AF65-F5344CB8AC3E}">
        <p14:creationId xmlns:p14="http://schemas.microsoft.com/office/powerpoint/2010/main" val="408119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36651"/>
            <a:ext cx="8915400" cy="1143000"/>
          </a:xfrm>
        </p:spPr>
        <p:txBody>
          <a:bodyPr>
            <a:normAutofit/>
          </a:bodyPr>
          <a:lstStyle/>
          <a:p>
            <a:r>
              <a:rPr lang="en-GB" sz="2200" b="1" dirty="0" smtClean="0">
                <a:solidFill>
                  <a:srgbClr val="C00000"/>
                </a:solidFill>
                <a:latin typeface="Arial" panose="020B0604020202020204" pitchFamily="34" charset="0"/>
                <a:cs typeface="Arial" panose="020B0604020202020204" pitchFamily="34" charset="0"/>
              </a:rPr>
              <a:t>Designation of AI as inventor</a:t>
            </a:r>
            <a:endParaRPr lang="en-GB" sz="2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3200" y="1703671"/>
            <a:ext cx="8500525" cy="4603527"/>
          </a:xfrm>
        </p:spPr>
        <p:txBody>
          <a:bodyPr/>
          <a:lstStyle/>
          <a:p>
            <a:endParaRPr lang="en-GB" dirty="0" smtClean="0"/>
          </a:p>
          <a:p>
            <a:pPr>
              <a:lnSpc>
                <a:spcPct val="150000"/>
              </a:lnSpc>
              <a:spcAft>
                <a:spcPts val="1800"/>
              </a:spcAft>
            </a:pPr>
            <a:r>
              <a:rPr lang="en-GB" sz="2000" dirty="0" smtClean="0">
                <a:latin typeface="Arial" panose="020B0604020202020204" pitchFamily="34" charset="0"/>
                <a:cs typeface="Arial" panose="020B0604020202020204" pitchFamily="34" charset="0"/>
              </a:rPr>
              <a:t>Should inventions be generated solely by AI, it could become necessary to clarify whether AI could be considered as the inventor</a:t>
            </a:r>
          </a:p>
          <a:p>
            <a:pPr>
              <a:lnSpc>
                <a:spcPct val="150000"/>
              </a:lnSpc>
              <a:spcAft>
                <a:spcPts val="1800"/>
              </a:spcAft>
            </a:pPr>
            <a:r>
              <a:rPr lang="en-GB" sz="2000" dirty="0" smtClean="0">
                <a:latin typeface="Arial" panose="020B0604020202020204" pitchFamily="34" charset="0"/>
                <a:cs typeface="Arial" panose="020B0604020202020204" pitchFamily="34" charset="0"/>
              </a:rPr>
              <a:t>The role of the inventor and the interpretation of the term </a:t>
            </a:r>
            <a:r>
              <a:rPr lang="en-GB" sz="2000" i="1" dirty="0" smtClean="0">
                <a:latin typeface="Arial" panose="020B0604020202020204" pitchFamily="34" charset="0"/>
                <a:cs typeface="Arial" panose="020B0604020202020204" pitchFamily="34" charset="0"/>
              </a:rPr>
              <a:t>inventor</a:t>
            </a:r>
            <a:r>
              <a:rPr lang="en-GB" sz="2000" dirty="0" smtClean="0">
                <a:latin typeface="Arial" panose="020B0604020202020204" pitchFamily="34" charset="0"/>
                <a:cs typeface="Arial" panose="020B0604020202020204" pitchFamily="34" charset="0"/>
              </a:rPr>
              <a:t> would have to be adapted</a:t>
            </a:r>
          </a:p>
          <a:p>
            <a:pPr>
              <a:lnSpc>
                <a:spcPct val="150000"/>
              </a:lnSpc>
              <a:spcAft>
                <a:spcPts val="1800"/>
              </a:spcAft>
            </a:pPr>
            <a:r>
              <a:rPr lang="en-GB" sz="2000" dirty="0" smtClean="0">
                <a:latin typeface="Arial" panose="020B0604020202020204" pitchFamily="34" charset="0"/>
                <a:cs typeface="Arial" panose="020B0604020202020204" pitchFamily="34" charset="0"/>
              </a:rPr>
              <a:t>Also the right to a patent in the sense of Article 60(1) EPC would have to be clarified by the legislator</a:t>
            </a:r>
            <a:endParaRPr lang="en-GB" sz="2000" dirty="0">
              <a:latin typeface="Arial" panose="020B0604020202020204" pitchFamily="34" charset="0"/>
              <a:cs typeface="Arial" panose="020B0604020202020204" pitchFamily="34" charset="0"/>
            </a:endParaRPr>
          </a:p>
        </p:txBody>
      </p:sp>
      <p:sp>
        <p:nvSpPr>
          <p:cNvPr id="4" name="Rechteck 3"/>
          <p:cNvSpPr/>
          <p:nvPr/>
        </p:nvSpPr>
        <p:spPr>
          <a:xfrm>
            <a:off x="1077789" y="5816297"/>
            <a:ext cx="945452" cy="276999"/>
          </a:xfrm>
          <a:prstGeom prst="rect">
            <a:avLst/>
          </a:prstGeom>
        </p:spPr>
        <p:txBody>
          <a:bodyPr wrap="none">
            <a:spAutoFit/>
          </a:bodyPr>
          <a:lstStyle/>
          <a:p>
            <a:r>
              <a:rPr lang="en-US" sz="1200" dirty="0"/>
              <a:t>Source: </a:t>
            </a:r>
            <a:r>
              <a:rPr lang="en-US" sz="1200" dirty="0" smtClean="0"/>
              <a:t>EPO</a:t>
            </a:r>
            <a:endParaRPr lang="en-US" sz="1200" dirty="0"/>
          </a:p>
        </p:txBody>
      </p:sp>
    </p:spTree>
    <p:extLst>
      <p:ext uri="{BB962C8B-B14F-4D97-AF65-F5344CB8AC3E}">
        <p14:creationId xmlns:p14="http://schemas.microsoft.com/office/powerpoint/2010/main" val="241722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669273"/>
            <a:ext cx="8915400" cy="1143000"/>
          </a:xfrm>
        </p:spPr>
        <p:txBody>
          <a:bodyPr>
            <a:normAutofit/>
          </a:bodyPr>
          <a:lstStyle/>
          <a:p>
            <a:r>
              <a:rPr lang="en-GB" sz="2200" b="1" dirty="0" smtClean="0">
                <a:solidFill>
                  <a:srgbClr val="C00000"/>
                </a:solidFill>
                <a:latin typeface="Arial" panose="020B0604020202020204" pitchFamily="34" charset="0"/>
                <a:cs typeface="Arial" panose="020B0604020202020204" pitchFamily="34" charset="0"/>
              </a:rPr>
              <a:t>Effect of AI on the skilled person</a:t>
            </a:r>
            <a:endParaRPr lang="en-GB" sz="22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3200" y="2425565"/>
            <a:ext cx="8500525" cy="3881633"/>
          </a:xfrm>
        </p:spPr>
        <p:txBody>
          <a:bodyPr/>
          <a:lstStyle/>
          <a:p>
            <a:pPr>
              <a:buFont typeface="Arial" panose="020B0604020202020204" pitchFamily="34" charset="0"/>
              <a:buChar char="•"/>
            </a:pPr>
            <a:r>
              <a:rPr lang="en-GB" sz="2000" dirty="0" smtClean="0">
                <a:latin typeface="Arial" panose="020B0604020202020204" pitchFamily="34" charset="0"/>
                <a:cs typeface="Arial" panose="020B0604020202020204" pitchFamily="34" charset="0"/>
              </a:rPr>
              <a:t>If </a:t>
            </a:r>
            <a:r>
              <a:rPr lang="en-GB" sz="2000" dirty="0">
                <a:latin typeface="Arial" panose="020B0604020202020204" pitchFamily="34" charset="0"/>
                <a:cs typeface="Arial" panose="020B0604020202020204" pitchFamily="34" charset="0"/>
              </a:rPr>
              <a:t>the use of particular creative software becomes common in a certain field of technology, it may be presumed that the skilled person would use such </a:t>
            </a:r>
            <a:r>
              <a:rPr lang="en-GB" sz="2000" dirty="0" smtClean="0">
                <a:latin typeface="Arial" panose="020B0604020202020204" pitchFamily="34" charset="0"/>
                <a:cs typeface="Arial" panose="020B0604020202020204" pitchFamily="34" charset="0"/>
              </a:rPr>
              <a:t>software</a:t>
            </a:r>
          </a:p>
          <a:p>
            <a:pP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Inventions involving AI or machine learning may therefore </a:t>
            </a:r>
            <a:r>
              <a:rPr lang="en-GB" sz="2000" b="1" dirty="0">
                <a:latin typeface="Arial" panose="020B0604020202020204" pitchFamily="34" charset="0"/>
                <a:cs typeface="Arial" panose="020B0604020202020204" pitchFamily="34" charset="0"/>
              </a:rPr>
              <a:t>raise </a:t>
            </a:r>
            <a:r>
              <a:rPr lang="en-GB" sz="2000" dirty="0">
                <a:latin typeface="Arial" panose="020B0604020202020204" pitchFamily="34" charset="0"/>
                <a:cs typeface="Arial" panose="020B0604020202020204" pitchFamily="34" charset="0"/>
              </a:rPr>
              <a:t>the skills and knowledge of the skilled </a:t>
            </a:r>
            <a:r>
              <a:rPr lang="en-GB" sz="2000" dirty="0" smtClean="0">
                <a:latin typeface="Arial" panose="020B0604020202020204" pitchFamily="34" charset="0"/>
                <a:cs typeface="Arial" panose="020B0604020202020204" pitchFamily="34" charset="0"/>
              </a:rPr>
              <a:t>person</a:t>
            </a:r>
            <a:endParaRPr lang="en-GB" sz="2000" b="1" dirty="0">
              <a:latin typeface="Arial" panose="020B0604020202020204" pitchFamily="34" charset="0"/>
              <a:cs typeface="Arial" panose="020B0604020202020204" pitchFamily="34" charset="0"/>
            </a:endParaRPr>
          </a:p>
          <a:p>
            <a:pPr marL="310507" lvl="1" indent="-342900">
              <a:buFont typeface="Arial" panose="020B0604020202020204" pitchFamily="34" charset="0"/>
              <a:buChar char="•"/>
            </a:pPr>
            <a:endParaRPr lang="en-GB" sz="2000" dirty="0" smtClean="0">
              <a:solidFill>
                <a:schemeClr val="tx1"/>
              </a:solidFill>
              <a:latin typeface="Arial" panose="020B0604020202020204" pitchFamily="34" charset="0"/>
              <a:cs typeface="Arial" panose="020B0604020202020204" pitchFamily="34" charset="0"/>
            </a:endParaRPr>
          </a:p>
          <a:p>
            <a:pPr marL="310507" lvl="1" indent="-342900">
              <a:buFont typeface="Arial" panose="020B0604020202020204" pitchFamily="34" charset="0"/>
              <a:buChar char="•"/>
            </a:pPr>
            <a:r>
              <a:rPr lang="en-GB" sz="2000" dirty="0" smtClean="0">
                <a:solidFill>
                  <a:schemeClr val="tx1"/>
                </a:solidFill>
                <a:latin typeface="Arial" panose="020B0604020202020204" pitchFamily="34" charset="0"/>
                <a:cs typeface="Arial" panose="020B0604020202020204" pitchFamily="34" charset="0"/>
              </a:rPr>
              <a:t>This </a:t>
            </a:r>
            <a:r>
              <a:rPr lang="en-GB" sz="2000" dirty="0">
                <a:solidFill>
                  <a:schemeClr val="tx1"/>
                </a:solidFill>
                <a:latin typeface="Arial" panose="020B0604020202020204" pitchFamily="34" charset="0"/>
                <a:cs typeface="Arial" panose="020B0604020202020204" pitchFamily="34" charset="0"/>
              </a:rPr>
              <a:t>would have an impact on the </a:t>
            </a:r>
            <a:r>
              <a:rPr lang="en-GB" sz="2000" dirty="0" smtClean="0">
                <a:solidFill>
                  <a:schemeClr val="tx1"/>
                </a:solidFill>
                <a:latin typeface="Arial" panose="020B0604020202020204" pitchFamily="34" charset="0"/>
                <a:cs typeface="Arial" panose="020B0604020202020204" pitchFamily="34" charset="0"/>
              </a:rPr>
              <a:t>afore-mentioned </a:t>
            </a:r>
            <a:r>
              <a:rPr lang="en-GB" sz="2000" dirty="0">
                <a:solidFill>
                  <a:schemeClr val="tx1"/>
                </a:solidFill>
                <a:latin typeface="Arial" panose="020B0604020202020204" pitchFamily="34" charset="0"/>
                <a:cs typeface="Arial" panose="020B0604020202020204" pitchFamily="34" charset="0"/>
              </a:rPr>
              <a:t>requirements of disclosure and inventive </a:t>
            </a:r>
            <a:r>
              <a:rPr lang="en-GB" sz="2000" dirty="0" smtClean="0">
                <a:solidFill>
                  <a:schemeClr val="tx1"/>
                </a:solidFill>
                <a:latin typeface="Arial" panose="020B0604020202020204" pitchFamily="34" charset="0"/>
                <a:cs typeface="Arial" panose="020B0604020202020204" pitchFamily="34" charset="0"/>
              </a:rPr>
              <a:t>step</a:t>
            </a:r>
            <a:endParaRPr lang="en-GB" sz="2000" dirty="0">
              <a:solidFill>
                <a:schemeClr val="tx1"/>
              </a:solidFill>
              <a:latin typeface="Arial" panose="020B0604020202020204" pitchFamily="34" charset="0"/>
              <a:cs typeface="Arial" panose="020B0604020202020204" pitchFamily="34" charset="0"/>
            </a:endParaRPr>
          </a:p>
        </p:txBody>
      </p:sp>
      <p:sp>
        <p:nvSpPr>
          <p:cNvPr id="4" name="Rechteck 3"/>
          <p:cNvSpPr/>
          <p:nvPr/>
        </p:nvSpPr>
        <p:spPr>
          <a:xfrm>
            <a:off x="1077789" y="5816297"/>
            <a:ext cx="945452" cy="276999"/>
          </a:xfrm>
          <a:prstGeom prst="rect">
            <a:avLst/>
          </a:prstGeom>
        </p:spPr>
        <p:txBody>
          <a:bodyPr wrap="none">
            <a:spAutoFit/>
          </a:bodyPr>
          <a:lstStyle/>
          <a:p>
            <a:r>
              <a:rPr lang="en-US" sz="1200" dirty="0"/>
              <a:t>Source: </a:t>
            </a:r>
            <a:r>
              <a:rPr lang="en-US" sz="1200" dirty="0" smtClean="0"/>
              <a:t>EPO</a:t>
            </a:r>
            <a:endParaRPr lang="en-US" sz="1200" dirty="0"/>
          </a:p>
        </p:txBody>
      </p:sp>
    </p:spTree>
    <p:extLst>
      <p:ext uri="{BB962C8B-B14F-4D97-AF65-F5344CB8AC3E}">
        <p14:creationId xmlns:p14="http://schemas.microsoft.com/office/powerpoint/2010/main" val="3382041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6799" y="628209"/>
            <a:ext cx="8915400" cy="957396"/>
          </a:xfrm>
        </p:spPr>
        <p:txBody>
          <a:bodyPr>
            <a:normAutofit/>
          </a:bodyPr>
          <a:lstStyle/>
          <a:p>
            <a:pPr lvl="0"/>
            <a:r>
              <a:rPr lang="en-US" dirty="0"/>
              <a:t>The UK/Irish Copyright </a:t>
            </a:r>
            <a:r>
              <a:rPr lang="en-US" dirty="0" smtClean="0"/>
              <a:t>Solution – A Viable Model?</a:t>
            </a:r>
            <a:endParaRPr lang="en-US" altLang="de-DE" dirty="0" smtClean="0"/>
          </a:p>
        </p:txBody>
      </p:sp>
      <p:sp>
        <p:nvSpPr>
          <p:cNvPr id="3075" name="Rectangle 3"/>
          <p:cNvSpPr>
            <a:spLocks noGrp="1" noChangeArrowheads="1"/>
          </p:cNvSpPr>
          <p:nvPr>
            <p:ph type="body" idx="1"/>
          </p:nvPr>
        </p:nvSpPr>
        <p:spPr>
          <a:xfrm>
            <a:off x="495300" y="1790299"/>
            <a:ext cx="8915400" cy="4206273"/>
          </a:xfrm>
        </p:spPr>
        <p:txBody>
          <a:bodyPr>
            <a:normAutofit/>
          </a:bodyPr>
          <a:lstStyle/>
          <a:p>
            <a:pPr lvl="0">
              <a:spcBef>
                <a:spcPts val="0"/>
              </a:spcBef>
              <a:spcAft>
                <a:spcPts val="1200"/>
              </a:spcAft>
            </a:pPr>
            <a:r>
              <a:rPr lang="en-US" dirty="0" smtClean="0"/>
              <a:t>The copyright in "works generated by a computer in circumstances such that there is no human author"</a:t>
            </a:r>
          </a:p>
          <a:p>
            <a:pPr lvl="0">
              <a:spcBef>
                <a:spcPts val="0"/>
              </a:spcBef>
              <a:spcAft>
                <a:spcPts val="1200"/>
              </a:spcAft>
            </a:pPr>
            <a:r>
              <a:rPr lang="en-US" dirty="0" smtClean="0"/>
              <a:t>Vested in "the person by whom the arrangement necessary for the creation of the work are undertaken"</a:t>
            </a:r>
          </a:p>
          <a:p>
            <a:pPr marL="0" lvl="0" indent="0" algn="r">
              <a:lnSpc>
                <a:spcPct val="70000"/>
              </a:lnSpc>
              <a:spcBef>
                <a:spcPts val="0"/>
              </a:spcBef>
              <a:buNone/>
            </a:pPr>
            <a:endParaRPr lang="en-US" sz="1400" dirty="0" smtClean="0"/>
          </a:p>
          <a:p>
            <a:pPr marL="0" lvl="0" indent="0" algn="just">
              <a:buNone/>
            </a:pPr>
            <a:r>
              <a:rPr lang="en-US" sz="1400" dirty="0" smtClean="0"/>
              <a:t>						[</a:t>
            </a:r>
            <a:r>
              <a:rPr lang="en-US" sz="1400" dirty="0"/>
              <a:t>Copyright, Designs and Patents Act, 1988, c48, § 178 (UK)</a:t>
            </a:r>
          </a:p>
          <a:p>
            <a:pPr marL="0" lvl="0" indent="0" algn="just">
              <a:buNone/>
            </a:pPr>
            <a:r>
              <a:rPr lang="en-US" sz="1400" dirty="0" smtClean="0"/>
              <a:t>						 </a:t>
            </a:r>
            <a:r>
              <a:rPr lang="en-US" sz="1400" dirty="0"/>
              <a:t>Copyright and Related Rights Act, 2000, part 5, § 2 Art. No. 28/2000 (IV)]</a:t>
            </a:r>
          </a:p>
          <a:p>
            <a:pPr marL="0" lvl="0" indent="0">
              <a:buNone/>
            </a:pPr>
            <a:endParaRPr lang="en-US" dirty="0" smtClean="0"/>
          </a:p>
          <a:p>
            <a:pPr lvl="0">
              <a:spcBef>
                <a:spcPts val="1200"/>
              </a:spcBef>
            </a:pPr>
            <a:r>
              <a:rPr lang="en-US" dirty="0" smtClean="0"/>
              <a:t>Computer-generated works – not the works of an AI</a:t>
            </a:r>
          </a:p>
          <a:p>
            <a:pPr lvl="0">
              <a:spcBef>
                <a:spcPts val="1200"/>
              </a:spcBef>
            </a:pPr>
            <a:r>
              <a:rPr lang="en-US" dirty="0" smtClean="0"/>
              <a:t>Is "non-human" copyright ownership possible? If so – to whom it should belong?</a:t>
            </a:r>
          </a:p>
        </p:txBody>
      </p:sp>
    </p:spTree>
    <p:extLst>
      <p:ext uri="{BB962C8B-B14F-4D97-AF65-F5344CB8AC3E}">
        <p14:creationId xmlns:p14="http://schemas.microsoft.com/office/powerpoint/2010/main" val="202671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41583"/>
            <a:ext cx="9399470" cy="957396"/>
          </a:xfrm>
        </p:spPr>
        <p:txBody>
          <a:bodyPr>
            <a:normAutofit/>
          </a:bodyPr>
          <a:lstStyle/>
          <a:p>
            <a:pPr lvl="0"/>
            <a:r>
              <a:rPr lang="en-US" dirty="0" smtClean="0"/>
              <a:t>Lessons to Learn</a:t>
            </a:r>
            <a:endParaRPr lang="en-US" altLang="de-DE" dirty="0" smtClean="0"/>
          </a:p>
        </p:txBody>
      </p:sp>
      <p:sp>
        <p:nvSpPr>
          <p:cNvPr id="3075" name="Rectangle 3"/>
          <p:cNvSpPr>
            <a:spLocks noGrp="1" noChangeArrowheads="1"/>
          </p:cNvSpPr>
          <p:nvPr>
            <p:ph type="body" idx="1"/>
          </p:nvPr>
        </p:nvSpPr>
        <p:spPr>
          <a:xfrm>
            <a:off x="490887" y="1761423"/>
            <a:ext cx="9028497" cy="4235151"/>
          </a:xfrm>
        </p:spPr>
        <p:txBody>
          <a:bodyPr>
            <a:normAutofit fontScale="92500"/>
          </a:bodyPr>
          <a:lstStyle/>
          <a:p>
            <a:pPr>
              <a:lnSpc>
                <a:spcPct val="140000"/>
              </a:lnSpc>
              <a:spcBef>
                <a:spcPts val="1200"/>
              </a:spcBef>
              <a:spcAft>
                <a:spcPts val="1200"/>
              </a:spcAft>
            </a:pPr>
            <a:r>
              <a:rPr lang="en-US" altLang="de-DE" dirty="0" smtClean="0"/>
              <a:t>Over centuries the IP-system – by adapting itself to ever evolving challenges of technological and scientific developments – also those of the 1</a:t>
            </a:r>
            <a:r>
              <a:rPr lang="en-US" altLang="de-DE" baseline="30000" dirty="0" smtClean="0"/>
              <a:t>st</a:t>
            </a:r>
            <a:r>
              <a:rPr lang="en-US" altLang="de-DE" dirty="0" smtClean="0"/>
              <a:t>, 2</a:t>
            </a:r>
            <a:r>
              <a:rPr lang="en-US" altLang="de-DE" baseline="30000" dirty="0" smtClean="0"/>
              <a:t>nd</a:t>
            </a:r>
            <a:r>
              <a:rPr lang="en-US" altLang="de-DE" dirty="0" smtClean="0"/>
              <a:t> and 3</a:t>
            </a:r>
            <a:r>
              <a:rPr lang="en-US" altLang="de-DE" baseline="30000" dirty="0" smtClean="0"/>
              <a:t>rd</a:t>
            </a:r>
            <a:r>
              <a:rPr lang="en-US" altLang="de-DE" dirty="0" smtClean="0"/>
              <a:t> industrial revolution – have served the public's well-being well</a:t>
            </a:r>
          </a:p>
          <a:p>
            <a:pPr>
              <a:lnSpc>
                <a:spcPct val="140000"/>
              </a:lnSpc>
              <a:spcBef>
                <a:spcPts val="1200"/>
              </a:spcBef>
              <a:spcAft>
                <a:spcPts val="1200"/>
              </a:spcAft>
            </a:pPr>
            <a:r>
              <a:rPr lang="en-US" altLang="de-DE" dirty="0" smtClean="0"/>
              <a:t>The IP-system should develop further – to meet the needs of the 4</a:t>
            </a:r>
            <a:r>
              <a:rPr lang="en-US" altLang="de-DE" baseline="30000" dirty="0" smtClean="0"/>
              <a:t>th</a:t>
            </a:r>
            <a:r>
              <a:rPr lang="en-US" altLang="de-DE" dirty="0" smtClean="0"/>
              <a:t> industrial revolution in general and that of AI specifically – internationally harmonized &amp; rational &amp; consistent approach necessary!!</a:t>
            </a:r>
          </a:p>
          <a:p>
            <a:pPr>
              <a:lnSpc>
                <a:spcPct val="140000"/>
              </a:lnSpc>
              <a:spcBef>
                <a:spcPts val="1200"/>
              </a:spcBef>
              <a:spcAft>
                <a:spcPts val="1200"/>
              </a:spcAft>
            </a:pPr>
            <a:r>
              <a:rPr lang="en-US" altLang="de-DE" dirty="0" smtClean="0"/>
              <a:t>Those challenges may/will have an entirely new quality – thereby the evolving AI technology will help humans in solving problems beyond known paradigms</a:t>
            </a:r>
          </a:p>
        </p:txBody>
      </p:sp>
    </p:spTree>
    <p:extLst>
      <p:ext uri="{BB962C8B-B14F-4D97-AF65-F5344CB8AC3E}">
        <p14:creationId xmlns:p14="http://schemas.microsoft.com/office/powerpoint/2010/main" val="247027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1" y="1341438"/>
            <a:ext cx="9905999" cy="3382962"/>
          </a:xfrm>
        </p:spPr>
        <p:txBody>
          <a:bodyPr>
            <a:normAutofit lnSpcReduction="10000"/>
          </a:bodyPr>
          <a:lstStyle/>
          <a:p>
            <a:pPr algn="ctr">
              <a:buFontTx/>
              <a:buNone/>
            </a:pPr>
            <a:endParaRPr lang="en-US" altLang="zh-CN" sz="4000" dirty="0" smtClean="0">
              <a:ea typeface="SimSun" pitchFamily="2" charset="-122"/>
            </a:endParaRPr>
          </a:p>
          <a:p>
            <a:pPr algn="ctr">
              <a:buFontTx/>
              <a:buNone/>
            </a:pPr>
            <a:r>
              <a:rPr lang="en-US" altLang="zh-CN" sz="4000" b="1" dirty="0" smtClean="0">
                <a:solidFill>
                  <a:srgbClr val="C00000"/>
                </a:solidFill>
                <a:ea typeface="SimSun" pitchFamily="2" charset="-122"/>
              </a:rPr>
              <a:t>Thank you </a:t>
            </a:r>
          </a:p>
          <a:p>
            <a:pPr algn="ctr">
              <a:buFontTx/>
              <a:buNone/>
            </a:pPr>
            <a:r>
              <a:rPr lang="en-US" altLang="zh-CN" sz="4000" b="1" dirty="0" smtClean="0">
                <a:solidFill>
                  <a:srgbClr val="C00000"/>
                </a:solidFill>
                <a:ea typeface="SimSun" pitchFamily="2" charset="-122"/>
              </a:rPr>
              <a:t>for your attention!</a:t>
            </a:r>
          </a:p>
          <a:p>
            <a:pPr algn="ctr">
              <a:buFontTx/>
              <a:buNone/>
            </a:pPr>
            <a:endParaRPr lang="en-US" altLang="zh-CN" sz="4000" b="1" dirty="0" smtClean="0">
              <a:solidFill>
                <a:srgbClr val="C00000"/>
              </a:solidFill>
              <a:ea typeface="SimSun" pitchFamily="2" charset="-122"/>
            </a:endParaRPr>
          </a:p>
          <a:p>
            <a:pPr algn="ctr">
              <a:buFontTx/>
              <a:buNone/>
            </a:pPr>
            <a:r>
              <a:rPr lang="zh-CN" altLang="en-US" sz="4000" b="1" dirty="0" smtClean="0">
                <a:solidFill>
                  <a:srgbClr val="C00000"/>
                </a:solidFill>
                <a:ea typeface="SimSun" pitchFamily="2" charset="-122"/>
              </a:rPr>
              <a:t>谢谢大家听我的发言！</a:t>
            </a:r>
            <a:endParaRPr lang="de-DE" altLang="zh-CN" sz="4000" b="1" dirty="0" smtClean="0">
              <a:solidFill>
                <a:srgbClr val="C00000"/>
              </a:solidFill>
              <a:ea typeface="SimSun" pitchFamily="2" charset="-122"/>
            </a:endParaRPr>
          </a:p>
          <a:p>
            <a:pPr algn="ctr">
              <a:buFontTx/>
              <a:buNone/>
            </a:pPr>
            <a:endParaRPr lang="en-US" altLang="zh-CN" sz="4000" b="1" dirty="0" smtClean="0">
              <a:ea typeface="SimSun" pitchFamily="2" charset="-122"/>
            </a:endParaRPr>
          </a:p>
        </p:txBody>
      </p:sp>
    </p:spTree>
    <p:extLst>
      <p:ext uri="{BB962C8B-B14F-4D97-AF65-F5344CB8AC3E}">
        <p14:creationId xmlns:p14="http://schemas.microsoft.com/office/powerpoint/2010/main" val="92641100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89710"/>
            <a:ext cx="9399470" cy="957396"/>
          </a:xfrm>
        </p:spPr>
        <p:txBody>
          <a:bodyPr>
            <a:normAutofit/>
          </a:bodyPr>
          <a:lstStyle/>
          <a:p>
            <a:pPr lvl="0"/>
            <a:r>
              <a:rPr lang="en-US" dirty="0" smtClean="0"/>
              <a:t>The Fourth Industrial Revolution</a:t>
            </a:r>
            <a:endParaRPr lang="en-US" altLang="de-DE" dirty="0" smtClean="0"/>
          </a:p>
        </p:txBody>
      </p:sp>
      <p:sp>
        <p:nvSpPr>
          <p:cNvPr id="3075" name="Rectangle 3"/>
          <p:cNvSpPr>
            <a:spLocks noGrp="1" noChangeArrowheads="1"/>
          </p:cNvSpPr>
          <p:nvPr>
            <p:ph type="body" idx="1"/>
          </p:nvPr>
        </p:nvSpPr>
        <p:spPr>
          <a:xfrm>
            <a:off x="495300" y="1992429"/>
            <a:ext cx="8915400" cy="4004143"/>
          </a:xfrm>
        </p:spPr>
        <p:txBody>
          <a:bodyPr>
            <a:normAutofit/>
          </a:bodyPr>
          <a:lstStyle/>
          <a:p>
            <a:pPr>
              <a:spcBef>
                <a:spcPts val="1200"/>
              </a:spcBef>
              <a:spcAft>
                <a:spcPts val="1200"/>
              </a:spcAft>
            </a:pPr>
            <a:r>
              <a:rPr lang="en-US" altLang="de-DE" dirty="0"/>
              <a:t>The advent of cyber-physical systems – involving entirely new capabilities for people and machines</a:t>
            </a:r>
            <a:endParaRPr lang="en-US" dirty="0"/>
          </a:p>
          <a:p>
            <a:pPr marL="0" indent="0" algn="r">
              <a:spcBef>
                <a:spcPts val="0"/>
              </a:spcBef>
              <a:buNone/>
            </a:pPr>
            <a:r>
              <a:rPr lang="en-US" altLang="de-DE" sz="1400" dirty="0" smtClean="0"/>
              <a:t>[N. Davis, WEF, ] </a:t>
            </a:r>
          </a:p>
          <a:p>
            <a:pPr>
              <a:spcBef>
                <a:spcPts val="1200"/>
              </a:spcBef>
              <a:spcAft>
                <a:spcPts val="1200"/>
              </a:spcAft>
            </a:pPr>
            <a:endParaRPr lang="en-US" dirty="0" smtClean="0"/>
          </a:p>
          <a:p>
            <a:pPr>
              <a:spcBef>
                <a:spcPts val="1200"/>
              </a:spcBef>
              <a:spcAft>
                <a:spcPts val="1200"/>
              </a:spcAft>
            </a:pPr>
            <a:r>
              <a:rPr lang="en-US" dirty="0" smtClean="0"/>
              <a:t>The marriage of physical and advanced digital technologies, such as</a:t>
            </a:r>
          </a:p>
          <a:p>
            <a:pPr lvl="1">
              <a:spcBef>
                <a:spcPts val="1200"/>
              </a:spcBef>
              <a:spcAft>
                <a:spcPts val="1200"/>
              </a:spcAft>
            </a:pPr>
            <a:r>
              <a:rPr lang="en-US" dirty="0" smtClean="0"/>
              <a:t>analytics, artificial intelligence, cloud computing and the internet of things</a:t>
            </a:r>
          </a:p>
          <a:p>
            <a:pPr marL="0" indent="0" algn="r">
              <a:spcBef>
                <a:spcPts val="0"/>
              </a:spcBef>
              <a:buNone/>
            </a:pPr>
            <a:r>
              <a:rPr lang="en-US" altLang="de-DE" sz="1400" dirty="0" smtClean="0"/>
              <a:t>[Forbes Insights with Deloitte] </a:t>
            </a:r>
          </a:p>
          <a:p>
            <a:pPr marL="0" indent="0" algn="r">
              <a:spcBef>
                <a:spcPts val="1200"/>
              </a:spcBef>
              <a:spcAft>
                <a:spcPts val="1200"/>
              </a:spcAft>
              <a:buNone/>
            </a:pPr>
            <a:endParaRPr lang="en-US" dirty="0" smtClean="0"/>
          </a:p>
        </p:txBody>
      </p:sp>
    </p:spTree>
    <p:extLst>
      <p:ext uri="{BB962C8B-B14F-4D97-AF65-F5344CB8AC3E}">
        <p14:creationId xmlns:p14="http://schemas.microsoft.com/office/powerpoint/2010/main" val="303873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00514"/>
            <a:ext cx="9399470" cy="1046592"/>
          </a:xfrm>
        </p:spPr>
        <p:txBody>
          <a:bodyPr>
            <a:normAutofit/>
          </a:bodyPr>
          <a:lstStyle/>
          <a:p>
            <a:pPr lvl="0"/>
            <a:r>
              <a:rPr lang="en-US" dirty="0" smtClean="0"/>
              <a:t>Artificial Intelligence (AI)</a:t>
            </a:r>
            <a:endParaRPr lang="en-US" altLang="de-DE" dirty="0" smtClean="0"/>
          </a:p>
        </p:txBody>
      </p:sp>
      <p:sp>
        <p:nvSpPr>
          <p:cNvPr id="3075" name="Rectangle 3"/>
          <p:cNvSpPr>
            <a:spLocks noGrp="1" noChangeArrowheads="1"/>
          </p:cNvSpPr>
          <p:nvPr>
            <p:ph type="body" idx="1"/>
          </p:nvPr>
        </p:nvSpPr>
        <p:spPr>
          <a:xfrm>
            <a:off x="495300" y="1780675"/>
            <a:ext cx="8915400" cy="4215898"/>
          </a:xfrm>
        </p:spPr>
        <p:txBody>
          <a:bodyPr>
            <a:normAutofit/>
          </a:bodyPr>
          <a:lstStyle/>
          <a:p>
            <a:pPr>
              <a:spcBef>
                <a:spcPts val="1200"/>
              </a:spcBef>
              <a:spcAft>
                <a:spcPts val="600"/>
              </a:spcAft>
            </a:pPr>
            <a:r>
              <a:rPr lang="en-US" altLang="de-DE" dirty="0" smtClean="0"/>
              <a:t>"The science and engineering of making intelligent machines"</a:t>
            </a:r>
          </a:p>
          <a:p>
            <a:pPr marL="0" indent="0" algn="r">
              <a:spcBef>
                <a:spcPts val="0"/>
              </a:spcBef>
              <a:spcAft>
                <a:spcPts val="600"/>
              </a:spcAft>
              <a:buNone/>
            </a:pPr>
            <a:r>
              <a:rPr lang="en-US" altLang="de-DE" sz="1400" dirty="0" smtClean="0"/>
              <a:t>[John McCarthy, 1955] </a:t>
            </a:r>
          </a:p>
          <a:p>
            <a:pPr marL="0" indent="0" algn="r">
              <a:spcBef>
                <a:spcPts val="0"/>
              </a:spcBef>
              <a:spcAft>
                <a:spcPts val="600"/>
              </a:spcAft>
              <a:buNone/>
            </a:pPr>
            <a:endParaRPr lang="en-US" altLang="de-DE" sz="1400" dirty="0" smtClean="0"/>
          </a:p>
          <a:p>
            <a:pPr>
              <a:spcBef>
                <a:spcPts val="1200"/>
              </a:spcBef>
              <a:spcAft>
                <a:spcPts val="600"/>
              </a:spcAft>
            </a:pPr>
            <a:r>
              <a:rPr lang="en-US" dirty="0" smtClean="0"/>
              <a:t>A machine's adaptation of cognitive functions that are associated with the human mind – such as understanding of language, problem solving, and learning</a:t>
            </a:r>
          </a:p>
          <a:p>
            <a:pPr marL="0" indent="0" algn="r">
              <a:spcBef>
                <a:spcPts val="0"/>
              </a:spcBef>
              <a:spcAft>
                <a:spcPts val="600"/>
              </a:spcAft>
              <a:buNone/>
            </a:pPr>
            <a:r>
              <a:rPr lang="en-US" altLang="de-DE" sz="1400" dirty="0" smtClean="0"/>
              <a:t>[</a:t>
            </a:r>
            <a:r>
              <a:rPr lang="en-US" altLang="de-DE" sz="1400" dirty="0"/>
              <a:t>https://www.techpats.com/artificial-intelligence-potential-implications-patents</a:t>
            </a:r>
            <a:r>
              <a:rPr lang="en-US" altLang="de-DE" sz="1400" dirty="0" smtClean="0"/>
              <a:t>/]</a:t>
            </a:r>
          </a:p>
          <a:p>
            <a:pPr marL="0" indent="0" algn="r">
              <a:spcBef>
                <a:spcPts val="0"/>
              </a:spcBef>
              <a:spcAft>
                <a:spcPts val="600"/>
              </a:spcAft>
              <a:buNone/>
            </a:pPr>
            <a:endParaRPr lang="en-US" altLang="de-DE" sz="1400" dirty="0" smtClean="0"/>
          </a:p>
          <a:p>
            <a:pPr marL="0" indent="0" algn="r">
              <a:spcBef>
                <a:spcPts val="0"/>
              </a:spcBef>
              <a:spcAft>
                <a:spcPts val="600"/>
              </a:spcAft>
              <a:buNone/>
            </a:pPr>
            <a:r>
              <a:rPr lang="en-US" altLang="de-DE" sz="1400" dirty="0" smtClean="0"/>
              <a:t> </a:t>
            </a:r>
          </a:p>
          <a:p>
            <a:pPr>
              <a:spcBef>
                <a:spcPts val="0"/>
              </a:spcBef>
              <a:spcAft>
                <a:spcPts val="600"/>
              </a:spcAft>
            </a:pPr>
            <a:r>
              <a:rPr lang="en-US" altLang="de-DE" dirty="0"/>
              <a:t>In the sense of patent law: Mathematical algorithms allowing computers to simulate intelligent human </a:t>
            </a:r>
            <a:r>
              <a:rPr lang="en-US" altLang="de-DE" dirty="0" smtClean="0"/>
              <a:t>behavior</a:t>
            </a:r>
          </a:p>
          <a:p>
            <a:pPr marL="0" indent="0" algn="r">
              <a:spcBef>
                <a:spcPts val="0"/>
              </a:spcBef>
              <a:spcAft>
                <a:spcPts val="600"/>
              </a:spcAft>
              <a:buNone/>
            </a:pPr>
            <a:r>
              <a:rPr lang="en-US" altLang="de-DE" sz="1400" dirty="0"/>
              <a:t>European Patent Office</a:t>
            </a:r>
          </a:p>
          <a:p>
            <a:pPr marL="0" indent="0" algn="r">
              <a:spcBef>
                <a:spcPts val="0"/>
              </a:spcBef>
              <a:spcAft>
                <a:spcPts val="600"/>
              </a:spcAft>
              <a:buNone/>
            </a:pPr>
            <a:endParaRPr lang="en-US" altLang="de-DE" sz="1400" dirty="0"/>
          </a:p>
          <a:p>
            <a:pPr marL="0" indent="0" algn="r">
              <a:spcBef>
                <a:spcPts val="1200"/>
              </a:spcBef>
              <a:spcAft>
                <a:spcPts val="600"/>
              </a:spcAft>
              <a:buNone/>
            </a:pPr>
            <a:endParaRPr lang="en-US" dirty="0" smtClean="0"/>
          </a:p>
        </p:txBody>
      </p:sp>
    </p:spTree>
    <p:extLst>
      <p:ext uri="{BB962C8B-B14F-4D97-AF65-F5344CB8AC3E}">
        <p14:creationId xmlns:p14="http://schemas.microsoft.com/office/powerpoint/2010/main" val="358276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5048" y="281700"/>
            <a:ext cx="9399470" cy="957396"/>
          </a:xfrm>
        </p:spPr>
        <p:txBody>
          <a:bodyPr>
            <a:normAutofit/>
          </a:bodyPr>
          <a:lstStyle/>
          <a:p>
            <a:pPr lvl="0"/>
            <a:r>
              <a:rPr lang="en-US" dirty="0" smtClean="0"/>
              <a:t>Artificial Narrow Intelligence (ANI)</a:t>
            </a:r>
            <a:endParaRPr lang="en-US" altLang="de-DE" dirty="0" smtClean="0"/>
          </a:p>
        </p:txBody>
      </p:sp>
      <p:sp>
        <p:nvSpPr>
          <p:cNvPr id="3075" name="Rectangle 3"/>
          <p:cNvSpPr>
            <a:spLocks noGrp="1" noChangeArrowheads="1"/>
          </p:cNvSpPr>
          <p:nvPr>
            <p:ph type="body" idx="1"/>
          </p:nvPr>
        </p:nvSpPr>
        <p:spPr>
          <a:xfrm>
            <a:off x="312425" y="1491916"/>
            <a:ext cx="9495718" cy="4504658"/>
          </a:xfrm>
        </p:spPr>
        <p:txBody>
          <a:bodyPr>
            <a:normAutofit fontScale="92500" lnSpcReduction="20000"/>
          </a:bodyPr>
          <a:lstStyle/>
          <a:p>
            <a:pPr>
              <a:lnSpc>
                <a:spcPct val="120000"/>
              </a:lnSpc>
              <a:spcBef>
                <a:spcPts val="600"/>
              </a:spcBef>
              <a:spcAft>
                <a:spcPts val="600"/>
              </a:spcAft>
            </a:pPr>
            <a:r>
              <a:rPr lang="en-US" altLang="de-DE" dirty="0" smtClean="0"/>
              <a:t>Specialized in a specific area – e.g. IBM's Deep Blue</a:t>
            </a:r>
            <a:r>
              <a:rPr lang="en-US" altLang="de-DE" baseline="30000" dirty="0" smtClean="0"/>
              <a:t>® </a:t>
            </a:r>
            <a:r>
              <a:rPr lang="en-US" altLang="de-DE" dirty="0" smtClean="0"/>
              <a:t>Super Computer (Chess), or China's </a:t>
            </a:r>
            <a:r>
              <a:rPr lang="en-US" altLang="de-DE" dirty="0" err="1" smtClean="0"/>
              <a:t>Tianhe</a:t>
            </a:r>
            <a:r>
              <a:rPr lang="en-US" altLang="de-DE" dirty="0" smtClean="0"/>
              <a:t>-II – 34 quadrillion calculations per second!</a:t>
            </a:r>
            <a:endParaRPr lang="en-US" altLang="de-DE" baseline="30000" dirty="0" smtClean="0"/>
          </a:p>
          <a:p>
            <a:pPr>
              <a:lnSpc>
                <a:spcPct val="120000"/>
              </a:lnSpc>
              <a:spcBef>
                <a:spcPts val="600"/>
              </a:spcBef>
              <a:spcAft>
                <a:spcPts val="600"/>
              </a:spcAft>
            </a:pPr>
            <a:r>
              <a:rPr lang="en-US" altLang="de-DE" dirty="0" smtClean="0"/>
              <a:t>Can solve complex problems extremely fast – but have no perception of things other than the information provided to them by the creators</a:t>
            </a:r>
          </a:p>
          <a:p>
            <a:pPr>
              <a:lnSpc>
                <a:spcPct val="120000"/>
              </a:lnSpc>
              <a:spcBef>
                <a:spcPts val="600"/>
              </a:spcBef>
              <a:spcAft>
                <a:spcPts val="600"/>
              </a:spcAft>
            </a:pPr>
            <a:r>
              <a:rPr lang="en-US" altLang="de-DE" dirty="0" smtClean="0"/>
              <a:t>Examples: Intelligent thermometers (Nest</a:t>
            </a:r>
            <a:r>
              <a:rPr lang="en-US" altLang="de-DE" baseline="30000" dirty="0" smtClean="0"/>
              <a:t>®</a:t>
            </a:r>
            <a:r>
              <a:rPr lang="en-US" altLang="de-DE" dirty="0" smtClean="0"/>
              <a:t>), Apple's "</a:t>
            </a:r>
            <a:r>
              <a:rPr lang="en-US" altLang="de-DE" dirty="0" err="1" smtClean="0"/>
              <a:t>Sirr</a:t>
            </a:r>
            <a:r>
              <a:rPr lang="en-US" altLang="de-DE" dirty="0" smtClean="0"/>
              <a:t>"</a:t>
            </a:r>
            <a:r>
              <a:rPr lang="en-US" altLang="de-DE" baseline="30000" dirty="0"/>
              <a:t>®</a:t>
            </a:r>
            <a:r>
              <a:rPr lang="en-US" altLang="de-DE" dirty="0" smtClean="0"/>
              <a:t>, video games, search engines, etc. </a:t>
            </a:r>
          </a:p>
          <a:p>
            <a:pPr>
              <a:lnSpc>
                <a:spcPct val="120000"/>
              </a:lnSpc>
              <a:spcBef>
                <a:spcPts val="600"/>
              </a:spcBef>
              <a:spcAft>
                <a:spcPts val="600"/>
              </a:spcAft>
            </a:pPr>
            <a:r>
              <a:rPr lang="en-US" altLang="de-DE" dirty="0" smtClean="0"/>
              <a:t>Cannot imitate thought process outside the scope of their pre-determined operation</a:t>
            </a:r>
          </a:p>
          <a:p>
            <a:pPr>
              <a:lnSpc>
                <a:spcPct val="120000"/>
              </a:lnSpc>
              <a:spcBef>
                <a:spcPts val="600"/>
              </a:spcBef>
              <a:spcAft>
                <a:spcPts val="600"/>
              </a:spcAft>
            </a:pPr>
            <a:r>
              <a:rPr lang="en-US" altLang="de-DE" dirty="0" smtClean="0"/>
              <a:t>Efforts on the way on creating an AI processing information with software based on human physical, biological and chemical thought process; electronic neural networks, cognitive computing algorithm and artificial neo-cortex through software</a:t>
            </a:r>
            <a:r>
              <a:rPr lang="en-US" altLang="de-DE" dirty="0"/>
              <a:t>.</a:t>
            </a:r>
          </a:p>
          <a:p>
            <a:pPr marL="0" indent="0" algn="r">
              <a:lnSpc>
                <a:spcPct val="120000"/>
              </a:lnSpc>
              <a:spcBef>
                <a:spcPts val="600"/>
              </a:spcBef>
              <a:spcAft>
                <a:spcPts val="600"/>
              </a:spcAft>
              <a:buNone/>
            </a:pPr>
            <a:endParaRPr lang="en-US" altLang="de-DE" sz="1500" dirty="0" smtClean="0"/>
          </a:p>
          <a:p>
            <a:pPr marL="0" indent="0" algn="r">
              <a:lnSpc>
                <a:spcPct val="120000"/>
              </a:lnSpc>
              <a:spcBef>
                <a:spcPts val="600"/>
              </a:spcBef>
              <a:spcAft>
                <a:spcPts val="600"/>
              </a:spcAft>
              <a:buNone/>
            </a:pPr>
            <a:r>
              <a:rPr lang="en-US" altLang="de-DE" sz="1500" dirty="0" smtClean="0"/>
              <a:t>[</a:t>
            </a:r>
            <a:r>
              <a:rPr lang="en-US" altLang="de-DE" sz="1500" dirty="0" err="1"/>
              <a:t>Gurkaynak</a:t>
            </a:r>
            <a:r>
              <a:rPr lang="en-US" altLang="de-DE" sz="1500" dirty="0"/>
              <a:t>, </a:t>
            </a:r>
            <a:r>
              <a:rPr lang="en-US" altLang="de-DE" sz="1500" dirty="0" err="1"/>
              <a:t>Yilmaz</a:t>
            </a:r>
            <a:r>
              <a:rPr lang="en-US" altLang="de-DE" sz="1500" dirty="0"/>
              <a:t>, </a:t>
            </a:r>
            <a:r>
              <a:rPr lang="en-US" altLang="de-DE" sz="1500" dirty="0" err="1"/>
              <a:t>Haksever</a:t>
            </a:r>
            <a:r>
              <a:rPr lang="en-US" altLang="de-DE" sz="1500" dirty="0"/>
              <a:t>, 2016]</a:t>
            </a:r>
          </a:p>
          <a:p>
            <a:pPr>
              <a:spcBef>
                <a:spcPts val="1200"/>
              </a:spcBef>
              <a:spcAft>
                <a:spcPts val="1200"/>
              </a:spcAft>
            </a:pPr>
            <a:endParaRPr lang="en-US" altLang="de-DE" dirty="0" smtClean="0"/>
          </a:p>
        </p:txBody>
      </p:sp>
    </p:spTree>
    <p:extLst>
      <p:ext uri="{BB962C8B-B14F-4D97-AF65-F5344CB8AC3E}">
        <p14:creationId xmlns:p14="http://schemas.microsoft.com/office/powerpoint/2010/main" val="262031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503082"/>
            <a:ext cx="9399470" cy="957396"/>
          </a:xfrm>
        </p:spPr>
        <p:txBody>
          <a:bodyPr>
            <a:normAutofit/>
          </a:bodyPr>
          <a:lstStyle/>
          <a:p>
            <a:pPr lvl="0"/>
            <a:r>
              <a:rPr lang="en-US" dirty="0" smtClean="0"/>
              <a:t>Artificial General Intelligence (AGI)</a:t>
            </a:r>
            <a:endParaRPr lang="en-US" altLang="de-DE" dirty="0" smtClean="0"/>
          </a:p>
        </p:txBody>
      </p:sp>
      <p:sp>
        <p:nvSpPr>
          <p:cNvPr id="3075" name="Rectangle 3"/>
          <p:cNvSpPr>
            <a:spLocks noGrp="1" noChangeArrowheads="1"/>
          </p:cNvSpPr>
          <p:nvPr>
            <p:ph type="body" idx="1"/>
          </p:nvPr>
        </p:nvSpPr>
        <p:spPr>
          <a:xfrm>
            <a:off x="312425" y="1771048"/>
            <a:ext cx="9495718" cy="4042611"/>
          </a:xfrm>
        </p:spPr>
        <p:txBody>
          <a:bodyPr>
            <a:normAutofit lnSpcReduction="10000"/>
          </a:bodyPr>
          <a:lstStyle/>
          <a:p>
            <a:pPr>
              <a:lnSpc>
                <a:spcPct val="130000"/>
              </a:lnSpc>
              <a:spcBef>
                <a:spcPts val="1200"/>
              </a:spcBef>
              <a:spcAft>
                <a:spcPts val="1200"/>
              </a:spcAft>
            </a:pPr>
            <a:r>
              <a:rPr lang="en-US" altLang="de-DE" dirty="0" smtClean="0"/>
              <a:t>Represents "Human-level AIs", computers as smart as humans – in every aspect and capable of performing all intellectual tasks humans can</a:t>
            </a:r>
          </a:p>
          <a:p>
            <a:pPr>
              <a:lnSpc>
                <a:spcPct val="130000"/>
              </a:lnSpc>
              <a:spcBef>
                <a:spcPts val="1200"/>
              </a:spcBef>
              <a:spcAft>
                <a:spcPts val="1200"/>
              </a:spcAft>
            </a:pPr>
            <a:r>
              <a:rPr lang="en-US" altLang="de-DE" dirty="0" smtClean="0"/>
              <a:t>Performing tasks involving complex calculations requiring substantial effort, time dedication for humans – very simple for AIs</a:t>
            </a:r>
          </a:p>
          <a:p>
            <a:pPr>
              <a:lnSpc>
                <a:spcPct val="130000"/>
              </a:lnSpc>
              <a:spcBef>
                <a:spcPts val="1200"/>
              </a:spcBef>
              <a:spcAft>
                <a:spcPts val="1200"/>
              </a:spcAft>
            </a:pPr>
            <a:r>
              <a:rPr lang="en-US" altLang="de-DE" dirty="0" smtClean="0"/>
              <a:t>AI by now succeeded in doing essentially everything that requires "thinking" but has failed to do most of what people and animals do "without thinking"</a:t>
            </a:r>
          </a:p>
          <a:p>
            <a:pPr>
              <a:lnSpc>
                <a:spcPct val="130000"/>
              </a:lnSpc>
              <a:spcBef>
                <a:spcPts val="1200"/>
              </a:spcBef>
              <a:spcAft>
                <a:spcPts val="1200"/>
              </a:spcAft>
            </a:pPr>
            <a:r>
              <a:rPr lang="en-US" altLang="de-DE" dirty="0" smtClean="0"/>
              <a:t>May be reached around </a:t>
            </a:r>
            <a:r>
              <a:rPr lang="en-US" altLang="de-DE" dirty="0"/>
              <a:t>2030</a:t>
            </a:r>
          </a:p>
          <a:p>
            <a:pPr marL="0" indent="0" algn="r">
              <a:spcBef>
                <a:spcPts val="0"/>
              </a:spcBef>
              <a:buNone/>
            </a:pPr>
            <a:r>
              <a:rPr lang="en-US" altLang="de-DE" sz="1500" dirty="0"/>
              <a:t>[</a:t>
            </a:r>
            <a:r>
              <a:rPr lang="en-US" altLang="de-DE" sz="1500" dirty="0" err="1"/>
              <a:t>Gurkaynak</a:t>
            </a:r>
            <a:r>
              <a:rPr lang="en-US" altLang="de-DE" sz="1500" dirty="0"/>
              <a:t>, </a:t>
            </a:r>
            <a:r>
              <a:rPr lang="en-US" altLang="de-DE" sz="1500" dirty="0" err="1"/>
              <a:t>Yilmaz</a:t>
            </a:r>
            <a:r>
              <a:rPr lang="en-US" altLang="de-DE" sz="1500" dirty="0"/>
              <a:t>, </a:t>
            </a:r>
            <a:r>
              <a:rPr lang="en-US" altLang="de-DE" sz="1500" dirty="0" err="1"/>
              <a:t>Haksever</a:t>
            </a:r>
            <a:r>
              <a:rPr lang="en-US" altLang="de-DE" sz="1500" dirty="0"/>
              <a:t>, 2016]</a:t>
            </a:r>
          </a:p>
          <a:p>
            <a:pPr>
              <a:lnSpc>
                <a:spcPct val="150000"/>
              </a:lnSpc>
              <a:spcBef>
                <a:spcPts val="1200"/>
              </a:spcBef>
              <a:spcAft>
                <a:spcPts val="1200"/>
              </a:spcAft>
            </a:pPr>
            <a:endParaRPr lang="en-US" altLang="de-DE" dirty="0" smtClean="0"/>
          </a:p>
        </p:txBody>
      </p:sp>
    </p:spTree>
    <p:extLst>
      <p:ext uri="{BB962C8B-B14F-4D97-AF65-F5344CB8AC3E}">
        <p14:creationId xmlns:p14="http://schemas.microsoft.com/office/powerpoint/2010/main" val="4144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676336"/>
            <a:ext cx="9399470" cy="957396"/>
          </a:xfrm>
        </p:spPr>
        <p:txBody>
          <a:bodyPr>
            <a:normAutofit/>
          </a:bodyPr>
          <a:lstStyle/>
          <a:p>
            <a:pPr lvl="0"/>
            <a:r>
              <a:rPr lang="en-US" dirty="0" smtClean="0"/>
              <a:t>Artificial Super Intelligence (ASI)</a:t>
            </a:r>
            <a:endParaRPr lang="en-US" altLang="de-DE" dirty="0" smtClean="0"/>
          </a:p>
        </p:txBody>
      </p:sp>
      <p:sp>
        <p:nvSpPr>
          <p:cNvPr id="3075" name="Rectangle 3"/>
          <p:cNvSpPr>
            <a:spLocks noGrp="1" noChangeArrowheads="1"/>
          </p:cNvSpPr>
          <p:nvPr>
            <p:ph type="body" idx="1"/>
          </p:nvPr>
        </p:nvSpPr>
        <p:spPr>
          <a:xfrm>
            <a:off x="510139" y="1896177"/>
            <a:ext cx="8922619" cy="4398779"/>
          </a:xfrm>
        </p:spPr>
        <p:txBody>
          <a:bodyPr>
            <a:normAutofit/>
          </a:bodyPr>
          <a:lstStyle/>
          <a:p>
            <a:pPr>
              <a:spcBef>
                <a:spcPts val="1200"/>
              </a:spcBef>
              <a:spcAft>
                <a:spcPts val="1200"/>
              </a:spcAft>
            </a:pPr>
            <a:r>
              <a:rPr lang="en-US" altLang="de-DE" dirty="0" smtClean="0"/>
              <a:t>Represents AIs "much smarter than the best human brains in practically every field, including scientific creativity, general wisdom and social skills"</a:t>
            </a:r>
          </a:p>
          <a:p>
            <a:pPr>
              <a:spcBef>
                <a:spcPts val="1200"/>
              </a:spcBef>
              <a:spcAft>
                <a:spcPts val="1200"/>
              </a:spcAft>
            </a:pPr>
            <a:r>
              <a:rPr lang="en-US" altLang="de-DE" dirty="0" smtClean="0"/>
              <a:t>It is expected that AGI once established it will evolve itself into an ASI very quickly – as a result of an exponential growth (phenomenon of "intelligence explosion" or "singularity)</a:t>
            </a:r>
          </a:p>
          <a:p>
            <a:pPr>
              <a:spcBef>
                <a:spcPts val="1200"/>
              </a:spcBef>
              <a:spcAft>
                <a:spcPts val="1200"/>
              </a:spcAft>
            </a:pPr>
            <a:r>
              <a:rPr lang="en-US" altLang="de-DE" dirty="0" smtClean="0"/>
              <a:t>ASI major forms: speed super intelligence, collective super intelligence and quality super intelligence – anyone of the three capable of creating the other two</a:t>
            </a:r>
            <a:endParaRPr lang="en-US" altLang="de-DE" dirty="0"/>
          </a:p>
          <a:p>
            <a:pPr marL="0" indent="0" algn="r">
              <a:spcBef>
                <a:spcPts val="1200"/>
              </a:spcBef>
              <a:spcAft>
                <a:spcPts val="1200"/>
              </a:spcAft>
              <a:buNone/>
            </a:pPr>
            <a:r>
              <a:rPr lang="en-US" altLang="de-DE" sz="1400" dirty="0" smtClean="0"/>
              <a:t>[</a:t>
            </a:r>
            <a:r>
              <a:rPr lang="en-US" altLang="de-DE" sz="1400" dirty="0" err="1" smtClean="0"/>
              <a:t>Gurkaynak</a:t>
            </a:r>
            <a:r>
              <a:rPr lang="en-US" altLang="de-DE" sz="1400" dirty="0" smtClean="0"/>
              <a:t>, </a:t>
            </a:r>
            <a:r>
              <a:rPr lang="en-US" altLang="de-DE" sz="1400" dirty="0" err="1" smtClean="0"/>
              <a:t>Yilmaz</a:t>
            </a:r>
            <a:r>
              <a:rPr lang="en-US" altLang="de-DE" sz="1400" dirty="0" smtClean="0"/>
              <a:t>, </a:t>
            </a:r>
            <a:r>
              <a:rPr lang="en-US" altLang="de-DE" sz="1400" dirty="0" err="1" smtClean="0"/>
              <a:t>Haksever</a:t>
            </a:r>
            <a:r>
              <a:rPr lang="en-US" altLang="de-DE" sz="1400" dirty="0" smtClean="0"/>
              <a:t>, 2016]</a:t>
            </a:r>
          </a:p>
        </p:txBody>
      </p:sp>
    </p:spTree>
    <p:extLst>
      <p:ext uri="{BB962C8B-B14F-4D97-AF65-F5344CB8AC3E}">
        <p14:creationId xmlns:p14="http://schemas.microsoft.com/office/powerpoint/2010/main" val="20243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5" y="377953"/>
            <a:ext cx="9399470" cy="957396"/>
          </a:xfrm>
        </p:spPr>
        <p:txBody>
          <a:bodyPr>
            <a:normAutofit/>
          </a:bodyPr>
          <a:lstStyle/>
          <a:p>
            <a:pPr lvl="0"/>
            <a:r>
              <a:rPr lang="en-US" dirty="0" smtClean="0"/>
              <a:t>Artificial Intelligence Explosion</a:t>
            </a:r>
            <a:endParaRPr lang="en-US" altLang="de-DE" dirty="0" smtClean="0"/>
          </a:p>
        </p:txBody>
      </p:sp>
      <p:sp>
        <p:nvSpPr>
          <p:cNvPr id="2" name="Textfeld 1"/>
          <p:cNvSpPr txBox="1"/>
          <p:nvPr/>
        </p:nvSpPr>
        <p:spPr>
          <a:xfrm>
            <a:off x="1289785" y="6115439"/>
            <a:ext cx="2028440" cy="276999"/>
          </a:xfrm>
          <a:prstGeom prst="rect">
            <a:avLst/>
          </a:prstGeom>
          <a:noFill/>
        </p:spPr>
        <p:txBody>
          <a:bodyPr wrap="none" rtlCol="0">
            <a:spAutoFit/>
          </a:bodyPr>
          <a:lstStyle/>
          <a:p>
            <a:r>
              <a:rPr lang="en-US" sz="1200" dirty="0" err="1" smtClean="0"/>
              <a:t>Hutson</a:t>
            </a:r>
            <a:r>
              <a:rPr lang="en-US" sz="1200" dirty="0" smtClean="0"/>
              <a:t>, Science 18 May 2008</a:t>
            </a:r>
            <a:endParaRPr lang="en-US" sz="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169" y="1598497"/>
            <a:ext cx="7683050" cy="421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59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1895</Words>
  <Application>Microsoft Office PowerPoint</Application>
  <PresentationFormat>A4-Papier (210x297 mm)</PresentationFormat>
  <Paragraphs>201</Paragraphs>
  <Slides>38</Slides>
  <Notes>34</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Office Theme</vt:lpstr>
      <vt:lpstr>PowerPoint-Präsentation</vt:lpstr>
      <vt:lpstr>Points to Consider</vt:lpstr>
      <vt:lpstr>Navigating the Next Industrial Revolution</vt:lpstr>
      <vt:lpstr>The Fourth Industrial Revolution</vt:lpstr>
      <vt:lpstr>Artificial Intelligence (AI)</vt:lpstr>
      <vt:lpstr>Artificial Narrow Intelligence (ANI)</vt:lpstr>
      <vt:lpstr>Artificial General Intelligence (AGI)</vt:lpstr>
      <vt:lpstr>Artificial Super Intelligence (ASI)</vt:lpstr>
      <vt:lpstr>Artificial Intelligence Explosion</vt:lpstr>
      <vt:lpstr>Some Technical Foundation of AI</vt:lpstr>
      <vt:lpstr>Machine Learning – An Important AI Tool</vt:lpstr>
      <vt:lpstr>Investments in AI Technologies</vt:lpstr>
      <vt:lpstr>Q4 2017 TOP 10 Deals of VC Investments Split  Between China and US in AI</vt:lpstr>
      <vt:lpstr>Comparison United States - China</vt:lpstr>
      <vt:lpstr>Comparison United States - China</vt:lpstr>
      <vt:lpstr>AI-Powered Drug Discovery Captures Pharma Interest</vt:lpstr>
      <vt:lpstr>Machine Learning Classifies Cancer</vt:lpstr>
      <vt:lpstr>AI Designs Organic Synthesis  - A System in Which an AI Program Learns the Rules for Itself -</vt:lpstr>
      <vt:lpstr>Multibillion Investments in AI &amp; Resulting Products and Processes - Require Efficient Patent Protection –   Patent Eligible</vt:lpstr>
      <vt:lpstr>US Patent No. US 8,126,832 B2 of February 28, 2012 for  "Artificial Intelligence System" of Cognitive Code Corp. </vt:lpstr>
      <vt:lpstr>US Patent No. US 8,126,832 B2 of February 28, 2012 for  "Artificial Intelligence System" of Cognitive Code Corp. </vt:lpstr>
      <vt:lpstr>US Patent No. US 8,126,832 B2 of February 28, 2012 for  "Artificial Intelligence System" of Cognitive Code Corp. </vt:lpstr>
      <vt:lpstr>US Patent No. US 8,126,832 B2 of February 28, 2012 for  "Artificial Intelligence System" of Cognitive Code Corp. </vt:lpstr>
      <vt:lpstr>AI-Related Patent Publications</vt:lpstr>
      <vt:lpstr>China is Catching Up With the US in AI</vt:lpstr>
      <vt:lpstr>Development of Families with Applications in AI</vt:lpstr>
      <vt:lpstr>US-AI Patent Champions</vt:lpstr>
      <vt:lpstr>AI Challenges of Traditional Patent Law Concepts</vt:lpstr>
      <vt:lpstr>Challenges for the IP System Digital Inventor?</vt:lpstr>
      <vt:lpstr>Deep Dream Image Example</vt:lpstr>
      <vt:lpstr>Inventorship in the context of AI</vt:lpstr>
      <vt:lpstr>Inventions generated by AI</vt:lpstr>
      <vt:lpstr>Could AI be designated as inventor?</vt:lpstr>
      <vt:lpstr>Designation of AI as inventor</vt:lpstr>
      <vt:lpstr>Effect of AI on the skilled person</vt:lpstr>
      <vt:lpstr>The UK/Irish Copyright Solution – A Viable Model?</vt:lpstr>
      <vt:lpstr>Lessons to Learn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Pedrie Van De Walt</dc:creator>
  <cp:lastModifiedBy>Pfeuffer Daniela</cp:lastModifiedBy>
  <cp:revision>331</cp:revision>
  <cp:lastPrinted>2018-11-08T08:04:45Z</cp:lastPrinted>
  <dcterms:created xsi:type="dcterms:W3CDTF">2012-04-13T14:42:11Z</dcterms:created>
  <dcterms:modified xsi:type="dcterms:W3CDTF">2018-11-08T10:18:17Z</dcterms:modified>
</cp:coreProperties>
</file>