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9" r:id="rId2"/>
    <p:sldId id="260" r:id="rId3"/>
    <p:sldId id="290" r:id="rId4"/>
    <p:sldId id="277" r:id="rId5"/>
    <p:sldId id="278" r:id="rId6"/>
    <p:sldId id="297" r:id="rId7"/>
    <p:sldId id="284" r:id="rId8"/>
    <p:sldId id="294" r:id="rId9"/>
    <p:sldId id="285" r:id="rId10"/>
    <p:sldId id="286" r:id="rId11"/>
    <p:sldId id="291" r:id="rId12"/>
    <p:sldId id="292" r:id="rId13"/>
    <p:sldId id="281" r:id="rId14"/>
    <p:sldId id="282" r:id="rId15"/>
    <p:sldId id="280" r:id="rId16"/>
    <p:sldId id="295" r:id="rId17"/>
    <p:sldId id="296" r:id="rId18"/>
    <p:sldId id="288" r:id="rId19"/>
    <p:sldId id="289" r:id="rId20"/>
    <p:sldId id="276" r:id="rId21"/>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8"/>
    <p:restoredTop sz="97389"/>
  </p:normalViewPr>
  <p:slideViewPr>
    <p:cSldViewPr>
      <p:cViewPr varScale="1">
        <p:scale>
          <a:sx n="184" d="100"/>
          <a:sy n="184" d="100"/>
        </p:scale>
        <p:origin x="189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AD57DB2E-5CC9-4420-A90D-07BBE9966845}" type="datetimeFigureOut">
              <a:rPr lang="de-DE" smtClean="0"/>
              <a:pPr/>
              <a:t>21.09.21</a:t>
            </a:fld>
            <a:endParaRPr lang="de-DE"/>
          </a:p>
        </p:txBody>
      </p:sp>
      <p:sp>
        <p:nvSpPr>
          <p:cNvPr id="4" name="Fußzeilenplatzhalt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638A3671-C406-4D35-86D6-7380C628526B}" type="slidenum">
              <a:rPr lang="de-DE" smtClean="0"/>
              <a:pPr/>
              <a:t>‹#›</a:t>
            </a:fld>
            <a:endParaRPr lang="de-DE"/>
          </a:p>
        </p:txBody>
      </p:sp>
    </p:spTree>
    <p:extLst>
      <p:ext uri="{BB962C8B-B14F-4D97-AF65-F5344CB8AC3E}">
        <p14:creationId xmlns:p14="http://schemas.microsoft.com/office/powerpoint/2010/main" val="688355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FFD9D19-4C55-4DAB-97C8-6C0DB717EE11}" type="datetimeFigureOut">
              <a:rPr lang="de-DE" smtClean="0"/>
              <a:pPr/>
              <a:t>21.09.21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CE7767-3EA0-43C9-8B96-191CBB60C05B}"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43060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00509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00509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09763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08765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00509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00509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00509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00509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3353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0050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accent1">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3512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Agenda bullet list slide">
    <p:spTree>
      <p:nvGrpSpPr>
        <p:cNvPr id="1" name=""/>
        <p:cNvGrpSpPr/>
        <p:nvPr/>
      </p:nvGrpSpPr>
      <p:grpSpPr>
        <a:xfrm>
          <a:off x="0" y="0"/>
          <a:ext cx="0" cy="0"/>
          <a:chOff x="0" y="0"/>
          <a:chExt cx="0" cy="0"/>
        </a:xfrm>
      </p:grpSpPr>
      <p:sp>
        <p:nvSpPr>
          <p:cNvPr id="18" name="Text Placeholder 17"/>
          <p:cNvSpPr>
            <a:spLocks noGrp="1"/>
          </p:cNvSpPr>
          <p:nvPr>
            <p:ph type="body" sz="quarter" idx="16" hasCustomPrompt="1"/>
          </p:nvPr>
        </p:nvSpPr>
        <p:spPr>
          <a:xfrm>
            <a:off x="757095" y="620713"/>
            <a:ext cx="7810312" cy="648072"/>
          </a:xfrm>
          <a:prstGeom prst="rect">
            <a:avLst/>
          </a:prstGeom>
        </p:spPr>
        <p:txBody>
          <a:bodyPr wrap="square" lIns="90000" tIns="46800" rIns="90000" bIns="46800" anchor="t" anchorCtr="0">
            <a:noAutofit/>
          </a:bodyPr>
          <a:lstStyle>
            <a:lvl1pPr marL="0" indent="0">
              <a:lnSpc>
                <a:spcPts val="2799"/>
              </a:lnSpc>
              <a:spcBef>
                <a:spcPts val="0"/>
              </a:spcBef>
              <a:buNone/>
              <a:defRPr sz="2000" b="0" spc="0" baseline="0">
                <a:solidFill>
                  <a:srgbClr val="3B464D"/>
                </a:solidFill>
              </a:defRPr>
            </a:lvl1pPr>
          </a:lstStyle>
          <a:p>
            <a:pPr lvl="0"/>
            <a:r>
              <a:rPr lang="de-CH" dirty="0"/>
              <a:t>Title </a:t>
            </a:r>
            <a:r>
              <a:rPr lang="de-CH" dirty="0" err="1"/>
              <a:t>here</a:t>
            </a:r>
            <a:endParaRPr lang="en-GB" dirty="0"/>
          </a:p>
        </p:txBody>
      </p:sp>
      <p:sp>
        <p:nvSpPr>
          <p:cNvPr id="20" name="Text Placeholder 19"/>
          <p:cNvSpPr>
            <a:spLocks noGrp="1"/>
          </p:cNvSpPr>
          <p:nvPr>
            <p:ph type="body" sz="quarter" idx="17"/>
          </p:nvPr>
        </p:nvSpPr>
        <p:spPr>
          <a:xfrm>
            <a:off x="755649" y="1412876"/>
            <a:ext cx="7738875" cy="4645810"/>
          </a:xfrm>
          <a:prstGeom prst="rect">
            <a:avLst/>
          </a:prstGeom>
        </p:spPr>
        <p:txBody>
          <a:bodyPr wrap="square" lIns="90000" tIns="46800" rIns="90000" bIns="46800">
            <a:noAutofit/>
          </a:bodyPr>
          <a:lstStyle>
            <a:lvl1pPr>
              <a:lnSpc>
                <a:spcPts val="2799"/>
              </a:lnSpc>
              <a:spcBef>
                <a:spcPts val="0"/>
              </a:spcBef>
              <a:defRPr sz="1800"/>
            </a:lvl1pPr>
            <a:lvl2pPr>
              <a:lnSpc>
                <a:spcPts val="2799"/>
              </a:lnSpc>
              <a:spcBef>
                <a:spcPts val="0"/>
              </a:spcBef>
              <a:defRPr sz="1800"/>
            </a:lvl2pPr>
            <a:lvl3pPr>
              <a:lnSpc>
                <a:spcPts val="2799"/>
              </a:lnSpc>
              <a:spcBef>
                <a:spcPts val="0"/>
              </a:spcBef>
              <a:defRPr sz="1800"/>
            </a:lvl3pPr>
            <a:lvl4pPr>
              <a:lnSpc>
                <a:spcPts val="2799"/>
              </a:lnSpc>
              <a:spcBef>
                <a:spcPts val="0"/>
              </a:spcBef>
              <a:defRPr sz="1800"/>
            </a:lvl4pPr>
            <a:lvl5pPr>
              <a:lnSpc>
                <a:spcPts val="2799"/>
              </a:lnSpc>
              <a:spcBef>
                <a:spcPts val="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2"/>
          </p:nvPr>
        </p:nvSpPr>
        <p:spPr>
          <a:xfrm>
            <a:off x="6694838" y="6586475"/>
            <a:ext cx="1799687" cy="215950"/>
          </a:xfrm>
          <a:prstGeom prst="rect">
            <a:avLst/>
          </a:prstGeom>
        </p:spPr>
        <p:txBody>
          <a:bodyPr wrap="none" lIns="0" tIns="0" rIns="0" bIns="0" anchor="t" anchorCtr="0"/>
          <a:lstStyle>
            <a:lvl1pPr>
              <a:defRPr sz="900">
                <a:solidFill>
                  <a:schemeClr val="bg1"/>
                </a:solidFill>
              </a:defRPr>
            </a:lvl1pPr>
          </a:lstStyle>
          <a:p>
            <a:fld id="{7C9EFE69-C633-4EED-ACD0-C4EE97CFEF13}" type="slidenum">
              <a:rPr lang="en-GB" smtClean="0"/>
              <a:pPr/>
              <a:t>‹#›</a:t>
            </a:fld>
            <a:endParaRPr lang="en-GB" dirty="0"/>
          </a:p>
        </p:txBody>
      </p:sp>
    </p:spTree>
    <p:extLst>
      <p:ext uri="{BB962C8B-B14F-4D97-AF65-F5344CB8AC3E}">
        <p14:creationId xmlns:p14="http://schemas.microsoft.com/office/powerpoint/2010/main" val="318782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FD89F1B-6B19-4187-BBD9-5871CA80894C}"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89F1B-6B19-4187-BBD9-5871CA80894C}" type="slidenum">
              <a:rPr lang="de-DE" smtClean="0"/>
              <a:pPr/>
              <a:t>‹#›</a:t>
            </a:fld>
            <a:endParaRPr lang="de-DE"/>
          </a:p>
        </p:txBody>
      </p:sp>
      <p:sp>
        <p:nvSpPr>
          <p:cNvPr id="14" name="fr" descr="  "/>
          <p:cNvSpPr txBox="1"/>
          <p:nvPr userDrawn="1"/>
        </p:nvSpPr>
        <p:spPr>
          <a:xfrm>
            <a:off x="0" y="6537960"/>
            <a:ext cx="9144000" cy="223138"/>
          </a:xfrm>
          <a:prstGeom prst="rect">
            <a:avLst/>
          </a:prstGeom>
          <a:noFill/>
        </p:spPr>
        <p:txBody>
          <a:bodyPr vert="horz" rtlCol="0">
            <a:spAutoFit/>
          </a:bodyPr>
          <a:lstStyle/>
          <a:p>
            <a:pPr algn="r"/>
            <a:r>
              <a:rPr lang="en-US" sz="850" b="0" i="0" u="none" baseline="0">
                <a:solidFill>
                  <a:srgbClr val="000000"/>
                </a:solidFill>
                <a:latin typeface="Microsoft Sans Serif"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p:cNvSpPr txBox="1">
            <a:spLocks/>
          </p:cNvSpPr>
          <p:nvPr/>
        </p:nvSpPr>
        <p:spPr>
          <a:xfrm>
            <a:off x="758027" y="3717032"/>
            <a:ext cx="5832574" cy="2058759"/>
          </a:xfrm>
          <a:prstGeom prst="rect">
            <a:avLst/>
          </a:prstGeom>
        </p:spPr>
        <p:txBody>
          <a:bodyPr wrap="square" lIns="0" tIns="0" rIns="0" bIns="0" anchor="t" anchorCtr="0">
            <a:noAutofit/>
          </a:bodyPr>
          <a:lstStyle>
            <a:lvl1pPr algn="l" defTabSz="914217" rtl="0" eaLnBrk="1" latinLnBrk="0" hangingPunct="1">
              <a:lnSpc>
                <a:spcPct val="100000"/>
              </a:lnSpc>
              <a:spcBef>
                <a:spcPct val="0"/>
              </a:spcBef>
              <a:buNone/>
              <a:defRPr sz="2000" b="0" kern="1200" spc="0" baseline="0">
                <a:solidFill>
                  <a:srgbClr val="000066"/>
                </a:solidFill>
                <a:latin typeface="Trebuchet MS" panose="020B0603020202020204" pitchFamily="34" charset="0"/>
                <a:ea typeface="+mj-ea"/>
                <a:cs typeface="Arial" pitchFamily="34" charset="0"/>
              </a:defRPr>
            </a:lvl1pPr>
          </a:lstStyle>
          <a:p>
            <a:r>
              <a:rPr lang="en-US" dirty="0">
                <a:solidFill>
                  <a:schemeClr val="tx1"/>
                </a:solidFill>
                <a:latin typeface="+mj-lt"/>
              </a:rPr>
              <a:t>Dr Klaus Grabinski, Judge, Federal Court of Justice (</a:t>
            </a:r>
            <a:r>
              <a:rPr lang="de-DE" dirty="0">
                <a:solidFill>
                  <a:schemeClr val="tx1"/>
                </a:solidFill>
                <a:latin typeface="+mj-lt"/>
              </a:rPr>
              <a:t>Bundesgerichtshof</a:t>
            </a:r>
            <a:r>
              <a:rPr lang="en-US" dirty="0">
                <a:solidFill>
                  <a:schemeClr val="tx1"/>
                </a:solidFill>
                <a:latin typeface="+mj-lt"/>
              </a:rPr>
              <a:t>), Germany</a:t>
            </a:r>
          </a:p>
          <a:p>
            <a:r>
              <a:rPr lang="en-US" altLang="zh-CN" dirty="0">
                <a:solidFill>
                  <a:schemeClr val="tx1"/>
                </a:solidFill>
                <a:latin typeface="微软雅黑" panose="020B0503020204020204" pitchFamily="34" charset="-122"/>
                <a:ea typeface="微软雅黑" panose="020B0503020204020204" pitchFamily="34" charset="-122"/>
              </a:rPr>
              <a:t>Klaus </a:t>
            </a:r>
            <a:r>
              <a:rPr lang="en-US" altLang="zh-CN" dirty="0" err="1">
                <a:solidFill>
                  <a:schemeClr val="tx1"/>
                </a:solidFill>
                <a:latin typeface="微软雅黑" panose="020B0503020204020204" pitchFamily="34" charset="-122"/>
                <a:ea typeface="微软雅黑" panose="020B0503020204020204" pitchFamily="34" charset="-122"/>
              </a:rPr>
              <a:t>Grabinski</a:t>
            </a:r>
            <a:r>
              <a:rPr lang="zh-CN" altLang="en-US" dirty="0">
                <a:solidFill>
                  <a:schemeClr val="tx1"/>
                </a:solidFill>
                <a:latin typeface="微软雅黑" panose="020B0503020204020204" pitchFamily="34" charset="-122"/>
                <a:ea typeface="微软雅黑" panose="020B0503020204020204" pitchFamily="34" charset="-122"/>
              </a:rPr>
              <a:t>博士，德国联邦最高法院法官</a:t>
            </a:r>
            <a:endParaRPr lang="en-US" dirty="0">
              <a:solidFill>
                <a:schemeClr val="tx1"/>
              </a:solidFill>
              <a:latin typeface="微软雅黑" panose="020B0503020204020204" pitchFamily="34" charset="-122"/>
              <a:ea typeface="微软雅黑" panose="020B0503020204020204" pitchFamily="34" charset="-122"/>
            </a:endParaRPr>
          </a:p>
          <a:p>
            <a:endParaRPr lang="en-US" dirty="0">
              <a:solidFill>
                <a:schemeClr val="tx1"/>
              </a:solidFill>
              <a:latin typeface="+mj-lt"/>
            </a:endParaRPr>
          </a:p>
          <a:p>
            <a:r>
              <a:rPr lang="en-US" dirty="0">
                <a:solidFill>
                  <a:schemeClr val="tx1"/>
                </a:solidFill>
                <a:latin typeface="+mj-lt"/>
              </a:rPr>
              <a:t>24 September 2021</a:t>
            </a:r>
          </a:p>
          <a:p>
            <a:r>
              <a:rPr lang="en-US" dirty="0">
                <a:solidFill>
                  <a:schemeClr val="tx1"/>
                </a:solidFill>
                <a:latin typeface="微软雅黑" panose="020B0503020204020204" pitchFamily="34" charset="-122"/>
                <a:ea typeface="微软雅黑" panose="020B0503020204020204" pitchFamily="34" charset="-122"/>
              </a:rPr>
              <a:t>2021</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9</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24</a:t>
            </a:r>
            <a:r>
              <a:rPr lang="zh-CN" altLang="en-US" dirty="0">
                <a:solidFill>
                  <a:schemeClr val="tx1"/>
                </a:solidFill>
                <a:latin typeface="微软雅黑" panose="020B0503020204020204" pitchFamily="34" charset="-122"/>
                <a:ea typeface="微软雅黑" panose="020B0503020204020204" pitchFamily="34" charset="-122"/>
              </a:rPr>
              <a:t>日</a:t>
            </a:r>
            <a:endParaRPr lang="en-US" dirty="0">
              <a:solidFill>
                <a:schemeClr val="tx1"/>
              </a:solidFill>
              <a:latin typeface="微软雅黑" panose="020B0503020204020204" pitchFamily="34" charset="-122"/>
              <a:ea typeface="微软雅黑" panose="020B0503020204020204" pitchFamily="34" charset="-122"/>
            </a:endParaRPr>
          </a:p>
          <a:p>
            <a:endParaRPr lang="en-US" dirty="0">
              <a:solidFill>
                <a:schemeClr val="tx1"/>
              </a:solidFill>
              <a:latin typeface="+mj-lt"/>
            </a:endParaRPr>
          </a:p>
          <a:p>
            <a:r>
              <a:rPr lang="en-US" altLang="de-DE" dirty="0">
                <a:solidFill>
                  <a:srgbClr val="000000"/>
                </a:solidFill>
                <a:latin typeface="+mj-lt"/>
              </a:rPr>
              <a:t>IP</a:t>
            </a:r>
            <a:r>
              <a:rPr lang="zh-CN" altLang="en-US" dirty="0">
                <a:solidFill>
                  <a:srgbClr val="000000"/>
                </a:solidFill>
                <a:latin typeface="+mj-lt"/>
              </a:rPr>
              <a:t> </a:t>
            </a:r>
            <a:r>
              <a:rPr lang="en-US" altLang="de-DE" dirty="0">
                <a:solidFill>
                  <a:srgbClr val="000000"/>
                </a:solidFill>
                <a:latin typeface="+mj-lt"/>
              </a:rPr>
              <a:t>Key Online China-Europe Seminar</a:t>
            </a:r>
          </a:p>
          <a:p>
            <a:r>
              <a:rPr lang="en-US" altLang="de-DE" dirty="0">
                <a:solidFill>
                  <a:srgbClr val="000000"/>
                </a:solidFill>
                <a:latin typeface="微软雅黑" panose="020B0503020204020204" pitchFamily="34" charset="-122"/>
                <a:ea typeface="微软雅黑" panose="020B0503020204020204" pitchFamily="34" charset="-122"/>
              </a:rPr>
              <a:t>IP K</a:t>
            </a:r>
            <a:r>
              <a:rPr lang="en-US" altLang="zh-CN" dirty="0">
                <a:solidFill>
                  <a:srgbClr val="000000"/>
                </a:solidFill>
                <a:latin typeface="微软雅黑" panose="020B0503020204020204" pitchFamily="34" charset="-122"/>
                <a:ea typeface="微软雅黑" panose="020B0503020204020204" pitchFamily="34" charset="-122"/>
              </a:rPr>
              <a:t>ey</a:t>
            </a:r>
            <a:r>
              <a:rPr lang="zh-CN" altLang="en-US" dirty="0">
                <a:solidFill>
                  <a:srgbClr val="000000"/>
                </a:solidFill>
                <a:latin typeface="微软雅黑" panose="020B0503020204020204" pitchFamily="34" charset="-122"/>
                <a:ea typeface="微软雅黑" panose="020B0503020204020204" pitchFamily="34" charset="-122"/>
              </a:rPr>
              <a:t>中欧线上研讨会</a:t>
            </a:r>
            <a:br>
              <a:rPr lang="en-US" altLang="de-DE" dirty="0">
                <a:solidFill>
                  <a:srgbClr val="000000"/>
                </a:solidFill>
                <a:latin typeface="+mj-lt"/>
              </a:rPr>
            </a:br>
            <a:endParaRPr lang="en-US" dirty="0">
              <a:solidFill>
                <a:schemeClr val="tx1"/>
              </a:solidFill>
              <a:latin typeface="+mj-lt"/>
            </a:endParaRPr>
          </a:p>
        </p:txBody>
      </p:sp>
      <p:sp>
        <p:nvSpPr>
          <p:cNvPr id="8" name="Title 1"/>
          <p:cNvSpPr txBox="1">
            <a:spLocks/>
          </p:cNvSpPr>
          <p:nvPr/>
        </p:nvSpPr>
        <p:spPr>
          <a:xfrm>
            <a:off x="758027" y="1268760"/>
            <a:ext cx="7776792" cy="1428824"/>
          </a:xfrm>
          <a:prstGeom prst="rect">
            <a:avLst/>
          </a:prstGeom>
        </p:spPr>
        <p:txBody>
          <a:bodyPr vert="horz" wrap="square" lIns="0" tIns="0" rIns="0" bIns="0" rtlCol="0" anchor="b" anchorCtr="0">
            <a:noAutofit/>
          </a:bodyPr>
          <a:lstStyle>
            <a:lvl1pPr algn="l" defTabSz="914217" rtl="0" eaLnBrk="1" latinLnBrk="0" hangingPunct="1">
              <a:lnSpc>
                <a:spcPct val="100000"/>
              </a:lnSpc>
              <a:spcBef>
                <a:spcPct val="0"/>
              </a:spcBef>
              <a:buNone/>
              <a:defRPr sz="2800" b="1" kern="1200" spc="0" baseline="0">
                <a:solidFill>
                  <a:srgbClr val="000066"/>
                </a:solidFill>
                <a:latin typeface="Trebuchet MS" panose="020B0603020202020204" pitchFamily="34" charset="0"/>
                <a:ea typeface="+mj-ea"/>
                <a:cs typeface="Arial" pitchFamily="34" charset="0"/>
              </a:defRPr>
            </a:lvl1pPr>
          </a:lstStyle>
          <a:p>
            <a:r>
              <a:rPr lang="en-US" sz="3600" dirty="0">
                <a:solidFill>
                  <a:schemeClr val="tx1"/>
                </a:solidFill>
                <a:latin typeface="+mj-lt"/>
              </a:rPr>
              <a:t>The role of technical experts in patent litigation – German approach</a:t>
            </a:r>
          </a:p>
          <a:p>
            <a:r>
              <a:rPr lang="zh-CN" altLang="en-US" sz="3600" dirty="0">
                <a:solidFill>
                  <a:schemeClr val="tx1"/>
                </a:solidFill>
                <a:latin typeface="微软雅黑" panose="020B0503020204020204" pitchFamily="34" charset="-122"/>
                <a:ea typeface="微软雅黑" panose="020B0503020204020204" pitchFamily="34" charset="-122"/>
              </a:rPr>
              <a:t>技术专家在专利诉讼中的作用</a:t>
            </a:r>
            <a:endParaRPr lang="en-US" altLang="zh-CN" sz="3600" dirty="0">
              <a:solidFill>
                <a:schemeClr val="tx1"/>
              </a:solidFill>
              <a:latin typeface="微软雅黑" panose="020B0503020204020204" pitchFamily="34" charset="-122"/>
              <a:ea typeface="微软雅黑" panose="020B0503020204020204" pitchFamily="34" charset="-122"/>
            </a:endParaRPr>
          </a:p>
          <a:p>
            <a:r>
              <a:rPr lang="en-US" altLang="zh-CN" sz="3600" dirty="0">
                <a:solidFill>
                  <a:schemeClr val="tx1"/>
                </a:solidFill>
                <a:latin typeface="微软雅黑" panose="020B0503020204020204" pitchFamily="34" charset="-122"/>
                <a:ea typeface="微软雅黑" panose="020B0503020204020204" pitchFamily="34" charset="-122"/>
              </a:rPr>
              <a:t>——</a:t>
            </a:r>
            <a:r>
              <a:rPr lang="zh-CN" altLang="en-US" sz="3600" dirty="0">
                <a:solidFill>
                  <a:schemeClr val="tx1"/>
                </a:solidFill>
                <a:latin typeface="微软雅黑" panose="020B0503020204020204" pitchFamily="34" charset="-122"/>
                <a:ea typeface="微软雅黑" panose="020B0503020204020204" pitchFamily="34" charset="-122"/>
              </a:rPr>
              <a:t>德国方法</a:t>
            </a:r>
            <a:endParaRPr lang="en-US" sz="36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38794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10</a:t>
            </a:fld>
            <a:endParaRPr lang="en-GB" dirty="0"/>
          </a:p>
        </p:txBody>
      </p:sp>
      <p:sp>
        <p:nvSpPr>
          <p:cNvPr id="6" name="Rectangle 3"/>
          <p:cNvSpPr>
            <a:spLocks noGrp="1" noChangeArrowheads="1"/>
          </p:cNvSpPr>
          <p:nvPr>
            <p:ph type="body" idx="4294967295"/>
          </p:nvPr>
        </p:nvSpPr>
        <p:spPr>
          <a:xfrm>
            <a:off x="251520" y="980728"/>
            <a:ext cx="8064822" cy="4608512"/>
          </a:xfrm>
          <a:prstGeom prst="rect">
            <a:avLst/>
          </a:prstGeom>
        </p:spPr>
        <p:txBody>
          <a:bodyPr>
            <a:normAutofit/>
          </a:bodyPr>
          <a:lstStyle/>
          <a:p>
            <a:pPr marL="360000" lvl="1" indent="0">
              <a:buNone/>
            </a:pPr>
            <a:r>
              <a:rPr lang="en-GB" altLang="en-US" sz="2000" dirty="0"/>
              <a:t>The court has to find out what “a rubber latex consisting </a:t>
            </a:r>
            <a:r>
              <a:rPr lang="en-GB" altLang="en-US" sz="2000" b="1" dirty="0"/>
              <a:t>substantially only of natural rubber” </a:t>
            </a:r>
            <a:r>
              <a:rPr lang="en-GB" altLang="en-US" sz="2000" dirty="0"/>
              <a:t>means.</a:t>
            </a:r>
          </a:p>
          <a:p>
            <a:pPr marL="360000" lvl="1" indent="0">
              <a:spcBef>
                <a:spcPts val="0"/>
              </a:spcBef>
              <a:buNone/>
            </a:pPr>
            <a:r>
              <a:rPr lang="zh-CN" altLang="en-US" sz="2000" dirty="0">
                <a:latin typeface="微软雅黑" panose="020B0503020204020204" pitchFamily="34" charset="-122"/>
                <a:ea typeface="微软雅黑" panose="020B0503020204020204" pitchFamily="34" charset="-122"/>
              </a:rPr>
              <a:t>法院必须明确何为“</a:t>
            </a:r>
            <a:r>
              <a:rPr lang="zh-CN" altLang="en-US" sz="2000" b="1" dirty="0">
                <a:latin typeface="微软雅黑" panose="020B0503020204020204" pitchFamily="34" charset="-122"/>
                <a:ea typeface="微软雅黑" panose="020B0503020204020204" pitchFamily="34" charset="-122"/>
              </a:rPr>
              <a:t>主要成分仅为天然橡胶的胶乳</a:t>
            </a:r>
            <a:r>
              <a:rPr lang="zh-CN" altLang="en-US" sz="2000" dirty="0">
                <a:latin typeface="微软雅黑" panose="020B0503020204020204" pitchFamily="34" charset="-122"/>
                <a:ea typeface="微软雅黑" panose="020B0503020204020204" pitchFamily="34" charset="-122"/>
              </a:rPr>
              <a:t>”。</a:t>
            </a:r>
            <a:endParaRPr lang="en-GB" altLang="en-US" sz="2000"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GB" altLang="en-US" sz="2000" dirty="0"/>
              <a:t>To that end, the court has </a:t>
            </a:r>
            <a:r>
              <a:rPr lang="en-GB" altLang="en-US" sz="2000" b="1" dirty="0"/>
              <a:t>to interpret the patent claim.</a:t>
            </a:r>
          </a:p>
          <a:p>
            <a:pPr marL="720000" lvl="1" indent="-360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为此，法院必须对</a:t>
            </a:r>
            <a:r>
              <a:rPr lang="zh-CN" altLang="en-US" sz="2000" b="1" dirty="0">
                <a:latin typeface="微软雅黑" panose="020B0503020204020204" pitchFamily="34" charset="-122"/>
                <a:ea typeface="微软雅黑" panose="020B0503020204020204" pitchFamily="34" charset="-122"/>
              </a:rPr>
              <a:t>权利要求书作出解释。</a:t>
            </a:r>
            <a:endParaRPr lang="en-GB" altLang="en-US" sz="2000" b="1" dirty="0">
              <a:latin typeface="微软雅黑" panose="020B0503020204020204" pitchFamily="34" charset="-122"/>
              <a:ea typeface="微软雅黑" panose="020B0503020204020204" pitchFamily="34" charset="-122"/>
            </a:endParaRPr>
          </a:p>
          <a:p>
            <a:pPr marL="679950" lvl="1" indent="-360000">
              <a:buFont typeface="Wingdings" pitchFamily="2" charset="2"/>
              <a:buChar char="§"/>
            </a:pPr>
            <a:r>
              <a:rPr lang="en-GB" altLang="en-US" sz="2000" b="1" dirty="0"/>
              <a:t>Interpretation of a patent claim is</a:t>
            </a:r>
            <a:r>
              <a:rPr lang="en-GB" altLang="en-US" sz="2000" dirty="0"/>
              <a:t> </a:t>
            </a:r>
            <a:r>
              <a:rPr lang="en-GB" altLang="en-US" sz="2000" b="1" dirty="0"/>
              <a:t>a question of law to be decided by the judges.</a:t>
            </a:r>
          </a:p>
          <a:p>
            <a:pPr marL="679950" lvl="1" indent="-360000">
              <a:spcBef>
                <a:spcPts val="0"/>
              </a:spcBef>
              <a:buFont typeface="Wingdings" pitchFamily="2" charset="2"/>
              <a:buChar char="§"/>
            </a:pPr>
            <a:r>
              <a:rPr lang="zh-CN" altLang="en-US" sz="2000" b="1" dirty="0">
                <a:latin typeface="微软雅黑" panose="020B0503020204020204" pitchFamily="34" charset="-122"/>
                <a:ea typeface="微软雅黑" panose="020B0503020204020204" pitchFamily="34" charset="-122"/>
              </a:rPr>
              <a:t>对权利要求书的解释是由法官裁定的法律问题。</a:t>
            </a:r>
            <a:endParaRPr lang="en-GB" altLang="en-US" sz="2000" dirty="0">
              <a:latin typeface="微软雅黑" panose="020B0503020204020204" pitchFamily="34" charset="-122"/>
              <a:ea typeface="微软雅黑" panose="020B0503020204020204" pitchFamily="34" charset="-122"/>
            </a:endParaRPr>
          </a:p>
          <a:p>
            <a:pPr marL="679950" lvl="1" indent="-360000">
              <a:buFont typeface="Wingdings" pitchFamily="2" charset="2"/>
              <a:buChar char="§"/>
            </a:pPr>
            <a:r>
              <a:rPr lang="en-GB" altLang="en-US" sz="2000" b="1" dirty="0"/>
              <a:t>The court may take expert evidence on what the general perspective of the </a:t>
            </a:r>
            <a:r>
              <a:rPr lang="en-GB" altLang="en-US" sz="2000" b="1" dirty="0" err="1"/>
              <a:t>psa</a:t>
            </a:r>
            <a:r>
              <a:rPr lang="en-GB" altLang="en-US" sz="2000" b="1" dirty="0"/>
              <a:t> at the priority date has been</a:t>
            </a:r>
            <a:r>
              <a:rPr lang="en-GB" altLang="en-US" sz="2000" dirty="0"/>
              <a:t> like her/his general abilities and experience. That would be a question of fact.</a:t>
            </a:r>
          </a:p>
          <a:p>
            <a:pPr marL="679950" lvl="1" indent="-360000">
              <a:spcBef>
                <a:spcPts val="0"/>
              </a:spcBef>
              <a:buFont typeface="Wingdings" pitchFamily="2" charset="2"/>
              <a:buChar char="§"/>
            </a:pPr>
            <a:r>
              <a:rPr lang="zh-CN" altLang="en-US" sz="2000" b="1" dirty="0">
                <a:latin typeface="微软雅黑" panose="020B0503020204020204" pitchFamily="34" charset="-122"/>
                <a:ea typeface="微软雅黑" panose="020B0503020204020204" pitchFamily="34" charset="-122"/>
              </a:rPr>
              <a:t>针对在优先权日，本领域领域人员的一般视角</a:t>
            </a:r>
            <a:r>
              <a:rPr lang="zh-CN" altLang="en-US" sz="2000" dirty="0">
                <a:latin typeface="微软雅黑" panose="020B0503020204020204" pitchFamily="34" charset="-122"/>
                <a:ea typeface="微软雅黑" panose="020B0503020204020204" pitchFamily="34" charset="-122"/>
              </a:rPr>
              <a:t>（如一般能力和经验）</a:t>
            </a:r>
            <a:r>
              <a:rPr lang="zh-CN" altLang="en-US" sz="2000" b="1" dirty="0">
                <a:latin typeface="微软雅黑" panose="020B0503020204020204" pitchFamily="34" charset="-122"/>
                <a:ea typeface="微软雅黑" panose="020B0503020204020204" pitchFamily="34" charset="-122"/>
              </a:rPr>
              <a:t>为何</a:t>
            </a:r>
            <a:r>
              <a:rPr lang="zh-CN" altLang="en-US" sz="2000"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法院可以</a:t>
            </a:r>
            <a:r>
              <a:rPr lang="zh-CN" altLang="en-US" sz="2000" dirty="0">
                <a:latin typeface="微软雅黑" panose="020B0503020204020204" pitchFamily="34" charset="-122"/>
                <a:ea typeface="微软雅黑" panose="020B0503020204020204" pitchFamily="34" charset="-122"/>
              </a:rPr>
              <a:t>采纳专家证据。这属于事实问题。</a:t>
            </a:r>
            <a:endParaRPr lang="en-GB" altLang="en-US" sz="2000" dirty="0">
              <a:latin typeface="微软雅黑" panose="020B0503020204020204" pitchFamily="34" charset="-122"/>
              <a:ea typeface="微软雅黑" panose="020B0503020204020204" pitchFamily="34" charset="-122"/>
            </a:endParaRPr>
          </a:p>
          <a:p>
            <a:pPr marL="720000" lvl="1" indent="-360000">
              <a:lnSpc>
                <a:spcPct val="120000"/>
              </a:lnSpc>
            </a:pPr>
            <a:endParaRPr lang="en-US" sz="2000" b="1" dirty="0"/>
          </a:p>
        </p:txBody>
      </p:sp>
    </p:spTree>
    <p:extLst>
      <p:ext uri="{BB962C8B-B14F-4D97-AF65-F5344CB8AC3E}">
        <p14:creationId xmlns:p14="http://schemas.microsoft.com/office/powerpoint/2010/main" val="3753810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11</a:t>
            </a:fld>
            <a:endParaRPr lang="en-GB" dirty="0"/>
          </a:p>
        </p:txBody>
      </p:sp>
      <p:sp>
        <p:nvSpPr>
          <p:cNvPr id="6" name="Rectangle 3"/>
          <p:cNvSpPr>
            <a:spLocks noGrp="1" noChangeArrowheads="1"/>
          </p:cNvSpPr>
          <p:nvPr>
            <p:ph type="body" idx="4294967295"/>
          </p:nvPr>
        </p:nvSpPr>
        <p:spPr>
          <a:xfrm>
            <a:off x="423210" y="1340768"/>
            <a:ext cx="8064822" cy="3672408"/>
          </a:xfrm>
          <a:prstGeom prst="rect">
            <a:avLst/>
          </a:prstGeom>
        </p:spPr>
        <p:txBody>
          <a:bodyPr>
            <a:normAutofit/>
          </a:bodyPr>
          <a:lstStyle/>
          <a:p>
            <a:pPr marL="720000" lvl="1" indent="-360000">
              <a:buFont typeface="Wingdings" pitchFamily="2" charset="2"/>
              <a:buChar char="§"/>
            </a:pPr>
            <a:r>
              <a:rPr lang="en-US" sz="2000" dirty="0"/>
              <a:t>Assume that the court interprets the requirement in the patent claim in the sense that the requirement “</a:t>
            </a:r>
            <a:r>
              <a:rPr lang="en-GB" altLang="en-US" sz="2000" b="1" dirty="0"/>
              <a:t>rubber latex consisting substantially only of natural rubber” </a:t>
            </a:r>
            <a:r>
              <a:rPr lang="en-GB" altLang="en-US" sz="2000" dirty="0"/>
              <a:t>means that the amount of natural rubber should be at least 75 % of the total rubber of the tyre sealing preparation.</a:t>
            </a:r>
          </a:p>
          <a:p>
            <a:pPr marL="720000" lvl="1" indent="-360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假定法院将权利要求书中“</a:t>
            </a:r>
            <a:r>
              <a:rPr lang="zh-CN" altLang="en-US" sz="2000" b="1" dirty="0">
                <a:latin typeface="微软雅黑" panose="020B0503020204020204" pitchFamily="34" charset="-122"/>
                <a:ea typeface="微软雅黑" panose="020B0503020204020204" pitchFamily="34" charset="-122"/>
              </a:rPr>
              <a:t>主要成分仅为天然橡胶的胶乳</a:t>
            </a:r>
            <a:r>
              <a:rPr lang="zh-CN" altLang="en-US" sz="2000" dirty="0">
                <a:latin typeface="微软雅黑" panose="020B0503020204020204" pitchFamily="34" charset="-122"/>
                <a:ea typeface="微软雅黑" panose="020B0503020204020204" pitchFamily="34" charset="-122"/>
              </a:rPr>
              <a:t>”解释为轮胎密封制剂的橡胶总量中至少应包含</a:t>
            </a:r>
            <a:r>
              <a:rPr lang="en-US" altLang="zh-CN" sz="2000" dirty="0">
                <a:latin typeface="微软雅黑" panose="020B0503020204020204" pitchFamily="34" charset="-122"/>
                <a:ea typeface="微软雅黑" panose="020B0503020204020204" pitchFamily="34" charset="-122"/>
              </a:rPr>
              <a:t>75%</a:t>
            </a:r>
            <a:r>
              <a:rPr lang="zh-CN" altLang="en-US" sz="2000" dirty="0">
                <a:latin typeface="微软雅黑" panose="020B0503020204020204" pitchFamily="34" charset="-122"/>
                <a:ea typeface="微软雅黑" panose="020B0503020204020204" pitchFamily="34" charset="-122"/>
              </a:rPr>
              <a:t>的天然橡胶。</a:t>
            </a:r>
            <a:endParaRPr lang="en-GB" altLang="en-US" sz="2000"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GB" altLang="en-US" sz="2000" dirty="0"/>
              <a:t>What should the court consider now?  </a:t>
            </a:r>
          </a:p>
          <a:p>
            <a:pPr marL="720000" lvl="1" indent="-360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法院下一步应考虑哪些因素？</a:t>
            </a:r>
            <a:endParaRPr 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12</a:t>
            </a:fld>
            <a:endParaRPr lang="en-GB" dirty="0"/>
          </a:p>
        </p:txBody>
      </p:sp>
      <p:sp>
        <p:nvSpPr>
          <p:cNvPr id="6" name="Rectangle 3"/>
          <p:cNvSpPr>
            <a:spLocks noGrp="1" noChangeArrowheads="1"/>
          </p:cNvSpPr>
          <p:nvPr>
            <p:ph type="body" idx="4294967295"/>
          </p:nvPr>
        </p:nvSpPr>
        <p:spPr>
          <a:xfrm>
            <a:off x="251520" y="404664"/>
            <a:ext cx="8064822" cy="6151257"/>
          </a:xfrm>
          <a:prstGeom prst="rect">
            <a:avLst/>
          </a:prstGeom>
        </p:spPr>
        <p:txBody>
          <a:bodyPr>
            <a:normAutofit fontScale="92500" lnSpcReduction="20000"/>
          </a:bodyPr>
          <a:lstStyle/>
          <a:p>
            <a:pPr marL="720000" lvl="1" indent="-360000">
              <a:lnSpc>
                <a:spcPct val="120000"/>
              </a:lnSpc>
              <a:buFont typeface="Wingdings" pitchFamily="2" charset="2"/>
              <a:buChar char="§"/>
            </a:pPr>
            <a:r>
              <a:rPr lang="en-GB" sz="2000" dirty="0"/>
              <a:t>The court should have a closer look at the two expert reports submitted by the parties that come to different results with regard to the amount of natural rubber latex in the attacked tyre sealing preparation.</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法院应该仔细研究当事方提交的、对被控轮胎密封制剂中天然橡胶乳胶含量存在异议的两份专家报告。</a:t>
            </a:r>
            <a:endParaRPr lang="en-GB" sz="2000"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sz="2000" dirty="0"/>
              <a:t>If the report (85 % amount of natural rubber latex) is right the patent is infringed, if the other report is right (only 55 %) the patent is not infringed.</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如果原告报告正确（</a:t>
            </a:r>
            <a:r>
              <a:rPr lang="en-US" altLang="zh-CN" sz="2000" dirty="0">
                <a:latin typeface="微软雅黑" panose="020B0503020204020204" pitchFamily="34" charset="-122"/>
                <a:ea typeface="微软雅黑" panose="020B0503020204020204" pitchFamily="34" charset="-122"/>
              </a:rPr>
              <a:t>85%</a:t>
            </a:r>
            <a:r>
              <a:rPr lang="zh-CN" altLang="en-US" sz="2000" dirty="0">
                <a:latin typeface="微软雅黑" panose="020B0503020204020204" pitchFamily="34" charset="-122"/>
                <a:ea typeface="微软雅黑" panose="020B0503020204020204" pitchFamily="34" charset="-122"/>
              </a:rPr>
              <a:t>的天然乳胶），则专利遭到侵权；如果被告报告正确（仅</a:t>
            </a:r>
            <a:r>
              <a:rPr lang="en-US" altLang="zh-CN" sz="2000" dirty="0">
                <a:latin typeface="微软雅黑" panose="020B0503020204020204" pitchFamily="34" charset="-122"/>
                <a:ea typeface="微软雅黑" panose="020B0503020204020204" pitchFamily="34" charset="-122"/>
              </a:rPr>
              <a:t>55%</a:t>
            </a:r>
            <a:r>
              <a:rPr lang="zh-CN" altLang="en-US" sz="2000" dirty="0">
                <a:latin typeface="微软雅黑" panose="020B0503020204020204" pitchFamily="34" charset="-122"/>
                <a:ea typeface="微软雅黑" panose="020B0503020204020204" pitchFamily="34" charset="-122"/>
              </a:rPr>
              <a:t>），则专利未遭到侵权。</a:t>
            </a:r>
            <a:endParaRPr lang="en-GB" sz="2000"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sz="2000" dirty="0"/>
              <a:t>The court should check whether one of the two reports has to be </a:t>
            </a:r>
            <a:r>
              <a:rPr lang="en-GB" sz="2000" b="1" dirty="0"/>
              <a:t>disregarded</a:t>
            </a:r>
            <a:r>
              <a:rPr lang="en-GB" sz="2000" dirty="0"/>
              <a:t> because the analysis of the product has not been conducted properly by the party expert?</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两份报告中，如果其中一份因当事方专家化验分析不当，不应予以采纳，法院是否需要核查？</a:t>
            </a:r>
            <a:endParaRPr lang="en-GB" sz="2000"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sz="2000" dirty="0"/>
              <a:t>If not, the court may issue an order that the tyre sealing preparation is to be analysed by a court appointed expert.</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法院可以签发命令，要求由法院指定的专家对该轮胎密封剂进行化验分析。</a:t>
            </a:r>
            <a:endParaRPr lang="en-GB"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13</a:t>
            </a:fld>
            <a:endParaRPr lang="en-GB" dirty="0"/>
          </a:p>
        </p:txBody>
      </p:sp>
      <p:sp>
        <p:nvSpPr>
          <p:cNvPr id="6" name="Rectangle 3"/>
          <p:cNvSpPr>
            <a:spLocks noGrp="1" noChangeArrowheads="1"/>
          </p:cNvSpPr>
          <p:nvPr>
            <p:ph type="body" idx="4294967295"/>
          </p:nvPr>
        </p:nvSpPr>
        <p:spPr>
          <a:xfrm>
            <a:off x="429702" y="620688"/>
            <a:ext cx="8390769" cy="5832648"/>
          </a:xfrm>
          <a:prstGeom prst="rect">
            <a:avLst/>
          </a:prstGeom>
        </p:spPr>
        <p:txBody>
          <a:bodyPr>
            <a:normAutofit fontScale="85000" lnSpcReduction="20000"/>
          </a:bodyPr>
          <a:lstStyle/>
          <a:p>
            <a:pPr marL="457200" indent="-457200">
              <a:lnSpc>
                <a:spcPct val="120000"/>
              </a:lnSpc>
              <a:spcAft>
                <a:spcPts val="600"/>
              </a:spcAft>
              <a:buFont typeface="+mj-lt"/>
              <a:buAutoNum type="arabicPeriod" startAt="6"/>
            </a:pPr>
            <a:r>
              <a:rPr lang="en-US" sz="2200" b="1" dirty="0">
                <a:cs typeface="Arial" charset="0"/>
              </a:rPr>
              <a:t>Procedure of taking expert evidence </a:t>
            </a:r>
            <a:r>
              <a:rPr lang="zh-CN" altLang="en-US" sz="2200" b="1" dirty="0">
                <a:latin typeface="微软雅黑" panose="020B0503020204020204" pitchFamily="34" charset="-122"/>
                <a:ea typeface="微软雅黑" panose="020B0503020204020204" pitchFamily="34" charset="-122"/>
                <a:cs typeface="Arial" charset="0"/>
              </a:rPr>
              <a:t>采纳专家证据的程序</a:t>
            </a:r>
            <a:endParaRPr lang="en-US" sz="2200" b="1" dirty="0">
              <a:latin typeface="微软雅黑" panose="020B0503020204020204" pitchFamily="34" charset="-122"/>
              <a:ea typeface="微软雅黑" panose="020B0503020204020204" pitchFamily="34" charset="-122"/>
              <a:cs typeface="Arial" charset="0"/>
            </a:endParaRPr>
          </a:p>
          <a:p>
            <a:pPr marL="720000" lvl="1" indent="-360000">
              <a:lnSpc>
                <a:spcPct val="120000"/>
              </a:lnSpc>
              <a:buFont typeface="Wingdings" pitchFamily="2" charset="2"/>
              <a:buChar char="§"/>
            </a:pPr>
            <a:r>
              <a:rPr lang="en-US" sz="2000" dirty="0"/>
              <a:t>The court will render a decision in which questions to be answered by the expert in a written statement are listed.</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法院作出决定，列出哪些问题要由专家在书面声明中回答。</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US" sz="2000" dirty="0"/>
              <a:t>The court may invite the parties to propose candidates to be appointed as the court expert.</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法院可以邀请当事方提名专家候选人。</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US" sz="2000" dirty="0"/>
              <a:t>The court will appoint an expert</a:t>
            </a:r>
          </a:p>
          <a:p>
            <a:pPr marL="720000" lvl="1"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由法院指定一名专家</a:t>
            </a:r>
            <a:endParaRPr lang="en-US" sz="2000" dirty="0">
              <a:latin typeface="微软雅黑" panose="020B0503020204020204" pitchFamily="34" charset="-122"/>
              <a:ea typeface="微软雅黑" panose="020B0503020204020204" pitchFamily="34" charset="-122"/>
            </a:endParaRPr>
          </a:p>
          <a:p>
            <a:pPr marL="1156050" lvl="2" indent="-324000">
              <a:lnSpc>
                <a:spcPct val="120000"/>
              </a:lnSpc>
              <a:buFont typeface="Wingdings" pitchFamily="2" charset="2"/>
              <a:buChar char="§"/>
            </a:pPr>
            <a:r>
              <a:rPr lang="en-US" sz="2000" dirty="0"/>
              <a:t>In many cases this is a </a:t>
            </a:r>
            <a:r>
              <a:rPr lang="en-US" sz="2000" b="1" dirty="0"/>
              <a:t>university professor</a:t>
            </a:r>
            <a:r>
              <a:rPr lang="en-US" sz="2000" dirty="0"/>
              <a:t>, but it can be any other person provided the person has the necessary knowledge and experience in the respective field of technology</a:t>
            </a:r>
          </a:p>
          <a:p>
            <a:pPr marL="1156050" lvl="2" indent="-324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在许多案例中，专家是</a:t>
            </a:r>
            <a:r>
              <a:rPr lang="zh-CN" altLang="en-US" sz="2000" b="1" dirty="0">
                <a:latin typeface="微软雅黑" panose="020B0503020204020204" pitchFamily="34" charset="-122"/>
                <a:ea typeface="微软雅黑" panose="020B0503020204020204" pitchFamily="34" charset="-122"/>
              </a:rPr>
              <a:t>大学教授</a:t>
            </a:r>
            <a:r>
              <a:rPr lang="zh-CN" altLang="en-US" sz="2000" dirty="0">
                <a:latin typeface="微软雅黑" panose="020B0503020204020204" pitchFamily="34" charset="-122"/>
                <a:ea typeface="微软雅黑" panose="020B0503020204020204" pitchFamily="34" charset="-122"/>
              </a:rPr>
              <a:t>，但也可以是其他人员，前提是该人员在本领域具备必要知识和经验</a:t>
            </a:r>
            <a:endParaRPr lang="en-US" sz="2000" dirty="0">
              <a:latin typeface="微软雅黑" panose="020B0503020204020204" pitchFamily="34" charset="-122"/>
              <a:ea typeface="微软雅黑" panose="020B0503020204020204" pitchFamily="34" charset="-122"/>
            </a:endParaRPr>
          </a:p>
          <a:p>
            <a:pPr marL="1152000" lvl="2" indent="-324000">
              <a:lnSpc>
                <a:spcPct val="120000"/>
              </a:lnSpc>
              <a:buFont typeface="Wingdings" pitchFamily="2" charset="2"/>
              <a:buChar char="§"/>
            </a:pPr>
            <a:r>
              <a:rPr lang="en-US" sz="2000" dirty="0"/>
              <a:t>Selection criteria</a:t>
            </a:r>
          </a:p>
          <a:p>
            <a:pPr marL="1152000" lvl="2" indent="-324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选择标准</a:t>
            </a:r>
            <a:endParaRPr lang="en-US" sz="2000" dirty="0">
              <a:latin typeface="微软雅黑" panose="020B0503020204020204" pitchFamily="34" charset="-122"/>
              <a:ea typeface="微软雅黑" panose="020B0503020204020204" pitchFamily="34" charset="-122"/>
            </a:endParaRPr>
          </a:p>
          <a:p>
            <a:pPr lvl="3">
              <a:lnSpc>
                <a:spcPct val="120000"/>
              </a:lnSpc>
              <a:buFont typeface="Wingdings" pitchFamily="2" charset="2"/>
              <a:buChar char="§"/>
            </a:pPr>
            <a:r>
              <a:rPr lang="en-US" sz="1800" dirty="0"/>
              <a:t>Expertise in the relevant field of technology </a:t>
            </a:r>
            <a:r>
              <a:rPr lang="zh-CN" altLang="en-US" sz="1800" dirty="0">
                <a:latin typeface="微软雅黑" panose="020B0503020204020204" pitchFamily="34" charset="-122"/>
                <a:ea typeface="微软雅黑" panose="020B0503020204020204" pitchFamily="34" charset="-122"/>
              </a:rPr>
              <a:t>具备本领域的专业知识</a:t>
            </a:r>
            <a:endParaRPr lang="en-US" sz="1800" dirty="0">
              <a:latin typeface="微软雅黑" panose="020B0503020204020204" pitchFamily="34" charset="-122"/>
              <a:ea typeface="微软雅黑" panose="020B0503020204020204" pitchFamily="34" charset="-122"/>
            </a:endParaRPr>
          </a:p>
          <a:p>
            <a:pPr lvl="3">
              <a:lnSpc>
                <a:spcPct val="120000"/>
              </a:lnSpc>
              <a:buFont typeface="Wingdings" pitchFamily="2" charset="2"/>
              <a:buChar char="§"/>
            </a:pPr>
            <a:r>
              <a:rPr lang="en-US" sz="1800" dirty="0"/>
              <a:t>Experience from the time of the priority of the patent </a:t>
            </a:r>
            <a:r>
              <a:rPr lang="zh-CN" altLang="en-US" sz="1800" dirty="0">
                <a:latin typeface="微软雅黑" panose="020B0503020204020204" pitchFamily="34" charset="-122"/>
                <a:ea typeface="微软雅黑" panose="020B0503020204020204" pitchFamily="34" charset="-122"/>
              </a:rPr>
              <a:t>有专利优先权日之前的相关经验</a:t>
            </a:r>
            <a:endParaRPr lang="en-US" sz="1800" dirty="0">
              <a:latin typeface="微软雅黑" panose="020B0503020204020204" pitchFamily="34" charset="-122"/>
              <a:ea typeface="微软雅黑" panose="020B0503020204020204" pitchFamily="34" charset="-122"/>
            </a:endParaRPr>
          </a:p>
          <a:p>
            <a:pPr lvl="3">
              <a:lnSpc>
                <a:spcPct val="120000"/>
              </a:lnSpc>
              <a:buFont typeface="Wingdings" pitchFamily="2" charset="2"/>
              <a:buChar char="§"/>
            </a:pPr>
            <a:r>
              <a:rPr lang="en-US" sz="1800" dirty="0"/>
              <a:t>Good reputation as an expert, etc. </a:t>
            </a:r>
            <a:r>
              <a:rPr lang="zh-CN" altLang="en-US" sz="1800" dirty="0">
                <a:latin typeface="微软雅黑" panose="020B0503020204020204" pitchFamily="34" charset="-122"/>
                <a:ea typeface="微软雅黑" panose="020B0503020204020204" pitchFamily="34" charset="-122"/>
              </a:rPr>
              <a:t>具备专家的良好声望等</a:t>
            </a:r>
            <a:endParaRPr lang="en-US" sz="1800" dirty="0">
              <a:latin typeface="微软雅黑" panose="020B0503020204020204" pitchFamily="34" charset="-122"/>
              <a:ea typeface="微软雅黑" panose="020B0503020204020204" pitchFamily="34" charset="-122"/>
            </a:endParaRPr>
          </a:p>
          <a:p>
            <a:pPr marL="720000" lvl="1" indent="-360000">
              <a:spcAft>
                <a:spcPts val="600"/>
              </a:spcAft>
              <a:buFont typeface="Wingdings" pitchFamily="2" charset="2"/>
              <a:buChar char="§"/>
            </a:pPr>
            <a:endParaRPr lang="en-US" sz="2000" b="1" dirty="0"/>
          </a:p>
        </p:txBody>
      </p:sp>
    </p:spTree>
    <p:extLst>
      <p:ext uri="{BB962C8B-B14F-4D97-AF65-F5344CB8AC3E}">
        <p14:creationId xmlns:p14="http://schemas.microsoft.com/office/powerpoint/2010/main" val="375381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14</a:t>
            </a:fld>
            <a:endParaRPr lang="en-GB" dirty="0"/>
          </a:p>
        </p:txBody>
      </p:sp>
      <p:sp>
        <p:nvSpPr>
          <p:cNvPr id="6" name="Rectangle 3"/>
          <p:cNvSpPr>
            <a:spLocks noGrp="1" noChangeArrowheads="1"/>
          </p:cNvSpPr>
          <p:nvPr>
            <p:ph type="body" idx="4294967295"/>
          </p:nvPr>
        </p:nvSpPr>
        <p:spPr>
          <a:xfrm>
            <a:off x="179512" y="692696"/>
            <a:ext cx="8640960" cy="5472608"/>
          </a:xfrm>
          <a:prstGeom prst="rect">
            <a:avLst/>
          </a:prstGeom>
        </p:spPr>
        <p:txBody>
          <a:bodyPr>
            <a:normAutofit fontScale="92500" lnSpcReduction="20000"/>
          </a:bodyPr>
          <a:lstStyle/>
          <a:p>
            <a:pPr marL="1080000" lvl="2" indent="-360000">
              <a:buFont typeface="Wingdings" pitchFamily="2" charset="2"/>
              <a:buChar char="§"/>
            </a:pPr>
            <a:r>
              <a:rPr lang="en-US" sz="1800" dirty="0"/>
              <a:t>There should be </a:t>
            </a:r>
            <a:r>
              <a:rPr lang="en-US" sz="1800" b="1" dirty="0"/>
              <a:t>no apprehension of bias </a:t>
            </a:r>
            <a:r>
              <a:rPr lang="en-US" sz="1800" dirty="0"/>
              <a:t>from the point of view of a reasonable party with regard to the expert</a:t>
            </a:r>
          </a:p>
          <a:p>
            <a:pPr marL="1080000" lvl="2" indent="-360000">
              <a:buFont typeface="Wingdings" pitchFamily="2" charset="2"/>
              <a:buChar char="§"/>
            </a:pPr>
            <a:r>
              <a:rPr lang="zh-CN" altLang="en-US" sz="1800" dirty="0">
                <a:latin typeface="微软雅黑" panose="020B0503020204020204" pitchFamily="34" charset="-122"/>
                <a:ea typeface="微软雅黑" panose="020B0503020204020204" pitchFamily="34" charset="-122"/>
              </a:rPr>
              <a:t>从合理当事方的角度，不应有对专家存在</a:t>
            </a:r>
            <a:r>
              <a:rPr lang="zh-CN" altLang="en-US" sz="1800" b="1" dirty="0">
                <a:latin typeface="微软雅黑" panose="020B0503020204020204" pitchFamily="34" charset="-122"/>
                <a:ea typeface="微软雅黑" panose="020B0503020204020204" pitchFamily="34" charset="-122"/>
              </a:rPr>
              <a:t>偏倚的担忧</a:t>
            </a:r>
            <a:r>
              <a:rPr lang="zh-CN" altLang="en-US" sz="1800" dirty="0">
                <a:latin typeface="微软雅黑" panose="020B0503020204020204" pitchFamily="34" charset="-122"/>
                <a:ea typeface="微软雅黑" panose="020B0503020204020204" pitchFamily="34" charset="-122"/>
              </a:rPr>
              <a:t>。</a:t>
            </a:r>
            <a:endParaRPr lang="en-US" sz="1800" dirty="0">
              <a:latin typeface="微软雅黑" panose="020B0503020204020204" pitchFamily="34" charset="-122"/>
              <a:ea typeface="微软雅黑" panose="020B0503020204020204" pitchFamily="34" charset="-122"/>
            </a:endParaRPr>
          </a:p>
          <a:p>
            <a:pPr marL="1440000" lvl="3" indent="-360000">
              <a:buFont typeface="Courier New" panose="02070309020205020404" pitchFamily="49" charset="0"/>
              <a:buChar char="o"/>
            </a:pPr>
            <a:r>
              <a:rPr lang="en-US" sz="1800" dirty="0"/>
              <a:t>In particular an </a:t>
            </a:r>
            <a:r>
              <a:rPr lang="en-US" sz="1800" b="1" dirty="0"/>
              <a:t>economic or personal relationship </a:t>
            </a:r>
            <a:r>
              <a:rPr lang="en-US" sz="1800" dirty="0"/>
              <a:t>of the expert to one of the parties may give rise to an apprehension of bias.</a:t>
            </a:r>
          </a:p>
          <a:p>
            <a:pPr marL="1440000" lvl="3" indent="-360000">
              <a:spcBef>
                <a:spcPts val="0"/>
              </a:spcBef>
              <a:buFont typeface="Courier New" panose="02070309020205020404" pitchFamily="49" charset="0"/>
              <a:buChar char="o"/>
            </a:pPr>
            <a:r>
              <a:rPr lang="zh-CN" altLang="en-US" sz="1800" dirty="0">
                <a:latin typeface="微软雅黑" panose="020B0503020204020204" pitchFamily="34" charset="-122"/>
                <a:ea typeface="微软雅黑" panose="020B0503020204020204" pitchFamily="34" charset="-122"/>
              </a:rPr>
              <a:t>专家与如某当事方存在</a:t>
            </a:r>
            <a:r>
              <a:rPr lang="zh-CN" altLang="en-US" sz="1800" b="1" dirty="0">
                <a:latin typeface="微软雅黑" panose="020B0503020204020204" pitchFamily="34" charset="-122"/>
                <a:ea typeface="微软雅黑" panose="020B0503020204020204" pitchFamily="34" charset="-122"/>
              </a:rPr>
              <a:t>经济或个人关系</a:t>
            </a:r>
            <a:r>
              <a:rPr lang="zh-CN" altLang="en-US" sz="1800" dirty="0">
                <a:latin typeface="微软雅黑" panose="020B0503020204020204" pitchFamily="34" charset="-122"/>
                <a:ea typeface="微软雅黑" panose="020B0503020204020204" pitchFamily="34" charset="-122"/>
              </a:rPr>
              <a:t>，可能容易激发对专家存在偏倚的担忧。</a:t>
            </a:r>
            <a:endParaRPr lang="en-US" sz="1800" dirty="0">
              <a:latin typeface="微软雅黑" panose="020B0503020204020204" pitchFamily="34" charset="-122"/>
              <a:ea typeface="微软雅黑" panose="020B0503020204020204" pitchFamily="34" charset="-122"/>
            </a:endParaRPr>
          </a:p>
          <a:p>
            <a:pPr marL="1080000" lvl="2" indent="-360000">
              <a:buFont typeface="Wingdings" pitchFamily="2" charset="2"/>
              <a:buChar char="§"/>
            </a:pPr>
            <a:r>
              <a:rPr lang="en-US" sz="1800" dirty="0"/>
              <a:t>The parties may file </a:t>
            </a:r>
            <a:r>
              <a:rPr lang="en-US" sz="1800" b="1" dirty="0"/>
              <a:t>a petition for disqualifying the expert </a:t>
            </a:r>
            <a:r>
              <a:rPr lang="en-US" sz="1800" dirty="0"/>
              <a:t>when they fear the expert </a:t>
            </a:r>
            <a:r>
              <a:rPr lang="en-US" altLang="zh-CN" sz="1800" dirty="0"/>
              <a:t>is biased </a:t>
            </a:r>
          </a:p>
          <a:p>
            <a:pPr marL="1080000" lvl="2" indent="-360000">
              <a:spcBef>
                <a:spcPts val="0"/>
              </a:spcBef>
              <a:buFont typeface="Wingdings" pitchFamily="2" charset="2"/>
              <a:buChar char="§"/>
            </a:pPr>
            <a:r>
              <a:rPr lang="zh-CN" altLang="en-US" sz="1800" dirty="0">
                <a:latin typeface="微软雅黑" panose="020B0503020204020204" pitchFamily="34" charset="-122"/>
                <a:ea typeface="微软雅黑" panose="020B0503020204020204" pitchFamily="34" charset="-122"/>
              </a:rPr>
              <a:t>当事方若担忧专家存在偏倚，可以</a:t>
            </a:r>
            <a:r>
              <a:rPr lang="zh-CN" altLang="en-US" sz="1800" b="1" dirty="0">
                <a:latin typeface="微软雅黑" panose="020B0503020204020204" pitchFamily="34" charset="-122"/>
                <a:ea typeface="微软雅黑" panose="020B0503020204020204" pitchFamily="34" charset="-122"/>
              </a:rPr>
              <a:t>申请取消该专家资格</a:t>
            </a:r>
            <a:r>
              <a:rPr lang="zh-CN" altLang="en-US"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US" sz="2000" dirty="0"/>
              <a:t>E</a:t>
            </a:r>
            <a:r>
              <a:rPr lang="en-US" altLang="zh-CN" sz="2000" dirty="0"/>
              <a:t>xp</a:t>
            </a:r>
            <a:r>
              <a:rPr lang="en-US" sz="2000" dirty="0"/>
              <a:t>ert will submit a </a:t>
            </a:r>
            <a:r>
              <a:rPr lang="en-US" sz="2000" b="1" dirty="0"/>
              <a:t>written statement</a:t>
            </a:r>
          </a:p>
          <a:p>
            <a:pPr marL="720000" lvl="1" indent="-360000">
              <a:buFont typeface="Wingdings" pitchFamily="2" charset="2"/>
              <a:buChar char="§"/>
            </a:pPr>
            <a:r>
              <a:rPr lang="zh-CN" altLang="en-US" sz="2000" dirty="0">
                <a:latin typeface="微软雅黑" panose="020B0503020204020204" pitchFamily="34" charset="-122"/>
                <a:ea typeface="微软雅黑" panose="020B0503020204020204" pitchFamily="34" charset="-122"/>
              </a:rPr>
              <a:t>专家需提交一份</a:t>
            </a:r>
            <a:r>
              <a:rPr lang="zh-CN" altLang="en-US" sz="2000" b="1" dirty="0">
                <a:latin typeface="微软雅黑" panose="020B0503020204020204" pitchFamily="34" charset="-122"/>
                <a:ea typeface="微软雅黑" panose="020B0503020204020204" pitchFamily="34" charset="-122"/>
              </a:rPr>
              <a:t>书面声明</a:t>
            </a:r>
            <a:endParaRPr lang="en-US" sz="2000" b="1"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US" sz="2000" b="1" dirty="0"/>
              <a:t>Parties may comment </a:t>
            </a:r>
            <a:r>
              <a:rPr lang="en-US" sz="2000" dirty="0"/>
              <a:t>on the findings in the expert’s written statement</a:t>
            </a:r>
          </a:p>
          <a:p>
            <a:pPr marL="720000" lvl="1" indent="-360000">
              <a:spcBef>
                <a:spcPts val="0"/>
              </a:spcBef>
              <a:buFont typeface="Wingdings" pitchFamily="2" charset="2"/>
              <a:buChar char="§"/>
            </a:pPr>
            <a:r>
              <a:rPr lang="zh-CN" altLang="en-US" sz="2000" b="1" dirty="0">
                <a:latin typeface="微软雅黑" panose="020B0503020204020204" pitchFamily="34" charset="-122"/>
                <a:ea typeface="微软雅黑" panose="020B0503020204020204" pitchFamily="34" charset="-122"/>
              </a:rPr>
              <a:t>当事方可以</a:t>
            </a:r>
            <a:r>
              <a:rPr lang="zh-CN" altLang="en-US" sz="2000" dirty="0">
                <a:latin typeface="微软雅黑" panose="020B0503020204020204" pitchFamily="34" charset="-122"/>
                <a:ea typeface="微软雅黑" panose="020B0503020204020204" pitchFamily="34" charset="-122"/>
              </a:rPr>
              <a:t>就专家书面声明的结论</a:t>
            </a:r>
            <a:r>
              <a:rPr lang="zh-CN" altLang="en-US" sz="2000" b="1" dirty="0">
                <a:latin typeface="微软雅黑" panose="020B0503020204020204" pitchFamily="34" charset="-122"/>
                <a:ea typeface="微软雅黑" panose="020B0503020204020204" pitchFamily="34" charset="-122"/>
              </a:rPr>
              <a:t>发表意见</a:t>
            </a:r>
            <a:endParaRPr lang="en-US" sz="2000" b="1"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US" sz="2000" dirty="0"/>
              <a:t>Upon request of one of the parties or the judges, the expert is summoned to the oral hearing</a:t>
            </a:r>
          </a:p>
          <a:p>
            <a:pPr marL="720000" lvl="1" indent="-360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应某一当事方或法官的请求，可传唤专家参加口头审理</a:t>
            </a:r>
            <a:endParaRPr lang="en-US" sz="2000"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US" sz="2000" b="1" dirty="0"/>
              <a:t>In the oral hearing </a:t>
            </a:r>
            <a:r>
              <a:rPr lang="en-US" sz="2000" dirty="0"/>
              <a:t>the judges and the representatives of the parties may put questions to the expert</a:t>
            </a:r>
          </a:p>
          <a:p>
            <a:pPr marL="720000" lvl="1" indent="-360000">
              <a:spcBef>
                <a:spcPts val="0"/>
              </a:spcBef>
              <a:buFont typeface="Wingdings" pitchFamily="2" charset="2"/>
              <a:buChar char="§"/>
            </a:pPr>
            <a:r>
              <a:rPr lang="zh-CN" altLang="en-US" sz="2000" b="1" dirty="0">
                <a:latin typeface="微软雅黑" panose="020B0503020204020204" pitchFamily="34" charset="-122"/>
                <a:ea typeface="微软雅黑" panose="020B0503020204020204" pitchFamily="34" charset="-122"/>
              </a:rPr>
              <a:t>在口头审理中</a:t>
            </a:r>
            <a:r>
              <a:rPr lang="zh-CN" altLang="en-US" sz="2000" dirty="0">
                <a:latin typeface="微软雅黑" panose="020B0503020204020204" pitchFamily="34" charset="-122"/>
                <a:ea typeface="微软雅黑" panose="020B0503020204020204" pitchFamily="34" charset="-122"/>
              </a:rPr>
              <a:t>，法官和当事方代表可以向专家询问</a:t>
            </a:r>
            <a:endParaRPr lang="en-US" sz="2000"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endParaRPr lang="en-US" sz="1800" dirty="0"/>
          </a:p>
          <a:p>
            <a:pPr marL="720000" lvl="1" indent="-360000">
              <a:spcAft>
                <a:spcPts val="600"/>
              </a:spcAft>
              <a:buFont typeface="Wingdings" pitchFamily="2" charset="2"/>
              <a:buChar char="§"/>
            </a:pPr>
            <a:endParaRPr lang="en-US" sz="2000" b="1" dirty="0"/>
          </a:p>
        </p:txBody>
      </p:sp>
    </p:spTree>
    <p:extLst>
      <p:ext uri="{BB962C8B-B14F-4D97-AF65-F5344CB8AC3E}">
        <p14:creationId xmlns:p14="http://schemas.microsoft.com/office/powerpoint/2010/main" val="375381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15</a:t>
            </a:fld>
            <a:endParaRPr lang="en-GB" dirty="0"/>
          </a:p>
        </p:txBody>
      </p:sp>
      <p:sp>
        <p:nvSpPr>
          <p:cNvPr id="6" name="Rectangle 3"/>
          <p:cNvSpPr>
            <a:spLocks noGrp="1" noChangeArrowheads="1"/>
          </p:cNvSpPr>
          <p:nvPr>
            <p:ph type="body" idx="4294967295"/>
          </p:nvPr>
        </p:nvSpPr>
        <p:spPr>
          <a:xfrm>
            <a:off x="323528" y="435959"/>
            <a:ext cx="8280883" cy="6336705"/>
          </a:xfrm>
          <a:prstGeom prst="rect">
            <a:avLst/>
          </a:prstGeom>
        </p:spPr>
        <p:txBody>
          <a:bodyPr>
            <a:normAutofit fontScale="77500" lnSpcReduction="20000"/>
          </a:bodyPr>
          <a:lstStyle/>
          <a:p>
            <a:pPr marL="457200" indent="-457200">
              <a:lnSpc>
                <a:spcPct val="120000"/>
              </a:lnSpc>
              <a:spcAft>
                <a:spcPts val="600"/>
              </a:spcAft>
              <a:buFont typeface="+mj-lt"/>
              <a:buAutoNum type="arabicPeriod" startAt="7"/>
            </a:pPr>
            <a:r>
              <a:rPr lang="en-US" sz="2400" b="1" dirty="0">
                <a:cs typeface="Arial" charset="0"/>
              </a:rPr>
              <a:t>Is the judge bound by the opinion of the expert? </a:t>
            </a:r>
            <a:r>
              <a:rPr lang="zh-CN" altLang="en-US" sz="2400" b="1" dirty="0">
                <a:latin typeface="微软雅黑" panose="020B0503020204020204" pitchFamily="34" charset="-122"/>
                <a:ea typeface="微软雅黑" panose="020B0503020204020204" pitchFamily="34" charset="-122"/>
                <a:cs typeface="Arial" charset="0"/>
              </a:rPr>
              <a:t>法官是否受到专家意见的约束？</a:t>
            </a:r>
            <a:endParaRPr lang="en-US" sz="2400" b="1" dirty="0">
              <a:latin typeface="微软雅黑" panose="020B0503020204020204" pitchFamily="34" charset="-122"/>
              <a:ea typeface="微软雅黑" panose="020B0503020204020204" pitchFamily="34" charset="-122"/>
              <a:cs typeface="Arial" charset="0"/>
            </a:endParaRPr>
          </a:p>
          <a:p>
            <a:pPr marL="720000" lvl="1" indent="-360000">
              <a:lnSpc>
                <a:spcPct val="120000"/>
              </a:lnSpc>
              <a:buFont typeface="Wingdings" pitchFamily="2" charset="2"/>
              <a:buChar char="§"/>
            </a:pPr>
            <a:r>
              <a:rPr lang="en-US" sz="2000" b="1" dirty="0"/>
              <a:t>The trial judge … </a:t>
            </a:r>
            <a:r>
              <a:rPr lang="zh-CN" altLang="en-US" sz="2000" b="1" dirty="0">
                <a:latin typeface="微软雅黑" panose="020B0503020204020204" pitchFamily="34" charset="-122"/>
                <a:ea typeface="微软雅黑" panose="020B0503020204020204" pitchFamily="34" charset="-122"/>
              </a:rPr>
              <a:t>主审法官</a:t>
            </a:r>
            <a:r>
              <a:rPr lang="en-US" altLang="zh-CN" sz="2000" b="1" dirty="0">
                <a:latin typeface="微软雅黑" panose="020B0503020204020204" pitchFamily="34" charset="-122"/>
                <a:ea typeface="微软雅黑" panose="020B0503020204020204" pitchFamily="34" charset="-122"/>
              </a:rPr>
              <a:t>…</a:t>
            </a:r>
            <a:endParaRPr lang="en-US" sz="2000" b="1" dirty="0">
              <a:latin typeface="微软雅黑" panose="020B0503020204020204" pitchFamily="34" charset="-122"/>
              <a:ea typeface="微软雅黑" panose="020B0503020204020204" pitchFamily="34" charset="-122"/>
            </a:endParaRPr>
          </a:p>
          <a:p>
            <a:pPr marL="1120050" lvl="2" indent="-360000">
              <a:lnSpc>
                <a:spcPct val="120000"/>
              </a:lnSpc>
              <a:spcAft>
                <a:spcPts val="600"/>
              </a:spcAft>
              <a:buFont typeface="Wingdings" pitchFamily="2" charset="2"/>
              <a:buChar char="§"/>
            </a:pPr>
            <a:r>
              <a:rPr lang="en-US" sz="2000" dirty="0"/>
              <a:t>is</a:t>
            </a:r>
            <a:r>
              <a:rPr lang="en-US" sz="2000" b="1" dirty="0"/>
              <a:t> free in assessing evidence taken </a:t>
            </a:r>
            <a:r>
              <a:rPr lang="zh-CN" altLang="en-US" sz="2000" b="1" dirty="0">
                <a:latin typeface="微软雅黑" panose="020B0503020204020204" pitchFamily="34" charset="-122"/>
                <a:ea typeface="微软雅黑" panose="020B0503020204020204" pitchFamily="34" charset="-122"/>
              </a:rPr>
              <a:t>可自由评估所采纳的证据</a:t>
            </a:r>
            <a:endParaRPr lang="en-US" sz="2000" b="1" dirty="0">
              <a:latin typeface="微软雅黑" panose="020B0503020204020204" pitchFamily="34" charset="-122"/>
              <a:ea typeface="微软雅黑" panose="020B0503020204020204" pitchFamily="34" charset="-122"/>
            </a:endParaRPr>
          </a:p>
          <a:p>
            <a:pPr marL="1120050" lvl="2" indent="-360000">
              <a:lnSpc>
                <a:spcPct val="120000"/>
              </a:lnSpc>
              <a:spcBef>
                <a:spcPts val="0"/>
              </a:spcBef>
              <a:spcAft>
                <a:spcPts val="600"/>
              </a:spcAft>
              <a:buFont typeface="Wingdings" pitchFamily="2" charset="2"/>
              <a:buChar char="§"/>
            </a:pPr>
            <a:r>
              <a:rPr lang="en-US" sz="2000" dirty="0"/>
              <a:t>takes also </a:t>
            </a:r>
            <a:r>
              <a:rPr lang="en-US" sz="2000" b="1" dirty="0"/>
              <a:t>other sources of knowledge </a:t>
            </a:r>
            <a:r>
              <a:rPr lang="en-US" sz="2000" dirty="0"/>
              <a:t>like party allegations, party experts’ opinions, etc. </a:t>
            </a:r>
            <a:r>
              <a:rPr lang="en-US" sz="2000" b="1" dirty="0"/>
              <a:t>into consideration </a:t>
            </a:r>
            <a:r>
              <a:rPr lang="zh-CN" altLang="en-US" sz="2000" b="1" dirty="0">
                <a:latin typeface="微软雅黑" panose="020B0503020204020204" pitchFamily="34" charset="-122"/>
                <a:ea typeface="微软雅黑" panose="020B0503020204020204" pitchFamily="34" charset="-122"/>
              </a:rPr>
              <a:t>还可考虑其他信源，</a:t>
            </a:r>
            <a:r>
              <a:rPr lang="zh-CN" altLang="en-US" sz="2000" dirty="0">
                <a:latin typeface="微软雅黑" panose="020B0503020204020204" pitchFamily="34" charset="-122"/>
                <a:ea typeface="微软雅黑" panose="020B0503020204020204" pitchFamily="34" charset="-122"/>
              </a:rPr>
              <a:t>如当事方的指控、当事方的专家意见等。</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0"/>
              </a:spcBef>
              <a:spcAft>
                <a:spcPts val="600"/>
              </a:spcAft>
              <a:buFont typeface="Wingdings" pitchFamily="2" charset="2"/>
              <a:buChar char="§"/>
            </a:pPr>
            <a:r>
              <a:rPr lang="en-US" sz="2000" dirty="0"/>
              <a:t>is</a:t>
            </a:r>
            <a:r>
              <a:rPr lang="en-US" sz="2000" b="1" dirty="0"/>
              <a:t> </a:t>
            </a:r>
            <a:r>
              <a:rPr lang="en-US" sz="2000" b="1" u="sng" dirty="0"/>
              <a:t>not</a:t>
            </a:r>
            <a:r>
              <a:rPr lang="en-US" sz="2000" b="1" dirty="0"/>
              <a:t> bound by the opinion of an expert </a:t>
            </a:r>
            <a:r>
              <a:rPr lang="en-US" sz="2000" dirty="0"/>
              <a:t>but can deviate from it but has to give reasons in his judgment </a:t>
            </a:r>
            <a:r>
              <a:rPr lang="zh-CN" altLang="en-US" sz="2000" b="1" u="sng" dirty="0">
                <a:latin typeface="微软雅黑" panose="020B0503020204020204" pitchFamily="34" charset="-122"/>
                <a:ea typeface="微软雅黑" panose="020B0503020204020204" pitchFamily="34" charset="-122"/>
              </a:rPr>
              <a:t>不</a:t>
            </a:r>
            <a:r>
              <a:rPr lang="zh-CN" altLang="en-US" sz="2000" b="1" dirty="0">
                <a:latin typeface="微软雅黑" panose="020B0503020204020204" pitchFamily="34" charset="-122"/>
                <a:ea typeface="微软雅黑" panose="020B0503020204020204" pitchFamily="34" charset="-122"/>
              </a:rPr>
              <a:t>受专家意见的约束</a:t>
            </a:r>
            <a:r>
              <a:rPr lang="zh-CN" altLang="en-US" sz="2000" dirty="0">
                <a:latin typeface="微软雅黑" panose="020B0503020204020204" pitchFamily="34" charset="-122"/>
                <a:ea typeface="微软雅黑" panose="020B0503020204020204" pitchFamily="34" charset="-122"/>
              </a:rPr>
              <a:t>，可以背离专家意见，但必须在判决中说明原因。</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spcBef>
                <a:spcPts val="0"/>
              </a:spcBef>
              <a:spcAft>
                <a:spcPts val="600"/>
              </a:spcAft>
              <a:buFont typeface="Wingdings" pitchFamily="2" charset="2"/>
              <a:buChar char="§"/>
            </a:pPr>
            <a:r>
              <a:rPr lang="en-US" sz="2000" dirty="0"/>
              <a:t>However,</a:t>
            </a:r>
            <a:r>
              <a:rPr lang="en-US" sz="2000" b="1" dirty="0"/>
              <a:t> general principles of assessing evidence and in particular expert evidence have to be observed</a:t>
            </a:r>
            <a:r>
              <a:rPr lang="en-US" sz="2000" dirty="0"/>
              <a:t>, e.g. </a:t>
            </a:r>
            <a:r>
              <a:rPr lang="zh-CN" altLang="en-US" sz="2000" dirty="0">
                <a:latin typeface="微软雅黑" panose="020B0503020204020204" pitchFamily="34" charset="-122"/>
                <a:ea typeface="微软雅黑" panose="020B0503020204020204" pitchFamily="34" charset="-122"/>
              </a:rPr>
              <a:t>但是，</a:t>
            </a:r>
            <a:r>
              <a:rPr lang="zh-CN" altLang="en-US" sz="2000" b="1" dirty="0">
                <a:latin typeface="微软雅黑" panose="020B0503020204020204" pitchFamily="34" charset="-122"/>
                <a:ea typeface="微软雅黑" panose="020B0503020204020204" pitchFamily="34" charset="-122"/>
              </a:rPr>
              <a:t>必须遵守证据评估（特别是专家证据）的一般原则</a:t>
            </a:r>
            <a:r>
              <a:rPr lang="zh-CN" altLang="en-US" sz="2000" dirty="0">
                <a:latin typeface="微软雅黑" panose="020B0503020204020204" pitchFamily="34" charset="-122"/>
                <a:ea typeface="微软雅黑" panose="020B0503020204020204" pitchFamily="34" charset="-122"/>
              </a:rPr>
              <a:t>，例如</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0"/>
              </a:spcBef>
              <a:spcAft>
                <a:spcPts val="600"/>
              </a:spcAft>
              <a:buFont typeface="Wingdings" pitchFamily="2" charset="2"/>
              <a:buChar char="§"/>
            </a:pPr>
            <a:r>
              <a:rPr lang="en-US" sz="2000" b="1" dirty="0"/>
              <a:t>All relevant facts </a:t>
            </a:r>
            <a:r>
              <a:rPr lang="en-US" sz="2000" dirty="0"/>
              <a:t>have to be taken into consideration </a:t>
            </a:r>
            <a:r>
              <a:rPr lang="zh-CN" altLang="en-US" sz="2000" dirty="0">
                <a:latin typeface="微软雅黑" panose="020B0503020204020204" pitchFamily="34" charset="-122"/>
                <a:ea typeface="微软雅黑" panose="020B0503020204020204" pitchFamily="34" charset="-122"/>
              </a:rPr>
              <a:t>必须考虑</a:t>
            </a:r>
            <a:r>
              <a:rPr lang="zh-CN" altLang="en-US" sz="2000" b="1" dirty="0">
                <a:latin typeface="微软雅黑" panose="020B0503020204020204" pitchFamily="34" charset="-122"/>
                <a:ea typeface="微软雅黑" panose="020B0503020204020204" pitchFamily="34" charset="-122"/>
              </a:rPr>
              <a:t>所有相关事实</a:t>
            </a:r>
            <a:endParaRPr lang="en-US" sz="2000" b="1" dirty="0">
              <a:latin typeface="微软雅黑" panose="020B0503020204020204" pitchFamily="34" charset="-122"/>
              <a:ea typeface="微软雅黑" panose="020B0503020204020204" pitchFamily="34" charset="-122"/>
            </a:endParaRPr>
          </a:p>
          <a:p>
            <a:pPr marL="1120050" lvl="2" indent="-360000">
              <a:lnSpc>
                <a:spcPct val="120000"/>
              </a:lnSpc>
              <a:spcBef>
                <a:spcPts val="0"/>
              </a:spcBef>
              <a:spcAft>
                <a:spcPts val="600"/>
              </a:spcAft>
              <a:buFont typeface="Wingdings" pitchFamily="2" charset="2"/>
              <a:buChar char="§"/>
            </a:pPr>
            <a:r>
              <a:rPr lang="en-US" sz="2000" dirty="0"/>
              <a:t>The assessment has to be</a:t>
            </a:r>
            <a:r>
              <a:rPr lang="en-US" sz="2000" b="1" dirty="0"/>
              <a:t> logical, conclusive, in line with the laws of nature</a:t>
            </a:r>
            <a:r>
              <a:rPr lang="en-US" sz="2000" dirty="0"/>
              <a:t>, etc. </a:t>
            </a:r>
            <a:r>
              <a:rPr lang="zh-CN" altLang="en-US" sz="2000" dirty="0">
                <a:latin typeface="微软雅黑" panose="020B0503020204020204" pitchFamily="34" charset="-122"/>
                <a:ea typeface="微软雅黑" panose="020B0503020204020204" pitchFamily="34" charset="-122"/>
              </a:rPr>
              <a:t>评估必须</a:t>
            </a:r>
            <a:r>
              <a:rPr lang="zh-CN" altLang="en-US" sz="2000" b="1" dirty="0">
                <a:latin typeface="微软雅黑" panose="020B0503020204020204" pitchFamily="34" charset="-122"/>
                <a:ea typeface="微软雅黑" panose="020B0503020204020204" pitchFamily="34" charset="-122"/>
              </a:rPr>
              <a:t>合乎逻辑、具有确定性、遵循自然规律</a:t>
            </a:r>
            <a:r>
              <a:rPr lang="zh-CN" altLang="en-US" sz="2000" dirty="0">
                <a:latin typeface="微软雅黑" panose="020B0503020204020204" pitchFamily="34" charset="-122"/>
                <a:ea typeface="微软雅黑" panose="020B0503020204020204" pitchFamily="34" charset="-122"/>
              </a:rPr>
              <a:t>等。</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spcBef>
                <a:spcPts val="0"/>
              </a:spcBef>
              <a:spcAft>
                <a:spcPts val="600"/>
              </a:spcAft>
              <a:buFont typeface="Wingdings" pitchFamily="2" charset="2"/>
              <a:buChar char="§"/>
            </a:pPr>
            <a:r>
              <a:rPr lang="en-US" sz="2000" b="1" dirty="0"/>
              <a:t>On</a:t>
            </a:r>
            <a:r>
              <a:rPr lang="en-US" b="1" dirty="0"/>
              <a:t> </a:t>
            </a:r>
            <a:r>
              <a:rPr lang="en-US" sz="2000" b="1" dirty="0"/>
              <a:t>appeal, </a:t>
            </a:r>
            <a:r>
              <a:rPr lang="en-US" sz="2000" dirty="0"/>
              <a:t>the Appeal Court will check </a:t>
            </a:r>
            <a:r>
              <a:rPr lang="zh-CN" altLang="en-US" sz="2000" b="1" dirty="0">
                <a:latin typeface="微软雅黑" panose="020B0503020204020204" pitchFamily="34" charset="-122"/>
                <a:ea typeface="微软雅黑" panose="020B0503020204020204" pitchFamily="34" charset="-122"/>
              </a:rPr>
              <a:t>上诉时</a:t>
            </a:r>
            <a:r>
              <a:rPr lang="zh-CN" altLang="en-US" sz="2000" dirty="0">
                <a:latin typeface="微软雅黑" panose="020B0503020204020204" pitchFamily="34" charset="-122"/>
                <a:ea typeface="微软雅黑" panose="020B0503020204020204" pitchFamily="34" charset="-122"/>
              </a:rPr>
              <a:t>，上诉法院要</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0"/>
              </a:spcBef>
              <a:spcAft>
                <a:spcPts val="600"/>
              </a:spcAft>
              <a:buFont typeface="Wingdings" pitchFamily="2" charset="2"/>
              <a:buChar char="§"/>
            </a:pPr>
            <a:r>
              <a:rPr lang="en-US" sz="2000" dirty="0"/>
              <a:t>Whether these general principles have been observed and </a:t>
            </a:r>
            <a:r>
              <a:rPr lang="zh-CN" altLang="en-US" sz="2000" dirty="0">
                <a:latin typeface="微软雅黑" panose="020B0503020204020204" pitchFamily="34" charset="-122"/>
                <a:ea typeface="微软雅黑" panose="020B0503020204020204" pitchFamily="34" charset="-122"/>
              </a:rPr>
              <a:t>确认上述一般原则是否得到遵守，以及</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0"/>
              </a:spcBef>
              <a:spcAft>
                <a:spcPts val="600"/>
              </a:spcAft>
              <a:buFont typeface="Wingdings" pitchFamily="2" charset="2"/>
              <a:buChar char="§"/>
            </a:pPr>
            <a:r>
              <a:rPr lang="en-US" sz="2000" dirty="0"/>
              <a:t>May take expert evidence itself, when necessary or remit the case. </a:t>
            </a:r>
            <a:r>
              <a:rPr lang="zh-CN" altLang="en-US" sz="2000" dirty="0">
                <a:latin typeface="微软雅黑" panose="020B0503020204020204" pitchFamily="34" charset="-122"/>
                <a:ea typeface="微软雅黑" panose="020B0503020204020204" pitchFamily="34" charset="-122"/>
              </a:rPr>
              <a:t>必要时可以自行采纳专家证据或将案件发回重审</a:t>
            </a:r>
            <a:endParaRPr 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16</a:t>
            </a:fld>
            <a:endParaRPr lang="en-GB" dirty="0"/>
          </a:p>
        </p:txBody>
      </p:sp>
      <p:sp>
        <p:nvSpPr>
          <p:cNvPr id="6" name="Rectangle 3"/>
          <p:cNvSpPr>
            <a:spLocks noGrp="1" noChangeArrowheads="1"/>
          </p:cNvSpPr>
          <p:nvPr>
            <p:ph type="body" idx="4294967295"/>
          </p:nvPr>
        </p:nvSpPr>
        <p:spPr>
          <a:xfrm>
            <a:off x="755650" y="1556792"/>
            <a:ext cx="8064822" cy="4680520"/>
          </a:xfrm>
          <a:prstGeom prst="rect">
            <a:avLst/>
          </a:prstGeom>
        </p:spPr>
        <p:txBody>
          <a:bodyPr>
            <a:normAutofit/>
          </a:bodyPr>
          <a:lstStyle/>
          <a:p>
            <a:pPr marL="0" indent="0">
              <a:lnSpc>
                <a:spcPct val="120000"/>
              </a:lnSpc>
              <a:spcAft>
                <a:spcPts val="600"/>
              </a:spcAft>
              <a:buNone/>
            </a:pPr>
            <a:r>
              <a:rPr lang="en-US" sz="2400" b="1" dirty="0">
                <a:cs typeface="Arial" charset="0"/>
              </a:rPr>
              <a:t>What about expert evidence in patent revocation cases?</a:t>
            </a:r>
          </a:p>
          <a:p>
            <a:pPr marL="0" indent="0">
              <a:lnSpc>
                <a:spcPct val="120000"/>
              </a:lnSpc>
              <a:spcAft>
                <a:spcPts val="600"/>
              </a:spcAft>
              <a:buNone/>
            </a:pPr>
            <a:r>
              <a:rPr lang="zh-CN" altLang="en-US" sz="2400" b="1" dirty="0">
                <a:latin typeface="微软雅黑" panose="020B0503020204020204" pitchFamily="34" charset="-122"/>
                <a:ea typeface="微软雅黑" panose="020B0503020204020204" pitchFamily="34" charset="-122"/>
                <a:cs typeface="Arial" charset="0"/>
              </a:rPr>
              <a:t>专利撤销案件中的专家证据如何采纳？</a:t>
            </a:r>
            <a:endParaRPr 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3065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17</a:t>
            </a:fld>
            <a:endParaRPr lang="en-GB" dirty="0"/>
          </a:p>
        </p:txBody>
      </p:sp>
      <p:sp>
        <p:nvSpPr>
          <p:cNvPr id="6" name="Rectangle 3"/>
          <p:cNvSpPr>
            <a:spLocks noGrp="1" noChangeArrowheads="1"/>
          </p:cNvSpPr>
          <p:nvPr>
            <p:ph type="body" idx="4294967295"/>
          </p:nvPr>
        </p:nvSpPr>
        <p:spPr>
          <a:xfrm>
            <a:off x="323528" y="548680"/>
            <a:ext cx="8352928" cy="5688632"/>
          </a:xfrm>
          <a:prstGeom prst="rect">
            <a:avLst/>
          </a:prstGeom>
        </p:spPr>
        <p:txBody>
          <a:bodyPr>
            <a:normAutofit fontScale="92500" lnSpcReduction="10000"/>
          </a:bodyPr>
          <a:lstStyle/>
          <a:p>
            <a:pPr marL="457200" indent="-457200">
              <a:lnSpc>
                <a:spcPct val="120000"/>
              </a:lnSpc>
              <a:spcAft>
                <a:spcPts val="600"/>
              </a:spcAft>
              <a:buFont typeface="+mj-lt"/>
              <a:buAutoNum type="arabicPeriod" startAt="8"/>
            </a:pPr>
            <a:r>
              <a:rPr lang="en-US" sz="2200" b="1" dirty="0">
                <a:cs typeface="Arial" charset="0"/>
              </a:rPr>
              <a:t>A brief explanation of the double-track court system in patent litigation in Germany </a:t>
            </a:r>
            <a:r>
              <a:rPr lang="zh-CN" altLang="en-US" sz="2200" b="1" dirty="0">
                <a:latin typeface="微软雅黑" panose="020B0503020204020204" pitchFamily="34" charset="-122"/>
                <a:ea typeface="微软雅黑" panose="020B0503020204020204" pitchFamily="34" charset="-122"/>
                <a:cs typeface="Arial" charset="0"/>
              </a:rPr>
              <a:t>简要解释德国专利诉讼中的双轨法院制度</a:t>
            </a:r>
            <a:endParaRPr lang="en-US" sz="2200" b="1" dirty="0">
              <a:latin typeface="微软雅黑" panose="020B0503020204020204" pitchFamily="34" charset="-122"/>
              <a:ea typeface="微软雅黑" panose="020B0503020204020204" pitchFamily="34" charset="-122"/>
              <a:cs typeface="Arial" charset="0"/>
            </a:endParaRPr>
          </a:p>
          <a:p>
            <a:pPr marL="756000" lvl="1" indent="-324000">
              <a:buFont typeface="Wingdings" pitchFamily="2" charset="2"/>
              <a:buChar char="§"/>
            </a:pPr>
            <a:r>
              <a:rPr lang="en-US" sz="2000" dirty="0"/>
              <a:t>Infringement courts do </a:t>
            </a:r>
            <a:r>
              <a:rPr lang="en-US" sz="2000" u="sng" dirty="0"/>
              <a:t>not</a:t>
            </a:r>
            <a:r>
              <a:rPr lang="en-US" sz="2000" dirty="0"/>
              <a:t> have jurisdiction to decide on the validity of a patent on the merits. </a:t>
            </a:r>
          </a:p>
          <a:p>
            <a:pPr marL="756000" lvl="1" indent="-324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侵权法院</a:t>
            </a:r>
            <a:r>
              <a:rPr lang="zh-CN" altLang="en-US" sz="2000" u="sng" dirty="0">
                <a:latin typeface="微软雅黑" panose="020B0503020204020204" pitchFamily="34" charset="-122"/>
                <a:ea typeface="微软雅黑" panose="020B0503020204020204" pitchFamily="34" charset="-122"/>
              </a:rPr>
              <a:t>不</a:t>
            </a:r>
            <a:r>
              <a:rPr lang="zh-CN" altLang="en-US" sz="2000" dirty="0">
                <a:latin typeface="微软雅黑" panose="020B0503020204020204" pitchFamily="34" charset="-122"/>
                <a:ea typeface="微软雅黑" panose="020B0503020204020204" pitchFamily="34" charset="-122"/>
              </a:rPr>
              <a:t>具备依据案情决定专利有效性的司法管辖权。</a:t>
            </a:r>
            <a:endParaRPr lang="en-US" sz="2000" dirty="0">
              <a:latin typeface="微软雅黑" panose="020B0503020204020204" pitchFamily="34" charset="-122"/>
              <a:ea typeface="微软雅黑" panose="020B0503020204020204" pitchFamily="34" charset="-122"/>
            </a:endParaRPr>
          </a:p>
          <a:p>
            <a:pPr marL="756000" lvl="1" indent="-324000">
              <a:buFont typeface="Wingdings" pitchFamily="2" charset="2"/>
              <a:buChar char="§"/>
            </a:pPr>
            <a:r>
              <a:rPr lang="en-US" sz="2000" dirty="0"/>
              <a:t>Only the </a:t>
            </a:r>
            <a:r>
              <a:rPr lang="en-US" sz="2000" b="1" dirty="0"/>
              <a:t>Federal Patent Court </a:t>
            </a:r>
            <a:r>
              <a:rPr lang="en-US" sz="2000" dirty="0"/>
              <a:t>in Munich has </a:t>
            </a:r>
            <a:r>
              <a:rPr lang="en-US" sz="2000" b="1" dirty="0"/>
              <a:t>exclusive jurisdiction on the revocation</a:t>
            </a:r>
            <a:r>
              <a:rPr lang="en-US" sz="2000" dirty="0"/>
              <a:t> of a German or the German part of a European </a:t>
            </a:r>
            <a:r>
              <a:rPr lang="en-US" sz="2000" b="1" dirty="0"/>
              <a:t>patent</a:t>
            </a:r>
            <a:r>
              <a:rPr lang="en-US" sz="2000" dirty="0"/>
              <a:t>. </a:t>
            </a:r>
          </a:p>
          <a:p>
            <a:pPr marL="756000" lvl="1" indent="-324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只有位于慕尼黑的</a:t>
            </a:r>
            <a:r>
              <a:rPr lang="zh-CN" altLang="en-US" sz="2000" b="1" dirty="0">
                <a:latin typeface="微软雅黑" panose="020B0503020204020204" pitchFamily="34" charset="-122"/>
                <a:ea typeface="微软雅黑" panose="020B0503020204020204" pitchFamily="34" charset="-122"/>
              </a:rPr>
              <a:t>联邦专利法院</a:t>
            </a:r>
            <a:r>
              <a:rPr lang="zh-CN" altLang="en-US" sz="2000" dirty="0">
                <a:latin typeface="微软雅黑" panose="020B0503020204020204" pitchFamily="34" charset="-122"/>
                <a:ea typeface="微软雅黑" panose="020B0503020204020204" pitchFamily="34" charset="-122"/>
              </a:rPr>
              <a:t>对于德国专利或欧洲专利德国部分的</a:t>
            </a:r>
            <a:r>
              <a:rPr lang="zh-CN" altLang="en-US" sz="2000" b="1" dirty="0">
                <a:latin typeface="微软雅黑" panose="020B0503020204020204" pitchFamily="34" charset="-122"/>
                <a:ea typeface="微软雅黑" panose="020B0503020204020204" pitchFamily="34" charset="-122"/>
              </a:rPr>
              <a:t>撤销具备专属管辖权</a:t>
            </a:r>
            <a:r>
              <a:rPr lang="zh-CN" altLang="en-US" sz="2000" dirty="0">
                <a:latin typeface="微软雅黑" panose="020B0503020204020204" pitchFamily="34" charset="-122"/>
                <a:ea typeface="微软雅黑" panose="020B0503020204020204" pitchFamily="34" charset="-122"/>
              </a:rPr>
              <a:t>。</a:t>
            </a:r>
            <a:endParaRPr lang="en-US" sz="2000" dirty="0">
              <a:latin typeface="微软雅黑" panose="020B0503020204020204" pitchFamily="34" charset="-122"/>
              <a:ea typeface="微软雅黑" panose="020B0503020204020204" pitchFamily="34" charset="-122"/>
            </a:endParaRPr>
          </a:p>
          <a:p>
            <a:pPr marL="756000" lvl="1" indent="-324000">
              <a:buFont typeface="Wingdings" pitchFamily="2" charset="2"/>
              <a:buChar char="§"/>
            </a:pPr>
            <a:r>
              <a:rPr lang="en-US" sz="2000" dirty="0"/>
              <a:t>Cases in revocation proceedings are decided by a panel of </a:t>
            </a:r>
            <a:r>
              <a:rPr lang="en-US" sz="2000" b="1" dirty="0"/>
              <a:t>2 legally qualified judges </a:t>
            </a:r>
            <a:r>
              <a:rPr lang="en-US" sz="2000" dirty="0"/>
              <a:t>and </a:t>
            </a:r>
            <a:r>
              <a:rPr lang="en-US" sz="2000" b="1" dirty="0"/>
              <a:t>3 technically qualified judges</a:t>
            </a:r>
            <a:r>
              <a:rPr lang="en-US" sz="2000" dirty="0"/>
              <a:t>.</a:t>
            </a:r>
          </a:p>
          <a:p>
            <a:pPr marL="756000" lvl="1" indent="-324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撤销程序案件由</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名</a:t>
            </a:r>
            <a:r>
              <a:rPr lang="zh-CN" altLang="en-US" sz="2000" b="1" dirty="0">
                <a:latin typeface="微软雅黑" panose="020B0503020204020204" pitchFamily="34" charset="-122"/>
                <a:ea typeface="微软雅黑" panose="020B0503020204020204" pitchFamily="34" charset="-122"/>
              </a:rPr>
              <a:t>法律法官</a:t>
            </a:r>
            <a:r>
              <a:rPr lang="zh-CN" altLang="en-US" sz="2000" dirty="0">
                <a:latin typeface="微软雅黑" panose="020B0503020204020204" pitchFamily="34" charset="-122"/>
                <a:ea typeface="微软雅黑" panose="020B0503020204020204" pitchFamily="34" charset="-122"/>
              </a:rPr>
              <a:t>和</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名</a:t>
            </a:r>
            <a:r>
              <a:rPr lang="zh-CN" altLang="en-US" sz="2000" b="1" dirty="0">
                <a:latin typeface="微软雅黑" panose="020B0503020204020204" pitchFamily="34" charset="-122"/>
                <a:ea typeface="微软雅黑" panose="020B0503020204020204" pitchFamily="34" charset="-122"/>
              </a:rPr>
              <a:t>技术法官</a:t>
            </a:r>
            <a:r>
              <a:rPr lang="zh-CN" altLang="en-US" sz="2000" dirty="0">
                <a:latin typeface="微软雅黑" panose="020B0503020204020204" pitchFamily="34" charset="-122"/>
                <a:ea typeface="微软雅黑" panose="020B0503020204020204" pitchFamily="34" charset="-122"/>
              </a:rPr>
              <a:t>组成的合议庭裁定。</a:t>
            </a:r>
            <a:endParaRPr lang="en-US" sz="2000" dirty="0">
              <a:latin typeface="微软雅黑" panose="020B0503020204020204" pitchFamily="34" charset="-122"/>
              <a:ea typeface="微软雅黑" panose="020B0503020204020204" pitchFamily="34" charset="-122"/>
            </a:endParaRPr>
          </a:p>
          <a:p>
            <a:pPr marL="756000" lvl="1" indent="-324000">
              <a:buFont typeface="Wingdings" pitchFamily="2" charset="2"/>
              <a:buChar char="§"/>
            </a:pPr>
            <a:r>
              <a:rPr lang="en-US" sz="2000" dirty="0"/>
              <a:t>The technically qualified judges have a </a:t>
            </a:r>
            <a:r>
              <a:rPr lang="en-US" sz="2000" b="1" dirty="0"/>
              <a:t>university degree in the area of technology of the patent</a:t>
            </a:r>
            <a:r>
              <a:rPr lang="en-US" sz="2000" dirty="0"/>
              <a:t>. </a:t>
            </a:r>
          </a:p>
          <a:p>
            <a:pPr marL="756000" lvl="1" indent="-324000">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技术法官在</a:t>
            </a:r>
            <a:r>
              <a:rPr lang="zh-CN" altLang="en-US" sz="2000" b="1" dirty="0">
                <a:latin typeface="微软雅黑" panose="020B0503020204020204" pitchFamily="34" charset="-122"/>
                <a:ea typeface="微软雅黑" panose="020B0503020204020204" pitchFamily="34" charset="-122"/>
              </a:rPr>
              <a:t>专利技术领域</a:t>
            </a:r>
            <a:r>
              <a:rPr lang="zh-CN" altLang="en-US" sz="2000" dirty="0">
                <a:latin typeface="微软雅黑" panose="020B0503020204020204" pitchFamily="34" charset="-122"/>
                <a:ea typeface="微软雅黑" panose="020B0503020204020204" pitchFamily="34" charset="-122"/>
              </a:rPr>
              <a:t>持有</a:t>
            </a:r>
            <a:r>
              <a:rPr lang="zh-CN" altLang="en-US" sz="2000" b="1" dirty="0">
                <a:latin typeface="微软雅黑" panose="020B0503020204020204" pitchFamily="34" charset="-122"/>
                <a:ea typeface="微软雅黑" panose="020B0503020204020204" pitchFamily="34" charset="-122"/>
              </a:rPr>
              <a:t>高等教育学位</a:t>
            </a:r>
            <a:r>
              <a:rPr lang="zh-CN" altLang="en-US" sz="2000" dirty="0">
                <a:latin typeface="微软雅黑" panose="020B0503020204020204" pitchFamily="34" charset="-122"/>
                <a:ea typeface="微软雅黑" panose="020B0503020204020204" pitchFamily="34" charset="-122"/>
              </a:rPr>
              <a:t>。</a:t>
            </a:r>
            <a:endParaRPr lang="en-US" sz="2000" dirty="0">
              <a:latin typeface="微软雅黑" panose="020B0503020204020204" pitchFamily="34" charset="-122"/>
              <a:ea typeface="微软雅黑" panose="020B0503020204020204" pitchFamily="34" charset="-122"/>
            </a:endParaRPr>
          </a:p>
          <a:p>
            <a:pPr marL="1156050" lvl="2" indent="-324000">
              <a:buFont typeface="Wingdings" pitchFamily="2" charset="2"/>
              <a:buChar char="§"/>
            </a:pPr>
            <a:r>
              <a:rPr lang="en-US" sz="1600" dirty="0"/>
              <a:t>E.g. when the patented invention is about chemistry, as a rule, the technically qualified judges will have a degree in chemistry. Most of the time they have been patent examiners before becoming a technically qualified judge. </a:t>
            </a:r>
          </a:p>
          <a:p>
            <a:pPr marL="1156050" lvl="2" indent="-324000">
              <a:buFont typeface="Wingdings" pitchFamily="2" charset="2"/>
              <a:buChar char="§"/>
            </a:pPr>
            <a:r>
              <a:rPr lang="zh-CN" altLang="en-US" sz="1600" dirty="0">
                <a:latin typeface="微软雅黑" panose="020B0503020204020204" pitchFamily="34" charset="-122"/>
                <a:ea typeface="微软雅黑" panose="020B0503020204020204" pitchFamily="34" charset="-122"/>
              </a:rPr>
              <a:t>例如，如果发明专利与化学相关，根据规定，技术法官需持有化学相关学位。技术法官在任职之前一般有担任专利审查员的经历。</a:t>
            </a:r>
            <a:endParaRPr lang="en-US" sz="1600" dirty="0">
              <a:latin typeface="微软雅黑" panose="020B0503020204020204" pitchFamily="34" charset="-122"/>
              <a:ea typeface="微软雅黑" panose="020B0503020204020204" pitchFamily="34" charset="-122"/>
            </a:endParaRPr>
          </a:p>
          <a:p>
            <a:pPr marL="720000" lvl="1" indent="-360000">
              <a:buNone/>
            </a:pPr>
            <a:endParaRPr lang="en-US" sz="1800" dirty="0"/>
          </a:p>
          <a:p>
            <a:pPr marL="720000" lvl="1" indent="-360000">
              <a:spcAft>
                <a:spcPts val="600"/>
              </a:spcAft>
              <a:buFont typeface="Wingdings" pitchFamily="2" charset="2"/>
              <a:buChar char="§"/>
            </a:pPr>
            <a:endParaRPr lang="en-US" sz="2000" b="1" dirty="0"/>
          </a:p>
        </p:txBody>
      </p:sp>
    </p:spTree>
    <p:extLst>
      <p:ext uri="{BB962C8B-B14F-4D97-AF65-F5344CB8AC3E}">
        <p14:creationId xmlns:p14="http://schemas.microsoft.com/office/powerpoint/2010/main" val="1125963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AC16C4D-79E2-49B6-8A33-C1E09EA68087}" type="slidenum">
              <a:rPr lang="en-GB" smtClean="0"/>
              <a:pPr/>
              <a:t>18</a:t>
            </a:fld>
            <a:fld id="{7C9EFE69-C633-4EED-ACD0-C4EE97CFEF13}" type="slidenum">
              <a:rPr lang="en-GB" smtClean="0"/>
              <a:pPr/>
              <a:t>18</a:t>
            </a:fld>
            <a:endParaRPr lang="en-GB" dirty="0"/>
          </a:p>
        </p:txBody>
      </p:sp>
      <p:sp>
        <p:nvSpPr>
          <p:cNvPr id="6" name="Rectangle 3"/>
          <p:cNvSpPr>
            <a:spLocks noGrp="1" noChangeArrowheads="1"/>
          </p:cNvSpPr>
          <p:nvPr>
            <p:ph type="body" idx="4294967295"/>
          </p:nvPr>
        </p:nvSpPr>
        <p:spPr>
          <a:xfrm>
            <a:off x="323528" y="620687"/>
            <a:ext cx="8352928" cy="5965787"/>
          </a:xfrm>
          <a:prstGeom prst="rect">
            <a:avLst/>
          </a:prstGeom>
        </p:spPr>
        <p:txBody>
          <a:bodyPr>
            <a:normAutofit fontScale="85000" lnSpcReduction="20000"/>
          </a:bodyPr>
          <a:lstStyle/>
          <a:p>
            <a:pPr marL="457200" indent="-457200">
              <a:lnSpc>
                <a:spcPct val="120000"/>
              </a:lnSpc>
              <a:spcBef>
                <a:spcPts val="0"/>
              </a:spcBef>
              <a:buFont typeface="+mj-lt"/>
              <a:buAutoNum type="arabicPeriod" startAt="9"/>
            </a:pPr>
            <a:r>
              <a:rPr lang="en-GB" altLang="en-US" sz="2200" b="1" dirty="0"/>
              <a:t>Example case (2</a:t>
            </a:r>
            <a:r>
              <a:rPr lang="en-GB" altLang="en-US" sz="2200" b="1" baseline="30000" dirty="0"/>
              <a:t>nd</a:t>
            </a:r>
            <a:r>
              <a:rPr lang="en-GB" altLang="en-US" sz="2200" b="1" dirty="0"/>
              <a:t> part) – revocation of the patent </a:t>
            </a:r>
            <a:r>
              <a:rPr lang="zh-CN" altLang="en-US" sz="2200" b="1" dirty="0">
                <a:latin typeface="微软雅黑" panose="020B0503020204020204" pitchFamily="34" charset="-122"/>
                <a:ea typeface="微软雅黑" panose="020B0503020204020204" pitchFamily="34" charset="-122"/>
              </a:rPr>
              <a:t>案例（第</a:t>
            </a:r>
            <a:r>
              <a:rPr lang="en-US" altLang="zh-CN" sz="2200" b="1" dirty="0">
                <a:latin typeface="微软雅黑" panose="020B0503020204020204" pitchFamily="34" charset="-122"/>
                <a:ea typeface="微软雅黑" panose="020B0503020204020204" pitchFamily="34" charset="-122"/>
              </a:rPr>
              <a:t>2</a:t>
            </a:r>
            <a:r>
              <a:rPr lang="zh-CN" altLang="en-US" sz="2200" b="1" dirty="0">
                <a:latin typeface="微软雅黑" panose="020B0503020204020204" pitchFamily="34" charset="-122"/>
                <a:ea typeface="微软雅黑" panose="020B0503020204020204" pitchFamily="34" charset="-122"/>
              </a:rPr>
              <a:t>部分）</a:t>
            </a:r>
            <a:r>
              <a:rPr lang="en-US" altLang="zh-CN" sz="2200" b="1" dirty="0">
                <a:latin typeface="微软雅黑" panose="020B0503020204020204" pitchFamily="34" charset="-122"/>
                <a:ea typeface="微软雅黑" panose="020B0503020204020204" pitchFamily="34" charset="-122"/>
              </a:rPr>
              <a:t>——</a:t>
            </a:r>
            <a:r>
              <a:rPr lang="zh-CN" altLang="en-US" sz="2200" b="1" dirty="0">
                <a:latin typeface="微软雅黑" panose="020B0503020204020204" pitchFamily="34" charset="-122"/>
                <a:ea typeface="微软雅黑" panose="020B0503020204020204" pitchFamily="34" charset="-122"/>
              </a:rPr>
              <a:t>专利的撤销</a:t>
            </a:r>
            <a:endParaRPr lang="en-GB" altLang="en-US" sz="2200" b="1" dirty="0">
              <a:latin typeface="微软雅黑" panose="020B0503020204020204" pitchFamily="34" charset="-122"/>
              <a:ea typeface="微软雅黑" panose="020B0503020204020204" pitchFamily="34" charset="-122"/>
            </a:endParaRPr>
          </a:p>
          <a:p>
            <a:pPr lvl="1">
              <a:lnSpc>
                <a:spcPct val="120000"/>
              </a:lnSpc>
              <a:spcBef>
                <a:spcPts val="0"/>
              </a:spcBef>
              <a:buFont typeface="Wingdings" pitchFamily="2" charset="2"/>
              <a:buChar char="§"/>
            </a:pPr>
            <a:r>
              <a:rPr lang="en-GB" altLang="en-US" sz="2000" dirty="0"/>
              <a:t>Defendant of the infringement case files an action for revocation of the patent before the Federal Patent Court of Germany located in Munich.</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侵权案件的被告向位于慕尼黑的德国联邦专利法院提交专利撤销申请。</a:t>
            </a:r>
            <a:endParaRPr lang="en-GB" altLang="en-US" sz="2000" dirty="0">
              <a:latin typeface="微软雅黑" panose="020B0503020204020204" pitchFamily="34" charset="-122"/>
              <a:ea typeface="微软雅黑" panose="020B0503020204020204" pitchFamily="34" charset="-122"/>
            </a:endParaRPr>
          </a:p>
          <a:p>
            <a:pPr lvl="1">
              <a:lnSpc>
                <a:spcPct val="120000"/>
              </a:lnSpc>
              <a:spcBef>
                <a:spcPts val="0"/>
              </a:spcBef>
              <a:buFont typeface="Wingdings" pitchFamily="2" charset="2"/>
              <a:buChar char="§"/>
            </a:pPr>
            <a:r>
              <a:rPr lang="en-GB" altLang="en-US" sz="2000" dirty="0"/>
              <a:t>In the statement of claim revocation claimant argues that patent claim 1 is </a:t>
            </a:r>
            <a:r>
              <a:rPr lang="en-GB" altLang="en-US" sz="2000" b="1" dirty="0"/>
              <a:t>obvious</a:t>
            </a:r>
            <a:r>
              <a:rPr lang="en-GB" altLang="en-US" sz="2000" dirty="0"/>
              <a:t> with regard to a </a:t>
            </a:r>
            <a:r>
              <a:rPr lang="en-GB" altLang="en-US" sz="2000" b="1" dirty="0"/>
              <a:t>US-patent and a Japanese patent application</a:t>
            </a:r>
            <a:r>
              <a:rPr lang="en-GB" altLang="en-US" sz="2000" dirty="0"/>
              <a:t>, both of which have been published before the priority date of the EP. He submits an </a:t>
            </a:r>
            <a:r>
              <a:rPr lang="en-GB" altLang="en-US" sz="2000" b="1" dirty="0"/>
              <a:t>expert opinion </a:t>
            </a:r>
            <a:r>
              <a:rPr lang="en-GB" altLang="en-US" sz="2000" dirty="0"/>
              <a:t>that supports his view.</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在主张撤销的声明中，申请人指出，权利要求书相对于某</a:t>
            </a:r>
            <a:r>
              <a:rPr lang="zh-CN" altLang="en-US" sz="2000" b="1" dirty="0">
                <a:latin typeface="微软雅黑" panose="020B0503020204020204" pitchFamily="34" charset="-122"/>
                <a:ea typeface="微软雅黑" panose="020B0503020204020204" pitchFamily="34" charset="-122"/>
              </a:rPr>
              <a:t>美国和某日本专利申请</a:t>
            </a:r>
            <a:r>
              <a:rPr lang="zh-CN" altLang="en-US" sz="2000" dirty="0">
                <a:latin typeface="微软雅黑" panose="020B0503020204020204" pitchFamily="34" charset="-122"/>
                <a:ea typeface="微软雅黑" panose="020B0503020204020204" pitchFamily="34" charset="-122"/>
              </a:rPr>
              <a:t>显而易见，而后者均已在欧洲优先权日之前公告。申请人同时提交了支持该观点的</a:t>
            </a:r>
            <a:r>
              <a:rPr lang="zh-CN" altLang="en-US" sz="2000" b="1" dirty="0">
                <a:latin typeface="微软雅黑" panose="020B0503020204020204" pitchFamily="34" charset="-122"/>
                <a:ea typeface="微软雅黑" panose="020B0503020204020204" pitchFamily="34" charset="-122"/>
              </a:rPr>
              <a:t>专家意见</a:t>
            </a:r>
            <a:r>
              <a:rPr lang="zh-CN" altLang="en-US" sz="2000" dirty="0">
                <a:latin typeface="微软雅黑" panose="020B0503020204020204" pitchFamily="34" charset="-122"/>
                <a:ea typeface="微软雅黑" panose="020B0503020204020204" pitchFamily="34" charset="-122"/>
              </a:rPr>
              <a:t>。</a:t>
            </a:r>
            <a:endParaRPr lang="en-GB" altLang="en-US" sz="2000" dirty="0">
              <a:latin typeface="微软雅黑" panose="020B0503020204020204" pitchFamily="34" charset="-122"/>
              <a:ea typeface="微软雅黑" panose="020B0503020204020204" pitchFamily="34" charset="-122"/>
            </a:endParaRPr>
          </a:p>
          <a:p>
            <a:pPr lvl="1">
              <a:lnSpc>
                <a:spcPct val="120000"/>
              </a:lnSpc>
              <a:spcBef>
                <a:spcPts val="0"/>
              </a:spcBef>
              <a:buFont typeface="Wingdings" pitchFamily="2" charset="2"/>
              <a:buChar char="§"/>
            </a:pPr>
            <a:r>
              <a:rPr lang="en-GB" altLang="en-US" sz="2000" dirty="0"/>
              <a:t>In his defence the patent proprietor replies that the invention would </a:t>
            </a:r>
            <a:r>
              <a:rPr lang="en-GB" altLang="en-US" sz="2000" b="1" dirty="0"/>
              <a:t>not</a:t>
            </a:r>
            <a:r>
              <a:rPr lang="en-GB" altLang="en-US" sz="2000" dirty="0"/>
              <a:t> have been </a:t>
            </a:r>
            <a:r>
              <a:rPr lang="en-GB" altLang="en-US" sz="2000" b="1" dirty="0"/>
              <a:t>obvious</a:t>
            </a:r>
            <a:r>
              <a:rPr lang="en-GB" altLang="en-US" sz="2000" dirty="0"/>
              <a:t> for a </a:t>
            </a:r>
            <a:r>
              <a:rPr lang="en-GB" altLang="en-US" sz="2000" dirty="0" err="1"/>
              <a:t>psa</a:t>
            </a:r>
            <a:r>
              <a:rPr lang="en-GB" altLang="en-US" sz="2000" dirty="0"/>
              <a:t> since he/she would have never combined the two patent applications because of their contradictory approach as explained in an </a:t>
            </a:r>
            <a:r>
              <a:rPr lang="en-GB" altLang="en-US" sz="2000" b="1" dirty="0"/>
              <a:t>expert opinion </a:t>
            </a:r>
            <a:r>
              <a:rPr lang="en-GB" altLang="en-US" sz="2000" dirty="0"/>
              <a:t>attached to the statement of defence.</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在抗辩中，专利权人表示该发明对本领域技术人员不可能</a:t>
            </a:r>
            <a:r>
              <a:rPr lang="zh-CN" altLang="en-US" sz="2000" b="1" dirty="0">
                <a:latin typeface="微软雅黑" panose="020B0503020204020204" pitchFamily="34" charset="-122"/>
                <a:ea typeface="微软雅黑" panose="020B0503020204020204" pitchFamily="34" charset="-122"/>
              </a:rPr>
              <a:t>显而易见</a:t>
            </a:r>
            <a:r>
              <a:rPr lang="zh-CN" altLang="en-US" sz="2000" dirty="0">
                <a:latin typeface="微软雅黑" panose="020B0503020204020204" pitchFamily="34" charset="-122"/>
                <a:ea typeface="微软雅黑" panose="020B0503020204020204" pitchFamily="34" charset="-122"/>
              </a:rPr>
              <a:t>，因为两份在先专利申请所述方法相互矛盾，技术人员不可能将前述专利申请相结合，具体解释可参见抗辩所附的</a:t>
            </a:r>
            <a:r>
              <a:rPr lang="zh-CN" altLang="en-US" sz="2000" b="1" dirty="0">
                <a:latin typeface="微软雅黑" panose="020B0503020204020204" pitchFamily="34" charset="-122"/>
                <a:ea typeface="微软雅黑" panose="020B0503020204020204" pitchFamily="34" charset="-122"/>
              </a:rPr>
              <a:t>专家意见</a:t>
            </a:r>
            <a:r>
              <a:rPr lang="zh-CN" altLang="en-US" sz="2000" dirty="0">
                <a:latin typeface="微软雅黑" panose="020B0503020204020204" pitchFamily="34" charset="-122"/>
                <a:ea typeface="微软雅黑" panose="020B0503020204020204" pitchFamily="34" charset="-122"/>
              </a:rPr>
              <a:t>。</a:t>
            </a:r>
            <a:endParaRPr lang="en-GB" altLang="en-US" sz="2000" dirty="0">
              <a:latin typeface="微软雅黑" panose="020B0503020204020204" pitchFamily="34" charset="-122"/>
              <a:ea typeface="微软雅黑" panose="020B0503020204020204" pitchFamily="34" charset="-122"/>
            </a:endParaRPr>
          </a:p>
          <a:p>
            <a:pPr lvl="1">
              <a:lnSpc>
                <a:spcPct val="120000"/>
              </a:lnSpc>
              <a:spcBef>
                <a:spcPts val="0"/>
              </a:spcBef>
              <a:buFont typeface="Wingdings" pitchFamily="2" charset="2"/>
              <a:buChar char="§"/>
            </a:pPr>
            <a:r>
              <a:rPr lang="en-GB" altLang="en-US" sz="2000" dirty="0"/>
              <a:t>Will the Federal Patent Court take expert evidence?</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联邦专利法院会采纳该专家证据吗？</a:t>
            </a:r>
            <a:endParaRPr lang="en-US" sz="2000" b="1" dirty="0"/>
          </a:p>
        </p:txBody>
      </p:sp>
    </p:spTree>
    <p:extLst>
      <p:ext uri="{BB962C8B-B14F-4D97-AF65-F5344CB8AC3E}">
        <p14:creationId xmlns:p14="http://schemas.microsoft.com/office/powerpoint/2010/main" val="3753810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19</a:t>
            </a:fld>
            <a:endParaRPr lang="en-GB" dirty="0"/>
          </a:p>
        </p:txBody>
      </p:sp>
      <p:sp>
        <p:nvSpPr>
          <p:cNvPr id="6" name="Rectangle 3"/>
          <p:cNvSpPr>
            <a:spLocks noGrp="1" noChangeArrowheads="1"/>
          </p:cNvSpPr>
          <p:nvPr>
            <p:ph type="body" idx="4294967295"/>
          </p:nvPr>
        </p:nvSpPr>
        <p:spPr>
          <a:xfrm>
            <a:off x="539589" y="692696"/>
            <a:ext cx="8064822" cy="4752528"/>
          </a:xfrm>
          <a:prstGeom prst="rect">
            <a:avLst/>
          </a:prstGeom>
        </p:spPr>
        <p:txBody>
          <a:bodyPr>
            <a:normAutofit fontScale="92500" lnSpcReduction="10000"/>
          </a:bodyPr>
          <a:lstStyle/>
          <a:p>
            <a:pPr lvl="1">
              <a:lnSpc>
                <a:spcPct val="120000"/>
              </a:lnSpc>
              <a:buFont typeface="Wingdings" pitchFamily="2" charset="2"/>
              <a:buChar char="§"/>
            </a:pPr>
            <a:r>
              <a:rPr lang="en-GB" altLang="en-US" sz="2000" b="1" dirty="0"/>
              <a:t>Disclosure</a:t>
            </a:r>
            <a:r>
              <a:rPr lang="en-GB" altLang="en-US" sz="2000" dirty="0"/>
              <a:t> of a priority art document as well as </a:t>
            </a:r>
            <a:r>
              <a:rPr lang="en-GB" altLang="en-US" sz="2000" b="1" dirty="0"/>
              <a:t>the general knowledge and ability of the person skilled in the art</a:t>
            </a:r>
            <a:r>
              <a:rPr lang="en-GB" altLang="en-US" sz="2000" dirty="0"/>
              <a:t> are </a:t>
            </a:r>
            <a:r>
              <a:rPr lang="en-GB" altLang="en-US" sz="2000" b="1" dirty="0"/>
              <a:t>questions of fact</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在先技术文件的</a:t>
            </a:r>
            <a:r>
              <a:rPr lang="zh-CN" altLang="en-US" sz="2000" b="1" dirty="0">
                <a:latin typeface="微软雅黑" panose="020B0503020204020204" pitchFamily="34" charset="-122"/>
                <a:ea typeface="微软雅黑" panose="020B0503020204020204" pitchFamily="34" charset="-122"/>
              </a:rPr>
              <a:t>披露</a:t>
            </a:r>
            <a:r>
              <a:rPr lang="zh-CN" altLang="en-US" sz="2000" dirty="0">
                <a:latin typeface="微软雅黑" panose="020B0503020204020204" pitchFamily="34" charset="-122"/>
                <a:ea typeface="微软雅黑" panose="020B0503020204020204" pitchFamily="34" charset="-122"/>
              </a:rPr>
              <a:t>以及</a:t>
            </a:r>
            <a:r>
              <a:rPr lang="zh-CN" altLang="en-US" sz="2000" b="1" dirty="0">
                <a:latin typeface="微软雅黑" panose="020B0503020204020204" pitchFamily="34" charset="-122"/>
                <a:ea typeface="微软雅黑" panose="020B0503020204020204" pitchFamily="34" charset="-122"/>
              </a:rPr>
              <a:t>本领域技术人员的一般知识和能力</a:t>
            </a:r>
            <a:r>
              <a:rPr lang="zh-CN" altLang="en-US" sz="2000" dirty="0">
                <a:latin typeface="微软雅黑" panose="020B0503020204020204" pitchFamily="34" charset="-122"/>
                <a:ea typeface="微软雅黑" panose="020B0503020204020204" pitchFamily="34" charset="-122"/>
              </a:rPr>
              <a:t>属于</a:t>
            </a:r>
            <a:r>
              <a:rPr lang="zh-CN" altLang="en-US" sz="2000" b="1" dirty="0">
                <a:latin typeface="微软雅黑" panose="020B0503020204020204" pitchFamily="34" charset="-122"/>
                <a:ea typeface="微软雅黑" panose="020B0503020204020204" pitchFamily="34" charset="-122"/>
              </a:rPr>
              <a:t>事实问题</a:t>
            </a:r>
            <a:endParaRPr lang="en-GB" altLang="en-US" sz="2000" b="1" dirty="0">
              <a:latin typeface="微软雅黑" panose="020B0503020204020204" pitchFamily="34" charset="-122"/>
              <a:ea typeface="微软雅黑" panose="020B0503020204020204" pitchFamily="34" charset="-122"/>
            </a:endParaRPr>
          </a:p>
          <a:p>
            <a:pPr lvl="1">
              <a:lnSpc>
                <a:spcPct val="120000"/>
              </a:lnSpc>
              <a:buFont typeface="Wingdings" pitchFamily="2" charset="2"/>
              <a:buChar char="§"/>
            </a:pPr>
            <a:r>
              <a:rPr lang="en-GB" altLang="en-US" sz="2000" b="1" dirty="0"/>
              <a:t>Obviousness</a:t>
            </a:r>
            <a:r>
              <a:rPr lang="en-GB" altLang="en-US" sz="2000" dirty="0"/>
              <a:t>, however, is a </a:t>
            </a:r>
            <a:r>
              <a:rPr lang="en-GB" altLang="en-US" sz="2000" b="1" dirty="0"/>
              <a:t>question of law </a:t>
            </a:r>
            <a:r>
              <a:rPr lang="en-GB" altLang="en-US" sz="2000" dirty="0"/>
              <a:t>to be decided by the judges</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但是，</a:t>
            </a:r>
            <a:r>
              <a:rPr lang="zh-CN" altLang="en-US" sz="2000" b="1" dirty="0">
                <a:latin typeface="微软雅黑" panose="020B0503020204020204" pitchFamily="34" charset="-122"/>
                <a:ea typeface="微软雅黑" panose="020B0503020204020204" pitchFamily="34" charset="-122"/>
              </a:rPr>
              <a:t>显而易见性</a:t>
            </a:r>
            <a:r>
              <a:rPr lang="zh-CN" altLang="en-US" sz="2000" dirty="0">
                <a:latin typeface="微软雅黑" panose="020B0503020204020204" pitchFamily="34" charset="-122"/>
                <a:ea typeface="微软雅黑" panose="020B0503020204020204" pitchFamily="34" charset="-122"/>
              </a:rPr>
              <a:t>是由法官决定的</a:t>
            </a:r>
            <a:r>
              <a:rPr lang="zh-CN" altLang="en-US" sz="2000" b="1" dirty="0">
                <a:latin typeface="微软雅黑" panose="020B0503020204020204" pitchFamily="34" charset="-122"/>
                <a:ea typeface="微软雅黑" panose="020B0503020204020204" pitchFamily="34" charset="-122"/>
              </a:rPr>
              <a:t>法律问题</a:t>
            </a:r>
            <a:endParaRPr lang="en-GB" altLang="en-US" sz="2000" b="1" dirty="0">
              <a:latin typeface="微软雅黑" panose="020B0503020204020204" pitchFamily="34" charset="-122"/>
              <a:ea typeface="微软雅黑" panose="020B0503020204020204" pitchFamily="34" charset="-122"/>
            </a:endParaRPr>
          </a:p>
          <a:p>
            <a:pPr lvl="1">
              <a:lnSpc>
                <a:spcPct val="120000"/>
              </a:lnSpc>
              <a:buFont typeface="Wingdings" pitchFamily="2" charset="2"/>
              <a:buChar char="§"/>
            </a:pPr>
            <a:r>
              <a:rPr lang="en-GB" altLang="en-US" sz="2000" dirty="0"/>
              <a:t>The Federal Patent Court sits with legally and technically qualified judges.</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联邦专利法院由法律法官和技术法官组成。</a:t>
            </a:r>
            <a:endParaRPr lang="en-GB" altLang="en-US" sz="2000" dirty="0">
              <a:latin typeface="微软雅黑" panose="020B0503020204020204" pitchFamily="34" charset="-122"/>
              <a:ea typeface="微软雅黑" panose="020B0503020204020204" pitchFamily="34" charset="-122"/>
            </a:endParaRPr>
          </a:p>
          <a:p>
            <a:pPr lvl="1">
              <a:lnSpc>
                <a:spcPct val="120000"/>
              </a:lnSpc>
              <a:buFont typeface="Wingdings" pitchFamily="2" charset="2"/>
              <a:buChar char="§"/>
            </a:pPr>
            <a:r>
              <a:rPr lang="en-GB" altLang="en-US" sz="2000" dirty="0"/>
              <a:t>It is quite likely that the Court will find that it is able to decide on the basis of the disclosure of the documents and taking into consideration the pleadings of the parties without asking a </a:t>
            </a:r>
            <a:r>
              <a:rPr lang="en-GB" altLang="en-US" sz="2000" b="1" dirty="0"/>
              <a:t>court expert</a:t>
            </a:r>
            <a:r>
              <a:rPr lang="en-GB" altLang="en-US" sz="2000" dirty="0"/>
              <a:t> for his opinion</a:t>
            </a:r>
          </a:p>
          <a:p>
            <a:pPr lvl="1">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法院很可能认为，基于文件披露以及当事方的请求即可作出决定，无需征求</a:t>
            </a:r>
            <a:r>
              <a:rPr lang="zh-CN" altLang="en-US" sz="2000" b="1" dirty="0">
                <a:latin typeface="微软雅黑" panose="020B0503020204020204" pitchFamily="34" charset="-122"/>
                <a:ea typeface="微软雅黑" panose="020B0503020204020204" pitchFamily="34" charset="-122"/>
              </a:rPr>
              <a:t>法院专家</a:t>
            </a:r>
            <a:r>
              <a:rPr lang="zh-CN" altLang="en-US" sz="2000" dirty="0">
                <a:latin typeface="微软雅黑" panose="020B0503020204020204" pitchFamily="34" charset="-122"/>
                <a:ea typeface="微软雅黑" panose="020B0503020204020204" pitchFamily="34" charset="-122"/>
              </a:rPr>
              <a:t>的意见</a:t>
            </a:r>
            <a:r>
              <a:rPr lang="zh-CN" altLang="en-US" sz="2000" b="1" dirty="0">
                <a:latin typeface="微软雅黑" panose="020B0503020204020204" pitchFamily="34" charset="-122"/>
                <a:ea typeface="微软雅黑" panose="020B0503020204020204" pitchFamily="34" charset="-122"/>
              </a:rPr>
              <a:t>。</a:t>
            </a:r>
            <a:endParaRPr 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body" idx="4294967295"/>
          </p:nvPr>
        </p:nvSpPr>
        <p:spPr>
          <a:xfrm>
            <a:off x="539588" y="476672"/>
            <a:ext cx="8208875" cy="6381328"/>
          </a:xfrm>
          <a:prstGeom prst="rect">
            <a:avLst/>
          </a:prstGeom>
        </p:spPr>
        <p:txBody>
          <a:bodyPr>
            <a:normAutofit fontScale="70000" lnSpcReduction="20000"/>
          </a:bodyPr>
          <a:lstStyle/>
          <a:p>
            <a:pPr marL="360000" indent="-360000">
              <a:lnSpc>
                <a:spcPct val="120000"/>
              </a:lnSpc>
              <a:spcAft>
                <a:spcPts val="600"/>
              </a:spcAft>
              <a:buFont typeface="+mj-lt"/>
              <a:buAutoNum type="arabicPeriod"/>
            </a:pPr>
            <a:r>
              <a:rPr lang="en-US" sz="2400" b="1" dirty="0">
                <a:cs typeface="Arial" charset="0"/>
              </a:rPr>
              <a:t>Judges learn about the facts and the technology of a patent lawsuit from the parties.  </a:t>
            </a:r>
            <a:r>
              <a:rPr lang="zh-CN" altLang="en-US" sz="2400" b="1" dirty="0">
                <a:latin typeface="微软雅黑" panose="020B0503020204020204" pitchFamily="34" charset="-122"/>
                <a:ea typeface="微软雅黑" panose="020B0503020204020204" pitchFamily="34" charset="-122"/>
                <a:cs typeface="Arial" charset="0"/>
              </a:rPr>
              <a:t>法官从当事方了解专利诉讼涉及的事实和技术。</a:t>
            </a:r>
            <a:endParaRPr lang="en-US" sz="2400" b="1" dirty="0">
              <a:latin typeface="微软雅黑" panose="020B0503020204020204" pitchFamily="34" charset="-122"/>
              <a:ea typeface="微软雅黑" panose="020B0503020204020204" pitchFamily="34" charset="-122"/>
              <a:cs typeface="Arial" charset="0"/>
            </a:endParaRPr>
          </a:p>
          <a:p>
            <a:pPr marL="720000" lvl="1" indent="-360000">
              <a:lnSpc>
                <a:spcPct val="120000"/>
              </a:lnSpc>
              <a:spcBef>
                <a:spcPts val="200"/>
              </a:spcBef>
              <a:buFont typeface="Wingdings" pitchFamily="2" charset="2"/>
              <a:buChar char="§"/>
            </a:pPr>
            <a:r>
              <a:rPr lang="en-US" sz="2000" dirty="0"/>
              <a:t>Patent infringement and revocation proceedings are </a:t>
            </a:r>
            <a:r>
              <a:rPr lang="en-US" sz="2000" b="1" dirty="0"/>
              <a:t>front-loading.</a:t>
            </a:r>
          </a:p>
          <a:p>
            <a:pPr marL="720000" lvl="1"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专利侵权和撤销程序的</a:t>
            </a:r>
            <a:r>
              <a:rPr lang="zh-CN" altLang="en-US" sz="2000" b="1" dirty="0">
                <a:latin typeface="微软雅黑" panose="020B0503020204020204" pitchFamily="34" charset="-122"/>
                <a:ea typeface="微软雅黑" panose="020B0503020204020204" pitchFamily="34" charset="-122"/>
              </a:rPr>
              <a:t>前期任务重</a:t>
            </a:r>
            <a:r>
              <a:rPr lang="zh-CN" altLang="en-US" sz="2000" dirty="0">
                <a:latin typeface="微软雅黑" panose="020B0503020204020204" pitchFamily="34" charset="-122"/>
                <a:ea typeface="微软雅黑" panose="020B0503020204020204" pitchFamily="34" charset="-122"/>
              </a:rPr>
              <a:t>。</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spcBef>
                <a:spcPts val="200"/>
              </a:spcBef>
              <a:buFont typeface="Wingdings" pitchFamily="2" charset="2"/>
              <a:buChar char="§"/>
            </a:pPr>
            <a:r>
              <a:rPr lang="en-US" sz="2000" dirty="0"/>
              <a:t>The parties are required to submit written statements before the oral hearing.</a:t>
            </a:r>
          </a:p>
          <a:p>
            <a:pPr marL="720000" lvl="1"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当事方须在口头审理之前提交书面声明。</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200"/>
              </a:spcBef>
              <a:buFont typeface="Wingdings" pitchFamily="2" charset="2"/>
              <a:buChar char="§"/>
            </a:pPr>
            <a:r>
              <a:rPr lang="en-US" sz="2000" dirty="0"/>
              <a:t>Statements of complaint, </a:t>
            </a:r>
            <a:r>
              <a:rPr lang="en-US" sz="2000" dirty="0" err="1"/>
              <a:t>defence</a:t>
            </a:r>
            <a:r>
              <a:rPr lang="en-US" sz="2000" dirty="0"/>
              <a:t>, reply and rejoinder.</a:t>
            </a:r>
          </a:p>
          <a:p>
            <a:pPr marL="1120050" lvl="2"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起诉、答辩、答复和反驳。</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spcBef>
                <a:spcPts val="200"/>
              </a:spcBef>
              <a:buFont typeface="Wingdings" pitchFamily="2" charset="2"/>
              <a:buChar char="§"/>
            </a:pPr>
            <a:r>
              <a:rPr lang="en-US" sz="2000" dirty="0"/>
              <a:t>In the written statements, parties are required to indicate </a:t>
            </a:r>
            <a:r>
              <a:rPr lang="en-US" sz="2000" b="1" dirty="0"/>
              <a:t>all facts and evidence relied on</a:t>
            </a:r>
            <a:r>
              <a:rPr lang="en-US" sz="2000" dirty="0"/>
              <a:t>. </a:t>
            </a:r>
          </a:p>
          <a:p>
            <a:pPr marL="720000" lvl="1"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在书面声明中，当事方须指明其</a:t>
            </a:r>
            <a:r>
              <a:rPr lang="zh-CN" altLang="en-US" sz="2000" b="1" dirty="0">
                <a:latin typeface="微软雅黑" panose="020B0503020204020204" pitchFamily="34" charset="-122"/>
                <a:ea typeface="微软雅黑" panose="020B0503020204020204" pitchFamily="34" charset="-122"/>
              </a:rPr>
              <a:t>所依据的全部事实和证据</a:t>
            </a:r>
            <a:r>
              <a:rPr lang="zh-CN" altLang="en-US" sz="2000" dirty="0"/>
              <a:t>。</a:t>
            </a:r>
            <a:endParaRPr lang="en-US" sz="2000" dirty="0"/>
          </a:p>
          <a:p>
            <a:pPr marL="1120050" lvl="2" indent="-360000">
              <a:lnSpc>
                <a:spcPct val="120000"/>
              </a:lnSpc>
              <a:buFont typeface="Wingdings" pitchFamily="2" charset="2"/>
              <a:buChar char="§"/>
            </a:pPr>
            <a:r>
              <a:rPr lang="en-US" sz="2000" dirty="0"/>
              <a:t>“Skeleton arguments” are </a:t>
            </a:r>
            <a:r>
              <a:rPr lang="en-US" sz="2000" u="sng" dirty="0"/>
              <a:t>not</a:t>
            </a:r>
            <a:r>
              <a:rPr lang="en-US" sz="2000" dirty="0"/>
              <a:t> good enough.</a:t>
            </a:r>
          </a:p>
          <a:p>
            <a:pPr marL="1120050" lvl="2"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仅依靠“论据提纲”是</a:t>
            </a:r>
            <a:r>
              <a:rPr lang="zh-CN" altLang="en-US" sz="2000" u="sng" dirty="0">
                <a:latin typeface="微软雅黑" panose="020B0503020204020204" pitchFamily="34" charset="-122"/>
                <a:ea typeface="微软雅黑" panose="020B0503020204020204" pitchFamily="34" charset="-122"/>
              </a:rPr>
              <a:t>不够的</a:t>
            </a:r>
            <a:r>
              <a:rPr lang="zh-CN" altLang="en-US" sz="2000" dirty="0">
                <a:latin typeface="微软雅黑" panose="020B0503020204020204" pitchFamily="34" charset="-122"/>
                <a:ea typeface="微软雅黑" panose="020B0503020204020204" pitchFamily="34" charset="-122"/>
              </a:rPr>
              <a:t>。</a:t>
            </a:r>
            <a:endParaRPr lang="en-US" sz="2000" dirty="0">
              <a:latin typeface="微软雅黑" panose="020B0503020204020204" pitchFamily="34" charset="-122"/>
              <a:ea typeface="微软雅黑" panose="020B0503020204020204" pitchFamily="34" charset="-122"/>
            </a:endParaRPr>
          </a:p>
          <a:p>
            <a:pPr marL="720000" lvl="1" indent="-360000">
              <a:lnSpc>
                <a:spcPct val="120000"/>
              </a:lnSpc>
              <a:spcBef>
                <a:spcPts val="200"/>
              </a:spcBef>
              <a:buFont typeface="Wingdings" pitchFamily="2" charset="2"/>
              <a:buChar char="§"/>
            </a:pPr>
            <a:r>
              <a:rPr lang="en-US" sz="2000" dirty="0"/>
              <a:t>Parties have to substantiate their pleadings.</a:t>
            </a:r>
          </a:p>
          <a:p>
            <a:pPr marL="720000" lvl="1"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当事方必须证实自己的诉辩。</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200"/>
              </a:spcBef>
              <a:buFont typeface="Wingdings" pitchFamily="2" charset="2"/>
              <a:buChar char="§"/>
            </a:pPr>
            <a:r>
              <a:rPr lang="en-US" sz="2000" dirty="0"/>
              <a:t>The claimant of an infringement action has </a:t>
            </a:r>
            <a:r>
              <a:rPr lang="en-US" sz="2000" b="1" dirty="0"/>
              <a:t>to give reasons </a:t>
            </a:r>
            <a:r>
              <a:rPr lang="en-US" sz="2000" dirty="0"/>
              <a:t>why the facts relied on constitute an infringement of the patent.</a:t>
            </a:r>
          </a:p>
          <a:p>
            <a:pPr marL="1120050" lvl="2"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侵权诉讼的原告必须</a:t>
            </a:r>
            <a:r>
              <a:rPr lang="zh-CN" altLang="en-US" sz="2000" b="1" dirty="0">
                <a:latin typeface="微软雅黑" panose="020B0503020204020204" pitchFamily="34" charset="-122"/>
                <a:ea typeface="微软雅黑" panose="020B0503020204020204" pitchFamily="34" charset="-122"/>
              </a:rPr>
              <a:t>给出理由</a:t>
            </a:r>
            <a:r>
              <a:rPr lang="zh-CN" altLang="en-US" sz="2000" dirty="0">
                <a:latin typeface="微软雅黑" panose="020B0503020204020204" pitchFamily="34" charset="-122"/>
                <a:ea typeface="微软雅黑" panose="020B0503020204020204" pitchFamily="34" charset="-122"/>
              </a:rPr>
              <a:t>，说明所依据的事实构成专利侵权。</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200"/>
              </a:spcBef>
              <a:buFont typeface="Wingdings" pitchFamily="2" charset="2"/>
              <a:buChar char="§"/>
            </a:pPr>
            <a:r>
              <a:rPr lang="en-US" sz="2000" dirty="0"/>
              <a:t>The claimant of a revocation action has </a:t>
            </a:r>
            <a:r>
              <a:rPr lang="en-US" sz="2000" b="1" dirty="0"/>
              <a:t>to give reasons </a:t>
            </a:r>
            <a:r>
              <a:rPr lang="en-US" sz="2000" dirty="0"/>
              <a:t>why the facts relied on constitute a ground for revocation of the patent.</a:t>
            </a:r>
          </a:p>
          <a:p>
            <a:pPr marL="1120050" lvl="2" indent="-360000">
              <a:lnSpc>
                <a:spcPct val="120000"/>
              </a:lnSpc>
              <a:spcBef>
                <a:spcPts val="0"/>
              </a:spcBef>
              <a:spcAft>
                <a:spcPts val="4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撤销诉讼的原告必须</a:t>
            </a:r>
            <a:r>
              <a:rPr lang="zh-CN" altLang="en-US" sz="2000" b="1" dirty="0">
                <a:latin typeface="微软雅黑" panose="020B0503020204020204" pitchFamily="34" charset="-122"/>
                <a:ea typeface="微软雅黑" panose="020B0503020204020204" pitchFamily="34" charset="-122"/>
              </a:rPr>
              <a:t>给出理由</a:t>
            </a:r>
            <a:r>
              <a:rPr lang="zh-CN" altLang="en-US" sz="2000" dirty="0">
                <a:latin typeface="微软雅黑" panose="020B0503020204020204" pitchFamily="34" charset="-122"/>
                <a:ea typeface="微软雅黑" panose="020B0503020204020204" pitchFamily="34" charset="-122"/>
              </a:rPr>
              <a:t>，说明所依据的事实构成专利撤销的依据。</a:t>
            </a:r>
            <a:endParaRPr lang="en-US" sz="2000" dirty="0">
              <a:latin typeface="微软雅黑" panose="020B0503020204020204" pitchFamily="34" charset="-122"/>
              <a:ea typeface="微软雅黑" panose="020B0503020204020204" pitchFamily="34" charset="-122"/>
            </a:endParaRPr>
          </a:p>
          <a:p>
            <a:pPr marL="1120050" lvl="2" indent="-360000">
              <a:lnSpc>
                <a:spcPct val="120000"/>
              </a:lnSpc>
              <a:spcBef>
                <a:spcPts val="200"/>
              </a:spcBef>
              <a:buFont typeface="Wingdings" pitchFamily="2" charset="2"/>
              <a:buChar char="§"/>
            </a:pPr>
            <a:r>
              <a:rPr lang="en-US" sz="2000" dirty="0"/>
              <a:t>The defendants, respectively, </a:t>
            </a:r>
            <a:r>
              <a:rPr lang="en-US" sz="2000" b="1" dirty="0"/>
              <a:t>have to give reasons </a:t>
            </a:r>
            <a:r>
              <a:rPr lang="en-US" sz="2000" dirty="0"/>
              <a:t>why the action shall fail.</a:t>
            </a:r>
          </a:p>
          <a:p>
            <a:pPr marL="1120050" lvl="2" indent="-360000">
              <a:lnSpc>
                <a:spcPct val="120000"/>
              </a:lnSpc>
              <a:spcBef>
                <a:spcPts val="0"/>
              </a:spcBef>
              <a:buFont typeface="Wingdings" pitchFamily="2" charset="2"/>
              <a:buChar char="§"/>
            </a:pPr>
            <a:r>
              <a:rPr lang="zh-CN" altLang="en-US" sz="2000" dirty="0">
                <a:latin typeface="微软雅黑" panose="020B0503020204020204" pitchFamily="34" charset="-122"/>
                <a:ea typeface="微软雅黑" panose="020B0503020204020204" pitchFamily="34" charset="-122"/>
              </a:rPr>
              <a:t>被告相应地必须</a:t>
            </a:r>
            <a:r>
              <a:rPr lang="zh-CN" altLang="en-US" sz="2000" b="1" dirty="0">
                <a:latin typeface="微软雅黑" panose="020B0503020204020204" pitchFamily="34" charset="-122"/>
                <a:ea typeface="微软雅黑" panose="020B0503020204020204" pitchFamily="34" charset="-122"/>
              </a:rPr>
              <a:t>给出理由</a:t>
            </a:r>
            <a:r>
              <a:rPr lang="zh-CN" altLang="en-US" sz="2000" dirty="0">
                <a:latin typeface="微软雅黑" panose="020B0503020204020204" pitchFamily="34" charset="-122"/>
                <a:ea typeface="微软雅黑" panose="020B0503020204020204" pitchFamily="34" charset="-122"/>
              </a:rPr>
              <a:t>，说明为何应驳回诉讼请求。</a:t>
            </a:r>
            <a:endParaRPr 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20</a:t>
            </a:fld>
            <a:endParaRPr lang="en-GB" dirty="0"/>
          </a:p>
        </p:txBody>
      </p:sp>
      <p:sp>
        <p:nvSpPr>
          <p:cNvPr id="5" name="Rectangle 2"/>
          <p:cNvSpPr txBox="1">
            <a:spLocks noChangeArrowheads="1"/>
          </p:cNvSpPr>
          <p:nvPr/>
        </p:nvSpPr>
        <p:spPr>
          <a:xfrm>
            <a:off x="619126" y="5892800"/>
            <a:ext cx="7737474" cy="685800"/>
          </a:xfrm>
          <a:prstGeom prst="rect">
            <a:avLst/>
          </a:prstGeom>
        </p:spPr>
        <p:txBody>
          <a:bodyPr/>
          <a:lstStyle>
            <a:defPPr>
              <a:defRPr lang="en-GB"/>
            </a:defPPr>
            <a:lvl1pPr defTabSz="914217" eaLnBrk="1" latinLnBrk="0" hangingPunct="1">
              <a:lnSpc>
                <a:spcPts val="2799"/>
              </a:lnSpc>
              <a:buNone/>
              <a:defRPr sz="2000" spc="0" baseline="0">
                <a:solidFill>
                  <a:srgbClr val="3B464D"/>
                </a:solidFill>
                <a:latin typeface="+mj-lt"/>
                <a:ea typeface="+mj-ea"/>
                <a:cs typeface="Arial" pitchFamily="34" charset="0"/>
              </a:defRPr>
            </a:lvl1pPr>
          </a:lstStyle>
          <a:p>
            <a:pPr marL="694350" lvl="2" indent="-514350" algn="ctr" defTabSz="914217" eaLnBrk="1" hangingPunct="1">
              <a:lnSpc>
                <a:spcPts val="2799"/>
              </a:lnSpc>
            </a:pPr>
            <a:r>
              <a:rPr lang="en-US" altLang="de-DE" sz="2200" dirty="0"/>
              <a:t>Thank you very much for your attention!</a:t>
            </a:r>
          </a:p>
          <a:p>
            <a:pPr marL="694350" lvl="2" indent="-514350" algn="ctr" defTabSz="914217" eaLnBrk="1" hangingPunct="1">
              <a:lnSpc>
                <a:spcPts val="2799"/>
              </a:lnSpc>
            </a:pPr>
            <a:r>
              <a:rPr lang="zh-CN" altLang="en-US" sz="2200" dirty="0">
                <a:solidFill>
                  <a:srgbClr val="000000"/>
                </a:solidFill>
                <a:latin typeface="微软雅黑" panose="020B0503020204020204" pitchFamily="34" charset="-122"/>
                <a:ea typeface="微软雅黑" panose="020B0503020204020204" pitchFamily="34" charset="-122"/>
              </a:rPr>
              <a:t>感谢聆听！</a:t>
            </a:r>
            <a:endParaRPr lang="en-GB" altLang="de-DE" sz="2200" dirty="0">
              <a:solidFill>
                <a:srgbClr val="000000"/>
              </a:solidFill>
              <a:latin typeface="微软雅黑" panose="020B0503020204020204" pitchFamily="34" charset="-122"/>
              <a:ea typeface="微软雅黑" panose="020B0503020204020204" pitchFamily="34" charset="-122"/>
            </a:endParaRPr>
          </a:p>
          <a:p>
            <a:pPr marL="540000" indent="-504000"/>
            <a:endParaRPr lang="en-US" altLang="en-US" sz="22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063" y="857804"/>
            <a:ext cx="7654400"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931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3</a:t>
            </a:fld>
            <a:endParaRPr lang="en-GB" dirty="0"/>
          </a:p>
        </p:txBody>
      </p:sp>
      <p:sp>
        <p:nvSpPr>
          <p:cNvPr id="6" name="Rectangle 3"/>
          <p:cNvSpPr>
            <a:spLocks noGrp="1" noChangeArrowheads="1"/>
          </p:cNvSpPr>
          <p:nvPr>
            <p:ph type="body" idx="4294967295"/>
          </p:nvPr>
        </p:nvSpPr>
        <p:spPr>
          <a:xfrm>
            <a:off x="683568" y="836712"/>
            <a:ext cx="8136904" cy="3862561"/>
          </a:xfrm>
          <a:prstGeom prst="rect">
            <a:avLst/>
          </a:prstGeom>
        </p:spPr>
        <p:txBody>
          <a:bodyPr>
            <a:normAutofit/>
          </a:bodyPr>
          <a:lstStyle/>
          <a:p>
            <a:pPr marL="360000" indent="-360000">
              <a:spcAft>
                <a:spcPts val="1200"/>
              </a:spcAft>
              <a:buFont typeface="+mj-lt"/>
              <a:buAutoNum type="arabicPeriod" startAt="2"/>
            </a:pPr>
            <a:r>
              <a:rPr lang="en-US" sz="2200" b="1" dirty="0">
                <a:cs typeface="Arial" charset="0"/>
              </a:rPr>
              <a:t>When is evidence taken? </a:t>
            </a:r>
            <a:r>
              <a:rPr lang="zh-CN" altLang="en-US" sz="2200" b="1" dirty="0">
                <a:latin typeface="微软雅黑" panose="020B0503020204020204" pitchFamily="34" charset="-122"/>
                <a:ea typeface="微软雅黑" panose="020B0503020204020204" pitchFamily="34" charset="-122"/>
                <a:cs typeface="Arial" charset="0"/>
              </a:rPr>
              <a:t>何时采纳证据？</a:t>
            </a:r>
            <a:endParaRPr lang="en-US" sz="2200" b="1" dirty="0">
              <a:latin typeface="微软雅黑" panose="020B0503020204020204" pitchFamily="34" charset="-122"/>
              <a:ea typeface="微软雅黑" panose="020B0503020204020204" pitchFamily="34" charset="-122"/>
              <a:cs typeface="Arial" charset="0"/>
            </a:endParaRPr>
          </a:p>
          <a:p>
            <a:pPr marL="720000" lvl="1" indent="-360000">
              <a:buFont typeface="Wingdings" pitchFamily="2" charset="2"/>
              <a:buChar char="§"/>
            </a:pPr>
            <a:r>
              <a:rPr lang="en-US" sz="2000" dirty="0"/>
              <a:t>Evidence is taken when </a:t>
            </a:r>
            <a:r>
              <a:rPr lang="en-US" sz="2000" b="1" dirty="0"/>
              <a:t>facts</a:t>
            </a:r>
            <a:r>
              <a:rPr lang="en-US" sz="2000" dirty="0"/>
              <a:t> are … </a:t>
            </a:r>
          </a:p>
          <a:p>
            <a:pPr marL="720000" lvl="1" indent="-360000">
              <a:spcBef>
                <a:spcPts val="0"/>
              </a:spcBef>
              <a:spcAft>
                <a:spcPts val="600"/>
              </a:spcAft>
              <a:buFont typeface="Wingdings" pitchFamily="2" charset="2"/>
              <a:buChar char="§"/>
            </a:pPr>
            <a:r>
              <a:rPr lang="zh-CN" altLang="en-US" sz="2000" b="1" dirty="0">
                <a:latin typeface="微软雅黑" panose="020B0503020204020204" pitchFamily="34" charset="-122"/>
                <a:ea typeface="微软雅黑" panose="020B0503020204020204" pitchFamily="34" charset="-122"/>
              </a:rPr>
              <a:t>事实</a:t>
            </a:r>
            <a:r>
              <a:rPr lang="zh-CN" altLang="en-US" sz="2000" dirty="0">
                <a:latin typeface="微软雅黑" panose="020B0503020204020204" pitchFamily="34" charset="-122"/>
                <a:ea typeface="微软雅黑" panose="020B0503020204020204" pitchFamily="34" charset="-122"/>
              </a:rPr>
              <a:t>满足下列条件时，采纳证据：</a:t>
            </a:r>
            <a:endParaRPr lang="en-US" sz="2000" b="1" dirty="0">
              <a:latin typeface="微软雅黑" panose="020B0503020204020204" pitchFamily="34" charset="-122"/>
              <a:ea typeface="微软雅黑" panose="020B0503020204020204" pitchFamily="34" charset="-122"/>
            </a:endParaRPr>
          </a:p>
          <a:p>
            <a:pPr marL="1120050" lvl="2" indent="-360000">
              <a:spcAft>
                <a:spcPts val="600"/>
              </a:spcAft>
              <a:buFont typeface="Wingdings" panose="05000000000000000000" pitchFamily="2" charset="2"/>
              <a:buChar char="§"/>
            </a:pPr>
            <a:r>
              <a:rPr lang="en-US" sz="2000" b="1" dirty="0"/>
              <a:t>relevant </a:t>
            </a:r>
            <a:r>
              <a:rPr lang="en-US" sz="2000" dirty="0"/>
              <a:t>to decide the case and </a:t>
            </a:r>
            <a:r>
              <a:rPr lang="zh-CN" altLang="en-US" sz="2000" dirty="0">
                <a:latin typeface="微软雅黑" panose="020B0503020204020204" pitchFamily="34" charset="-122"/>
                <a:ea typeface="微软雅黑" panose="020B0503020204020204" pitchFamily="34" charset="-122"/>
              </a:rPr>
              <a:t>与案件判决</a:t>
            </a:r>
            <a:r>
              <a:rPr lang="zh-CN" altLang="en-US" sz="2000" b="1" dirty="0">
                <a:latin typeface="微软雅黑" panose="020B0503020204020204" pitchFamily="34" charset="-122"/>
                <a:ea typeface="微软雅黑" panose="020B0503020204020204" pitchFamily="34" charset="-122"/>
              </a:rPr>
              <a:t>相关</a:t>
            </a:r>
            <a:r>
              <a:rPr lang="zh-CN" altLang="en-US" sz="2000" dirty="0">
                <a:latin typeface="微软雅黑" panose="020B0503020204020204" pitchFamily="34" charset="-122"/>
                <a:ea typeface="微软雅黑" panose="020B0503020204020204" pitchFamily="34" charset="-122"/>
              </a:rPr>
              <a:t>，而且</a:t>
            </a:r>
            <a:endParaRPr lang="en-US" sz="2000" b="1" dirty="0">
              <a:latin typeface="微软雅黑" panose="020B0503020204020204" pitchFamily="34" charset="-122"/>
              <a:ea typeface="微软雅黑" panose="020B0503020204020204" pitchFamily="34" charset="-122"/>
            </a:endParaRPr>
          </a:p>
          <a:p>
            <a:pPr marL="1120050" lvl="2" indent="-360000">
              <a:spcAft>
                <a:spcPts val="600"/>
              </a:spcAft>
              <a:buFont typeface="Wingdings" panose="05000000000000000000" pitchFamily="2" charset="2"/>
              <a:buChar char="§"/>
            </a:pPr>
            <a:r>
              <a:rPr lang="en-US" sz="2000" b="1" dirty="0"/>
              <a:t>in dispute </a:t>
            </a:r>
            <a:r>
              <a:rPr lang="en-US" sz="2000" dirty="0"/>
              <a:t>between the parties </a:t>
            </a:r>
            <a:r>
              <a:rPr lang="zh-CN" altLang="en-US" sz="2000" dirty="0">
                <a:latin typeface="微软雅黑" panose="020B0503020204020204" pitchFamily="34" charset="-122"/>
                <a:ea typeface="微软雅黑" panose="020B0503020204020204" pitchFamily="34" charset="-122"/>
              </a:rPr>
              <a:t>在当事方之间存在</a:t>
            </a:r>
            <a:r>
              <a:rPr lang="zh-CN" altLang="en-US" sz="2000" b="1" dirty="0">
                <a:latin typeface="微软雅黑" panose="020B0503020204020204" pitchFamily="34" charset="-122"/>
                <a:ea typeface="微软雅黑" panose="020B0503020204020204" pitchFamily="34" charset="-122"/>
              </a:rPr>
              <a:t>争议</a:t>
            </a:r>
            <a:r>
              <a:rPr lang="zh-CN" altLang="en-US" sz="2000" dirty="0">
                <a:latin typeface="微软雅黑" panose="020B0503020204020204" pitchFamily="34" charset="-122"/>
                <a:ea typeface="微软雅黑" panose="020B0503020204020204" pitchFamily="34" charset="-122"/>
              </a:rPr>
              <a:t>。</a:t>
            </a:r>
            <a:endParaRPr lang="en-US" sz="2000" dirty="0">
              <a:latin typeface="微软雅黑" panose="020B0503020204020204" pitchFamily="34" charset="-122"/>
              <a:ea typeface="微软雅黑" panose="020B0503020204020204" pitchFamily="34" charset="-122"/>
            </a:endParaRPr>
          </a:p>
          <a:p>
            <a:pPr marL="720000" lvl="1" indent="-360000">
              <a:buFont typeface="Wingdings" pitchFamily="2" charset="2"/>
              <a:buChar char="§"/>
            </a:pPr>
            <a:r>
              <a:rPr lang="en-US" sz="2000" dirty="0"/>
              <a:t>Evidence is </a:t>
            </a:r>
            <a:r>
              <a:rPr lang="en-US" sz="2000" b="1" u="sng" dirty="0"/>
              <a:t>not</a:t>
            </a:r>
            <a:r>
              <a:rPr lang="en-US" sz="2000" b="1" dirty="0"/>
              <a:t> </a:t>
            </a:r>
            <a:r>
              <a:rPr lang="en-US" sz="2000" dirty="0"/>
              <a:t>taken when …</a:t>
            </a:r>
          </a:p>
          <a:p>
            <a:pPr marL="720000" lvl="1" indent="-360000">
              <a:spcBef>
                <a:spcPts val="0"/>
              </a:spcBef>
              <a:spcAft>
                <a:spcPts val="600"/>
              </a:spcAft>
              <a:buFont typeface="Wingdings" pitchFamily="2" charset="2"/>
              <a:buChar char="§"/>
            </a:pPr>
            <a:r>
              <a:rPr lang="zh-CN" altLang="en-US" sz="2000" dirty="0">
                <a:latin typeface="微软雅黑" panose="020B0503020204020204" pitchFamily="34" charset="-122"/>
                <a:ea typeface="微软雅黑" panose="020B0503020204020204" pitchFamily="34" charset="-122"/>
              </a:rPr>
              <a:t>下列情况，</a:t>
            </a:r>
            <a:r>
              <a:rPr lang="zh-CN" altLang="en-US" sz="2000" b="1" u="sng" dirty="0">
                <a:latin typeface="微软雅黑" panose="020B0503020204020204" pitchFamily="34" charset="-122"/>
                <a:ea typeface="微软雅黑" panose="020B0503020204020204" pitchFamily="34" charset="-122"/>
              </a:rPr>
              <a:t>不</a:t>
            </a:r>
            <a:r>
              <a:rPr lang="zh-CN" altLang="en-US" sz="2000" dirty="0">
                <a:latin typeface="微软雅黑" panose="020B0503020204020204" pitchFamily="34" charset="-122"/>
                <a:ea typeface="微软雅黑" panose="020B0503020204020204" pitchFamily="34" charset="-122"/>
              </a:rPr>
              <a:t>采纳证据</a:t>
            </a:r>
            <a:r>
              <a:rPr lang="en-US" altLang="zh-CN" sz="2000" dirty="0">
                <a:latin typeface="微软雅黑" panose="020B0503020204020204" pitchFamily="34" charset="-122"/>
                <a:ea typeface="微软雅黑" panose="020B0503020204020204" pitchFamily="34" charset="-122"/>
              </a:rPr>
              <a:t>…</a:t>
            </a:r>
            <a:endParaRPr lang="en-US" sz="2000" dirty="0">
              <a:latin typeface="微软雅黑" panose="020B0503020204020204" pitchFamily="34" charset="-122"/>
              <a:ea typeface="微软雅黑" panose="020B0503020204020204" pitchFamily="34" charset="-122"/>
            </a:endParaRPr>
          </a:p>
          <a:p>
            <a:pPr marL="1120050" lvl="2" indent="-360000">
              <a:buFont typeface="Wingdings" panose="05000000000000000000" pitchFamily="2" charset="2"/>
              <a:buChar char="§"/>
            </a:pPr>
            <a:r>
              <a:rPr lang="en-US" sz="2000" b="1" dirty="0"/>
              <a:t>questions of law </a:t>
            </a:r>
            <a:r>
              <a:rPr lang="en-US" sz="2000" dirty="0"/>
              <a:t>are</a:t>
            </a:r>
            <a:r>
              <a:rPr lang="en-US" sz="2000" b="1" dirty="0"/>
              <a:t> in dispute.</a:t>
            </a:r>
          </a:p>
          <a:p>
            <a:pPr marL="1120050" lvl="2" indent="-360000">
              <a:spcBef>
                <a:spcPts val="0"/>
              </a:spcBef>
              <a:spcAft>
                <a:spcPts val="600"/>
              </a:spcAft>
              <a:buFont typeface="Wingdings" panose="05000000000000000000" pitchFamily="2" charset="2"/>
              <a:buChar char="§"/>
            </a:pPr>
            <a:r>
              <a:rPr lang="zh-CN" altLang="en-US" sz="2000" b="1" dirty="0">
                <a:latin typeface="微软雅黑" panose="020B0503020204020204" pitchFamily="34" charset="-122"/>
                <a:ea typeface="微软雅黑" panose="020B0503020204020204" pitchFamily="34" charset="-122"/>
              </a:rPr>
              <a:t>法律问题</a:t>
            </a:r>
            <a:r>
              <a:rPr lang="zh-CN" altLang="en-US" sz="2000" dirty="0">
                <a:latin typeface="微软雅黑" panose="020B0503020204020204" pitchFamily="34" charset="-122"/>
                <a:ea typeface="微软雅黑" panose="020B0503020204020204" pitchFamily="34" charset="-122"/>
              </a:rPr>
              <a:t>存在</a:t>
            </a:r>
            <a:r>
              <a:rPr lang="zh-CN" altLang="en-US" sz="2000" b="1" dirty="0">
                <a:latin typeface="微软雅黑" panose="020B0503020204020204" pitchFamily="34" charset="-122"/>
                <a:ea typeface="微软雅黑" panose="020B0503020204020204" pitchFamily="34" charset="-122"/>
              </a:rPr>
              <a:t>争议。</a:t>
            </a:r>
            <a:endParaRPr 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4</a:t>
            </a:fld>
            <a:endParaRPr lang="en-GB" dirty="0"/>
          </a:p>
        </p:txBody>
      </p:sp>
      <p:sp>
        <p:nvSpPr>
          <p:cNvPr id="6" name="Rectangle 3"/>
          <p:cNvSpPr>
            <a:spLocks noGrp="1" noChangeArrowheads="1"/>
          </p:cNvSpPr>
          <p:nvPr>
            <p:ph type="body" idx="4294967295"/>
          </p:nvPr>
        </p:nvSpPr>
        <p:spPr>
          <a:xfrm>
            <a:off x="611560" y="410102"/>
            <a:ext cx="8064822" cy="6037795"/>
          </a:xfrm>
          <a:prstGeom prst="rect">
            <a:avLst/>
          </a:prstGeom>
        </p:spPr>
        <p:txBody>
          <a:bodyPr>
            <a:normAutofit fontScale="92500" lnSpcReduction="20000"/>
          </a:bodyPr>
          <a:lstStyle/>
          <a:p>
            <a:pPr marL="360000" indent="-360000">
              <a:lnSpc>
                <a:spcPct val="110000"/>
              </a:lnSpc>
              <a:spcAft>
                <a:spcPts val="600"/>
              </a:spcAft>
              <a:buFont typeface="+mj-lt"/>
              <a:buAutoNum type="arabicPeriod" startAt="3"/>
            </a:pPr>
            <a:r>
              <a:rPr lang="en-US" sz="2200" b="1" dirty="0">
                <a:cs typeface="Arial" charset="0"/>
              </a:rPr>
              <a:t>What are questions of fact, what are questions of law in patent litigation? </a:t>
            </a:r>
            <a:r>
              <a:rPr lang="zh-CN" altLang="en-US" sz="2200" b="1" dirty="0">
                <a:latin typeface="微软雅黑" panose="020B0503020204020204" pitchFamily="34" charset="-122"/>
                <a:ea typeface="微软雅黑" panose="020B0503020204020204" pitchFamily="34" charset="-122"/>
                <a:cs typeface="Arial" charset="0"/>
              </a:rPr>
              <a:t>在专利诉讼中，何为事实问题，何为法律问题？</a:t>
            </a:r>
            <a:endParaRPr lang="en-US" sz="2200" b="1" dirty="0">
              <a:latin typeface="微软雅黑" panose="020B0503020204020204" pitchFamily="34" charset="-122"/>
              <a:ea typeface="微软雅黑" panose="020B0503020204020204" pitchFamily="34" charset="-122"/>
              <a:cs typeface="Arial" charset="0"/>
            </a:endParaRPr>
          </a:p>
          <a:p>
            <a:pPr marL="720000" lvl="1" indent="-360000">
              <a:lnSpc>
                <a:spcPct val="110000"/>
              </a:lnSpc>
              <a:spcAft>
                <a:spcPts val="600"/>
              </a:spcAft>
              <a:buFont typeface="Wingdings" pitchFamily="2" charset="2"/>
              <a:buChar char="§"/>
            </a:pPr>
            <a:r>
              <a:rPr lang="en-US" sz="2000" b="1" dirty="0"/>
              <a:t>Questions of law (examples) </a:t>
            </a:r>
            <a:r>
              <a:rPr lang="zh-CN" altLang="en-US" sz="2000" b="1" dirty="0">
                <a:latin typeface="微软雅黑" panose="020B0503020204020204" pitchFamily="34" charset="-122"/>
                <a:ea typeface="微软雅黑" panose="020B0503020204020204" pitchFamily="34" charset="-122"/>
              </a:rPr>
              <a:t>法律问题（示例）</a:t>
            </a:r>
            <a:endParaRPr lang="en-US" sz="1600" b="1" dirty="0">
              <a:latin typeface="微软雅黑" panose="020B0503020204020204" pitchFamily="34" charset="-122"/>
              <a:ea typeface="微软雅黑" panose="020B0503020204020204" pitchFamily="34" charset="-122"/>
            </a:endParaRPr>
          </a:p>
          <a:p>
            <a:pPr marL="1080000" lvl="1" indent="-360000">
              <a:lnSpc>
                <a:spcPct val="110000"/>
              </a:lnSpc>
              <a:buFont typeface="Wingdings" pitchFamily="2" charset="2"/>
              <a:buChar char="§"/>
            </a:pPr>
            <a:r>
              <a:rPr lang="en-US" sz="2000" b="1" dirty="0"/>
              <a:t>Interpretation of the patent claim</a:t>
            </a:r>
            <a:r>
              <a:rPr lang="en-US" sz="2000" dirty="0"/>
              <a:t>, </a:t>
            </a:r>
            <a:r>
              <a:rPr lang="en-US" sz="1600" dirty="0"/>
              <a:t>Art. 69 (1) EPC and the Protocol on its interpretation</a:t>
            </a:r>
          </a:p>
          <a:p>
            <a:pPr marL="1080000" lvl="1" indent="-360000">
              <a:lnSpc>
                <a:spcPct val="110000"/>
              </a:lnSpc>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关于权利要求书的解释</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欧洲专利公约</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第</a:t>
            </a:r>
            <a:r>
              <a:rPr lang="en-US" altLang="zh-CN" sz="1600" dirty="0">
                <a:latin typeface="微软雅黑" panose="020B0503020204020204" pitchFamily="34" charset="-122"/>
                <a:ea typeface="微软雅黑" panose="020B0503020204020204" pitchFamily="34" charset="-122"/>
              </a:rPr>
              <a:t>69(1)</a:t>
            </a:r>
            <a:r>
              <a:rPr lang="zh-CN" altLang="en-US" sz="1600" dirty="0">
                <a:latin typeface="微软雅黑" panose="020B0503020204020204" pitchFamily="34" charset="-122"/>
                <a:ea typeface="微软雅黑" panose="020B0503020204020204" pitchFamily="34" charset="-122"/>
              </a:rPr>
              <a:t>条</a:t>
            </a:r>
            <a:endParaRPr lang="en-US" sz="1600" dirty="0">
              <a:latin typeface="微软雅黑" panose="020B0503020204020204" pitchFamily="34" charset="-122"/>
              <a:ea typeface="微软雅黑" panose="020B0503020204020204" pitchFamily="34" charset="-122"/>
            </a:endParaRPr>
          </a:p>
          <a:p>
            <a:pPr marL="1480050" lvl="2" indent="-360000">
              <a:lnSpc>
                <a:spcPct val="110000"/>
              </a:lnSpc>
              <a:buFont typeface="Wingdings" pitchFamily="2" charset="2"/>
              <a:buChar char="§"/>
            </a:pPr>
            <a:r>
              <a:rPr lang="en-US" sz="1600" b="1" dirty="0"/>
              <a:t>How is the patent claim to be understood from the angle of an average person skilled in the art (</a:t>
            </a:r>
            <a:r>
              <a:rPr lang="en-US" sz="1600" b="1" dirty="0" err="1"/>
              <a:t>psa</a:t>
            </a:r>
            <a:r>
              <a:rPr lang="en-US" sz="1600" b="1" dirty="0"/>
              <a:t>) at the priority or filing date considering the description and the drawings of the patent specification? </a:t>
            </a:r>
          </a:p>
          <a:p>
            <a:pPr marL="1480050" lvl="2" indent="-360000">
              <a:lnSpc>
                <a:spcPct val="110000"/>
              </a:lnSpc>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如何从本领域普通技术人员在优先权日或申请日对专利说明书的描述和附图的角度，对权利要求书进行解释？</a:t>
            </a:r>
            <a:endParaRPr lang="en-US" sz="1600" b="1" dirty="0">
              <a:latin typeface="微软雅黑" panose="020B0503020204020204" pitchFamily="34" charset="-122"/>
              <a:ea typeface="微软雅黑" panose="020B0503020204020204" pitchFamily="34" charset="-122"/>
            </a:endParaRPr>
          </a:p>
          <a:p>
            <a:pPr marL="1080000" lvl="1" indent="-360000">
              <a:lnSpc>
                <a:spcPct val="110000"/>
              </a:lnSpc>
              <a:buFont typeface="Wingdings" pitchFamily="2" charset="2"/>
              <a:buChar char="§"/>
            </a:pPr>
            <a:r>
              <a:rPr lang="en-US" sz="2000" b="1" dirty="0"/>
              <a:t>Novelty</a:t>
            </a:r>
            <a:r>
              <a:rPr lang="en-US" sz="2000" dirty="0"/>
              <a:t>, </a:t>
            </a:r>
            <a:r>
              <a:rPr lang="en-US" sz="1600" dirty="0"/>
              <a:t>Art. 52 (1), 54 and 138 (1) a EPC</a:t>
            </a:r>
          </a:p>
          <a:p>
            <a:pPr marL="1080000" lvl="1" indent="-360000">
              <a:lnSpc>
                <a:spcPct val="110000"/>
              </a:lnSpc>
              <a:buFont typeface="Wingdings" pitchFamily="2" charset="2"/>
              <a:buChar char="§"/>
            </a:pPr>
            <a:r>
              <a:rPr lang="zh-CN" altLang="en-US" sz="1600" b="1" dirty="0">
                <a:latin typeface="微软雅黑" panose="020B0503020204020204" pitchFamily="34" charset="-122"/>
                <a:ea typeface="微软雅黑" panose="020B0503020204020204" pitchFamily="34" charset="-122"/>
              </a:rPr>
              <a:t>新颖性</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欧洲专利公约</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第</a:t>
            </a:r>
            <a:r>
              <a:rPr lang="en-US" altLang="zh-CN" sz="1600" dirty="0">
                <a:latin typeface="微软雅黑" panose="020B0503020204020204" pitchFamily="34" charset="-122"/>
                <a:ea typeface="微软雅黑" panose="020B0503020204020204" pitchFamily="34" charset="-122"/>
              </a:rPr>
              <a:t>52(1)</a:t>
            </a:r>
            <a:r>
              <a:rPr lang="zh-CN" altLang="en-US" sz="1600" dirty="0">
                <a:latin typeface="微软雅黑" panose="020B0503020204020204" pitchFamily="34" charset="-122"/>
                <a:ea typeface="微软雅黑" panose="020B0503020204020204" pitchFamily="34" charset="-122"/>
              </a:rPr>
              <a:t>条、第</a:t>
            </a:r>
            <a:r>
              <a:rPr lang="en-US" altLang="zh-CN" sz="1600" dirty="0">
                <a:latin typeface="微软雅黑" panose="020B0503020204020204" pitchFamily="34" charset="-122"/>
                <a:ea typeface="微软雅黑" panose="020B0503020204020204" pitchFamily="34" charset="-122"/>
              </a:rPr>
              <a:t>54</a:t>
            </a:r>
            <a:r>
              <a:rPr lang="zh-CN" altLang="en-US" sz="1600" dirty="0">
                <a:latin typeface="微软雅黑" panose="020B0503020204020204" pitchFamily="34" charset="-122"/>
                <a:ea typeface="微软雅黑" panose="020B0503020204020204" pitchFamily="34" charset="-122"/>
              </a:rPr>
              <a:t>条、第</a:t>
            </a:r>
            <a:r>
              <a:rPr lang="en-US" altLang="zh-CN" sz="1600" dirty="0">
                <a:latin typeface="微软雅黑" panose="020B0503020204020204" pitchFamily="34" charset="-122"/>
                <a:ea typeface="微软雅黑" panose="020B0503020204020204" pitchFamily="34" charset="-122"/>
              </a:rPr>
              <a:t>138(1)</a:t>
            </a:r>
            <a:r>
              <a:rPr lang="zh-CN" altLang="en-US" sz="1600" dirty="0">
                <a:latin typeface="微软雅黑" panose="020B0503020204020204" pitchFamily="34" charset="-122"/>
                <a:ea typeface="微软雅黑" panose="020B0503020204020204" pitchFamily="34" charset="-122"/>
              </a:rPr>
              <a:t>条</a:t>
            </a:r>
            <a:endParaRPr lang="en-US" sz="1600" dirty="0">
              <a:latin typeface="微软雅黑" panose="020B0503020204020204" pitchFamily="34" charset="-122"/>
              <a:ea typeface="微软雅黑" panose="020B0503020204020204" pitchFamily="34" charset="-122"/>
            </a:endParaRPr>
          </a:p>
          <a:p>
            <a:pPr marL="1480050" lvl="2" indent="-360000">
              <a:lnSpc>
                <a:spcPct val="110000"/>
              </a:lnSpc>
              <a:buFont typeface="Wingdings" pitchFamily="2" charset="2"/>
              <a:buChar char="§"/>
            </a:pPr>
            <a:r>
              <a:rPr lang="en-US" sz="1600" b="1" dirty="0"/>
              <a:t>Was the invention clearly and directly derivable from prior art?</a:t>
            </a:r>
          </a:p>
          <a:p>
            <a:pPr marL="1480050" lvl="2" indent="-360000">
              <a:lnSpc>
                <a:spcPct val="110000"/>
              </a:lnSpc>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发明是否为在先技术明确、直接的衍生物？</a:t>
            </a:r>
            <a:endParaRPr lang="en-US" sz="1600" b="1" dirty="0">
              <a:latin typeface="微软雅黑" panose="020B0503020204020204" pitchFamily="34" charset="-122"/>
              <a:ea typeface="微软雅黑" panose="020B0503020204020204" pitchFamily="34" charset="-122"/>
            </a:endParaRPr>
          </a:p>
          <a:p>
            <a:pPr marL="1080000" lvl="1" indent="-360000">
              <a:lnSpc>
                <a:spcPct val="110000"/>
              </a:lnSpc>
              <a:buFont typeface="Wingdings" pitchFamily="2" charset="2"/>
              <a:buChar char="§"/>
            </a:pPr>
            <a:r>
              <a:rPr lang="en-US" sz="2000" b="1" dirty="0"/>
              <a:t>Inventive step</a:t>
            </a:r>
            <a:r>
              <a:rPr lang="en-US" sz="2000" dirty="0"/>
              <a:t>, </a:t>
            </a:r>
            <a:r>
              <a:rPr lang="en-US" sz="1600" dirty="0"/>
              <a:t>Art. 52 (1), 56 and 138 (1) a EPC</a:t>
            </a:r>
            <a:endParaRPr lang="en-US" sz="1600" dirty="0">
              <a:latin typeface="微软雅黑" panose="020B0503020204020204" pitchFamily="34" charset="-122"/>
              <a:ea typeface="微软雅黑" panose="020B0503020204020204" pitchFamily="34" charset="-122"/>
            </a:endParaRPr>
          </a:p>
          <a:p>
            <a:pPr marL="1080000" lvl="1" indent="-360000">
              <a:lnSpc>
                <a:spcPct val="110000"/>
              </a:lnSpc>
              <a:spcBef>
                <a:spcPts val="0"/>
              </a:spcBef>
              <a:buFont typeface="Wingdings" pitchFamily="2" charset="2"/>
              <a:buChar char="§"/>
            </a:pPr>
            <a:r>
              <a:rPr lang="zh-CN" altLang="en-US" sz="1600" b="1">
                <a:latin typeface="微软雅黑" panose="020B0503020204020204" pitchFamily="34" charset="-122"/>
                <a:ea typeface="微软雅黑" panose="020B0503020204020204" pitchFamily="34" charset="-122"/>
              </a:rPr>
              <a:t>发明性</a:t>
            </a:r>
            <a:r>
              <a:rPr lang="zh-CN" altLang="en-US" sz="1600" b="1" dirty="0">
                <a:latin typeface="微软雅黑" panose="020B0503020204020204" pitchFamily="34" charset="-122"/>
                <a:ea typeface="微软雅黑" panose="020B0503020204020204" pitchFamily="34" charset="-122"/>
              </a:rPr>
              <a:t>步骤</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欧洲专利公约</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第</a:t>
            </a:r>
            <a:r>
              <a:rPr lang="en-US" altLang="zh-CN" sz="1600" dirty="0">
                <a:latin typeface="微软雅黑" panose="020B0503020204020204" pitchFamily="34" charset="-122"/>
                <a:ea typeface="微软雅黑" panose="020B0503020204020204" pitchFamily="34" charset="-122"/>
              </a:rPr>
              <a:t>52(1)</a:t>
            </a:r>
            <a:r>
              <a:rPr lang="zh-CN" altLang="en-US" sz="1600" dirty="0">
                <a:latin typeface="微软雅黑" panose="020B0503020204020204" pitchFamily="34" charset="-122"/>
                <a:ea typeface="微软雅黑" panose="020B0503020204020204" pitchFamily="34" charset="-122"/>
              </a:rPr>
              <a:t>条、第</a:t>
            </a:r>
            <a:r>
              <a:rPr lang="en-US" altLang="zh-CN" sz="1600" dirty="0">
                <a:latin typeface="微软雅黑" panose="020B0503020204020204" pitchFamily="34" charset="-122"/>
                <a:ea typeface="微软雅黑" panose="020B0503020204020204" pitchFamily="34" charset="-122"/>
              </a:rPr>
              <a:t>56</a:t>
            </a:r>
            <a:r>
              <a:rPr lang="zh-CN" altLang="en-US" sz="1600" dirty="0">
                <a:latin typeface="微软雅黑" panose="020B0503020204020204" pitchFamily="34" charset="-122"/>
                <a:ea typeface="微软雅黑" panose="020B0503020204020204" pitchFamily="34" charset="-122"/>
              </a:rPr>
              <a:t>条、第</a:t>
            </a:r>
            <a:r>
              <a:rPr lang="en-US" altLang="zh-CN" sz="1600" dirty="0">
                <a:latin typeface="微软雅黑" panose="020B0503020204020204" pitchFamily="34" charset="-122"/>
                <a:ea typeface="微软雅黑" panose="020B0503020204020204" pitchFamily="34" charset="-122"/>
              </a:rPr>
              <a:t>138(1)</a:t>
            </a:r>
            <a:r>
              <a:rPr lang="zh-CN" altLang="en-US" sz="1600" dirty="0">
                <a:latin typeface="微软雅黑" panose="020B0503020204020204" pitchFamily="34" charset="-122"/>
                <a:ea typeface="微软雅黑" panose="020B0503020204020204" pitchFamily="34" charset="-122"/>
              </a:rPr>
              <a:t>条</a:t>
            </a:r>
            <a:endParaRPr lang="en-US" sz="1600" dirty="0">
              <a:latin typeface="微软雅黑" panose="020B0503020204020204" pitchFamily="34" charset="-122"/>
              <a:ea typeface="微软雅黑" panose="020B0503020204020204" pitchFamily="34" charset="-122"/>
            </a:endParaRPr>
          </a:p>
          <a:p>
            <a:pPr marL="1480050" lvl="2" indent="-360000">
              <a:lnSpc>
                <a:spcPct val="110000"/>
              </a:lnSpc>
              <a:buFont typeface="Wingdings" pitchFamily="2" charset="2"/>
              <a:buChar char="§"/>
            </a:pPr>
            <a:r>
              <a:rPr lang="en-US" sz="1600" b="1" dirty="0"/>
              <a:t>Was the invention obvious from the prior art? </a:t>
            </a:r>
          </a:p>
          <a:p>
            <a:pPr marL="1480050" lvl="2" indent="-360000">
              <a:lnSpc>
                <a:spcPct val="110000"/>
              </a:lnSpc>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发明是否相对在先技术显而易见？</a:t>
            </a:r>
            <a:endParaRPr lang="en-US" sz="1600" b="1" dirty="0">
              <a:latin typeface="微软雅黑" panose="020B0503020204020204" pitchFamily="34" charset="-122"/>
              <a:ea typeface="微软雅黑" panose="020B0503020204020204" pitchFamily="34" charset="-122"/>
            </a:endParaRPr>
          </a:p>
          <a:p>
            <a:pPr marL="1080000" lvl="1" indent="-360000">
              <a:lnSpc>
                <a:spcPct val="110000"/>
              </a:lnSpc>
              <a:buFont typeface="Wingdings" pitchFamily="2" charset="2"/>
              <a:buChar char="§"/>
            </a:pPr>
            <a:r>
              <a:rPr lang="en-US" sz="2000" b="1" dirty="0"/>
              <a:t>Added subject-matter</a:t>
            </a:r>
            <a:r>
              <a:rPr lang="en-US" sz="2000" dirty="0"/>
              <a:t>, </a:t>
            </a:r>
            <a:r>
              <a:rPr lang="en-US" sz="1600" dirty="0"/>
              <a:t>Art. 123 (2) and138 (1) c EPC</a:t>
            </a:r>
          </a:p>
          <a:p>
            <a:pPr marL="1080000" lvl="1" indent="-360000">
              <a:lnSpc>
                <a:spcPct val="110000"/>
              </a:lnSpc>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新增客体</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欧洲专利公约</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第</a:t>
            </a:r>
            <a:r>
              <a:rPr lang="en-US" altLang="zh-CN" sz="1600" dirty="0">
                <a:latin typeface="微软雅黑" panose="020B0503020204020204" pitchFamily="34" charset="-122"/>
                <a:ea typeface="微软雅黑" panose="020B0503020204020204" pitchFamily="34" charset="-122"/>
              </a:rPr>
              <a:t>123(2)</a:t>
            </a:r>
            <a:r>
              <a:rPr lang="zh-CN" altLang="en-US" sz="1600" dirty="0">
                <a:latin typeface="微软雅黑" panose="020B0503020204020204" pitchFamily="34" charset="-122"/>
                <a:ea typeface="微软雅黑" panose="020B0503020204020204" pitchFamily="34" charset="-122"/>
              </a:rPr>
              <a:t>条、第</a:t>
            </a:r>
            <a:r>
              <a:rPr lang="en-US" altLang="zh-CN" sz="1600" dirty="0">
                <a:latin typeface="微软雅黑" panose="020B0503020204020204" pitchFamily="34" charset="-122"/>
                <a:ea typeface="微软雅黑" panose="020B0503020204020204" pitchFamily="34" charset="-122"/>
              </a:rPr>
              <a:t>138(1)</a:t>
            </a:r>
            <a:r>
              <a:rPr lang="zh-CN" altLang="en-US" sz="1600" dirty="0">
                <a:latin typeface="微软雅黑" panose="020B0503020204020204" pitchFamily="34" charset="-122"/>
                <a:ea typeface="微软雅黑" panose="020B0503020204020204" pitchFamily="34" charset="-122"/>
              </a:rPr>
              <a:t>条</a:t>
            </a:r>
            <a:endParaRPr lang="en-US" sz="1600" dirty="0">
              <a:latin typeface="微软雅黑" panose="020B0503020204020204" pitchFamily="34" charset="-122"/>
              <a:ea typeface="微软雅黑" panose="020B0503020204020204" pitchFamily="34" charset="-122"/>
            </a:endParaRPr>
          </a:p>
          <a:p>
            <a:pPr marL="1480050" lvl="2" indent="-360000">
              <a:lnSpc>
                <a:spcPct val="110000"/>
              </a:lnSpc>
              <a:buFont typeface="Wingdings" pitchFamily="2" charset="2"/>
              <a:buChar char="§"/>
            </a:pPr>
            <a:r>
              <a:rPr lang="en-US" sz="1600" b="1" dirty="0"/>
              <a:t>Does the subject-matter of the patent extend beyond the application as filed?</a:t>
            </a:r>
          </a:p>
          <a:p>
            <a:pPr marL="1480050" lvl="2" indent="-360000">
              <a:lnSpc>
                <a:spcPct val="110000"/>
              </a:lnSpc>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专利客体是否超出了已提交专利申请的范围？</a:t>
            </a:r>
            <a:endParaRPr lang="en-US" sz="16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5</a:t>
            </a:fld>
            <a:endParaRPr lang="en-GB" dirty="0"/>
          </a:p>
        </p:txBody>
      </p:sp>
      <p:sp>
        <p:nvSpPr>
          <p:cNvPr id="6" name="Rectangle 3"/>
          <p:cNvSpPr>
            <a:spLocks noGrp="1" noChangeArrowheads="1"/>
          </p:cNvSpPr>
          <p:nvPr>
            <p:ph type="body" idx="4294967295"/>
          </p:nvPr>
        </p:nvSpPr>
        <p:spPr>
          <a:xfrm>
            <a:off x="539589" y="404664"/>
            <a:ext cx="8064822" cy="5616624"/>
          </a:xfrm>
          <a:prstGeom prst="rect">
            <a:avLst/>
          </a:prstGeom>
        </p:spPr>
        <p:txBody>
          <a:bodyPr>
            <a:normAutofit fontScale="77500" lnSpcReduction="20000"/>
          </a:bodyPr>
          <a:lstStyle/>
          <a:p>
            <a:pPr marL="720000" lvl="1" indent="-360000">
              <a:lnSpc>
                <a:spcPct val="120000"/>
              </a:lnSpc>
              <a:spcAft>
                <a:spcPts val="600"/>
              </a:spcAft>
              <a:buFont typeface="Wingdings" pitchFamily="2" charset="2"/>
              <a:buChar char="§"/>
            </a:pPr>
            <a:r>
              <a:rPr lang="en-US" sz="2000" b="1" dirty="0"/>
              <a:t>Questions of fact (examples) </a:t>
            </a:r>
            <a:r>
              <a:rPr lang="zh-CN" altLang="en-US" sz="2000" b="1" dirty="0">
                <a:latin typeface="微软雅黑" panose="020B0503020204020204" pitchFamily="34" charset="-122"/>
                <a:ea typeface="微软雅黑" panose="020B0503020204020204" pitchFamily="34" charset="-122"/>
              </a:rPr>
              <a:t>事实问题（示例）</a:t>
            </a:r>
            <a:endParaRPr lang="en-US" sz="1600" b="1" dirty="0">
              <a:latin typeface="微软雅黑" panose="020B0503020204020204" pitchFamily="34" charset="-122"/>
              <a:ea typeface="微软雅黑" panose="020B0503020204020204" pitchFamily="34" charset="-122"/>
            </a:endParaRPr>
          </a:p>
          <a:p>
            <a:pPr marL="1080000" lvl="2" indent="-360000">
              <a:lnSpc>
                <a:spcPct val="120000"/>
              </a:lnSpc>
              <a:buFont typeface="Wingdings" pitchFamily="2" charset="2"/>
              <a:buChar char="§"/>
            </a:pPr>
            <a:r>
              <a:rPr lang="en-US" altLang="en-US" sz="2000" b="1" dirty="0"/>
              <a:t>General perspective of an average person skilled in the art (</a:t>
            </a:r>
            <a:r>
              <a:rPr lang="en-US" altLang="en-US" sz="2000" b="1" dirty="0" err="1"/>
              <a:t>psa</a:t>
            </a:r>
            <a:r>
              <a:rPr lang="en-US" altLang="en-US" sz="2000" b="1" dirty="0"/>
              <a:t>) at the filing/priority date, like his </a:t>
            </a:r>
          </a:p>
          <a:p>
            <a:pPr marL="1080000" lvl="2" indent="-360000">
              <a:lnSpc>
                <a:spcPct val="120000"/>
              </a:lnSpc>
              <a:spcBef>
                <a:spcPts val="0"/>
              </a:spcBef>
              <a:spcAft>
                <a:spcPts val="600"/>
              </a:spcAft>
              <a:buFont typeface="Wingdings" pitchFamily="2" charset="2"/>
              <a:buChar char="§"/>
            </a:pPr>
            <a:r>
              <a:rPr lang="zh-CN" altLang="en-US" sz="2000" b="1" dirty="0">
                <a:latin typeface="微软雅黑" panose="020B0503020204020204" pitchFamily="34" charset="-122"/>
                <a:ea typeface="微软雅黑" panose="020B0503020204020204" pitchFamily="34" charset="-122"/>
              </a:rPr>
              <a:t>本普通技术人员在申请日</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优先权日的一般视角，例如该人员的：</a:t>
            </a:r>
            <a:endParaRPr lang="en-US" altLang="en-US" sz="2000" b="1" dirty="0">
              <a:latin typeface="微软雅黑" panose="020B0503020204020204" pitchFamily="34" charset="-122"/>
              <a:ea typeface="微软雅黑" panose="020B0503020204020204" pitchFamily="34" charset="-122"/>
            </a:endParaRPr>
          </a:p>
          <a:p>
            <a:pPr marL="1537200" lvl="3" indent="-360000">
              <a:lnSpc>
                <a:spcPct val="120000"/>
              </a:lnSpc>
              <a:spcAft>
                <a:spcPts val="600"/>
              </a:spcAft>
              <a:buFont typeface="Wingdings" pitchFamily="2" charset="2"/>
              <a:buChar char="§"/>
            </a:pPr>
            <a:r>
              <a:rPr lang="en-US" altLang="en-US" b="1" dirty="0"/>
              <a:t>general knowledge </a:t>
            </a:r>
            <a:r>
              <a:rPr lang="zh-CN" altLang="en-US" b="1" dirty="0">
                <a:latin typeface="微软雅黑" panose="020B0503020204020204" pitchFamily="34" charset="-122"/>
                <a:ea typeface="微软雅黑" panose="020B0503020204020204" pitchFamily="34" charset="-122"/>
              </a:rPr>
              <a:t>一般知识</a:t>
            </a:r>
            <a:endParaRPr lang="en-US" altLang="en-US" b="1" dirty="0">
              <a:latin typeface="微软雅黑" panose="020B0503020204020204" pitchFamily="34" charset="-122"/>
              <a:ea typeface="微软雅黑" panose="020B0503020204020204" pitchFamily="34" charset="-122"/>
            </a:endParaRPr>
          </a:p>
          <a:p>
            <a:pPr marL="1537200" lvl="3" indent="-360000">
              <a:lnSpc>
                <a:spcPct val="120000"/>
              </a:lnSpc>
              <a:spcAft>
                <a:spcPts val="600"/>
              </a:spcAft>
              <a:buFont typeface="Wingdings" pitchFamily="2" charset="2"/>
              <a:buChar char="§"/>
            </a:pPr>
            <a:r>
              <a:rPr lang="en-US" altLang="en-US" b="1" dirty="0"/>
              <a:t>Abilities </a:t>
            </a:r>
            <a:r>
              <a:rPr lang="zh-CN" altLang="en-US" b="1" dirty="0">
                <a:latin typeface="微软雅黑" panose="020B0503020204020204" pitchFamily="34" charset="-122"/>
                <a:ea typeface="微软雅黑" panose="020B0503020204020204" pitchFamily="34" charset="-122"/>
              </a:rPr>
              <a:t>能力</a:t>
            </a:r>
            <a:endParaRPr lang="en-US" altLang="en-US" b="1" dirty="0">
              <a:latin typeface="微软雅黑" panose="020B0503020204020204" pitchFamily="34" charset="-122"/>
              <a:ea typeface="微软雅黑" panose="020B0503020204020204" pitchFamily="34" charset="-122"/>
            </a:endParaRPr>
          </a:p>
          <a:p>
            <a:pPr marL="1537200" lvl="3" indent="-360000">
              <a:lnSpc>
                <a:spcPct val="120000"/>
              </a:lnSpc>
              <a:spcAft>
                <a:spcPts val="600"/>
              </a:spcAft>
              <a:buFont typeface="Wingdings" pitchFamily="2" charset="2"/>
              <a:buChar char="§"/>
            </a:pPr>
            <a:r>
              <a:rPr lang="en-US" altLang="en-US" b="1" dirty="0"/>
              <a:t>experience and </a:t>
            </a:r>
            <a:r>
              <a:rPr lang="zh-CN" altLang="en-US" b="1" dirty="0">
                <a:latin typeface="微软雅黑" panose="020B0503020204020204" pitchFamily="34" charset="-122"/>
                <a:ea typeface="微软雅黑" panose="020B0503020204020204" pitchFamily="34" charset="-122"/>
              </a:rPr>
              <a:t>经验</a:t>
            </a:r>
            <a:endParaRPr lang="en-US" altLang="en-US" b="1" dirty="0">
              <a:latin typeface="微软雅黑" panose="020B0503020204020204" pitchFamily="34" charset="-122"/>
              <a:ea typeface="微软雅黑" panose="020B0503020204020204" pitchFamily="34" charset="-122"/>
            </a:endParaRPr>
          </a:p>
          <a:p>
            <a:pPr marL="1537200" lvl="3" indent="-360000">
              <a:lnSpc>
                <a:spcPct val="120000"/>
              </a:lnSpc>
              <a:spcAft>
                <a:spcPts val="600"/>
              </a:spcAft>
              <a:buFont typeface="Wingdings" pitchFamily="2" charset="2"/>
              <a:buChar char="§"/>
            </a:pPr>
            <a:r>
              <a:rPr lang="en-US" altLang="en-US" b="1" dirty="0"/>
              <a:t>methodological approach </a:t>
            </a:r>
            <a:r>
              <a:rPr lang="zh-CN" altLang="en-US" b="1" dirty="0">
                <a:latin typeface="微软雅黑" panose="020B0503020204020204" pitchFamily="34" charset="-122"/>
                <a:ea typeface="微软雅黑" panose="020B0503020204020204" pitchFamily="34" charset="-122"/>
              </a:rPr>
              <a:t>方式方法</a:t>
            </a:r>
            <a:endParaRPr lang="en-US" altLang="en-US" dirty="0">
              <a:latin typeface="微软雅黑" panose="020B0503020204020204" pitchFamily="34" charset="-122"/>
              <a:ea typeface="微软雅黑" panose="020B0503020204020204" pitchFamily="34" charset="-122"/>
            </a:endParaRPr>
          </a:p>
          <a:p>
            <a:pPr marL="1080000" lvl="2" indent="-360000">
              <a:lnSpc>
                <a:spcPct val="120000"/>
              </a:lnSpc>
              <a:buFont typeface="Wingdings" pitchFamily="2" charset="2"/>
              <a:buChar char="§"/>
            </a:pPr>
            <a:r>
              <a:rPr lang="en-US" altLang="en-US" sz="2000" b="1" dirty="0"/>
              <a:t>Availability of prior use/prior art documents to the public before filing/priority date </a:t>
            </a:r>
          </a:p>
          <a:p>
            <a:pPr marL="1080000" lvl="2" indent="-360000">
              <a:lnSpc>
                <a:spcPct val="120000"/>
              </a:lnSpc>
              <a:spcBef>
                <a:spcPts val="0"/>
              </a:spcBef>
              <a:spcAft>
                <a:spcPts val="600"/>
              </a:spcAft>
              <a:buFont typeface="Wingdings" pitchFamily="2" charset="2"/>
              <a:buChar char="§"/>
            </a:pPr>
            <a:r>
              <a:rPr lang="zh-CN" altLang="en-US" sz="2000" b="1" dirty="0">
                <a:latin typeface="微软雅黑" panose="020B0503020204020204" pitchFamily="34" charset="-122"/>
                <a:ea typeface="微软雅黑" panose="020B0503020204020204" pitchFamily="34" charset="-122"/>
              </a:rPr>
              <a:t>申请日</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优先权日之前，是否存在公众的在先使用 </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 公众是否可以获得在先技术文件</a:t>
            </a:r>
            <a:endParaRPr lang="en-US" altLang="en-US" sz="2000" b="1" dirty="0">
              <a:latin typeface="微软雅黑" panose="020B0503020204020204" pitchFamily="34" charset="-122"/>
              <a:ea typeface="微软雅黑" panose="020B0503020204020204" pitchFamily="34" charset="-122"/>
            </a:endParaRPr>
          </a:p>
          <a:p>
            <a:pPr marL="1080000" lvl="2" indent="-360000">
              <a:lnSpc>
                <a:spcPct val="120000"/>
              </a:lnSpc>
              <a:buFont typeface="Wingdings" pitchFamily="2" charset="2"/>
              <a:buChar char="§"/>
            </a:pPr>
            <a:r>
              <a:rPr lang="en-US" altLang="en-US" sz="2000" b="1" dirty="0"/>
              <a:t>Disclosure of a prior art document </a:t>
            </a:r>
          </a:p>
          <a:p>
            <a:pPr marL="1080000" lvl="2" indent="-360000">
              <a:lnSpc>
                <a:spcPct val="120000"/>
              </a:lnSpc>
              <a:spcBef>
                <a:spcPts val="0"/>
              </a:spcBef>
              <a:spcAft>
                <a:spcPts val="600"/>
              </a:spcAft>
              <a:buFont typeface="Wingdings" pitchFamily="2" charset="2"/>
              <a:buChar char="§"/>
            </a:pPr>
            <a:r>
              <a:rPr lang="zh-CN" altLang="en-US" sz="2000" b="1" dirty="0">
                <a:latin typeface="微软雅黑" panose="020B0503020204020204" pitchFamily="34" charset="-122"/>
                <a:ea typeface="微软雅黑" panose="020B0503020204020204" pitchFamily="34" charset="-122"/>
              </a:rPr>
              <a:t>在先技术文件的披露</a:t>
            </a:r>
            <a:endParaRPr lang="en-US" altLang="en-US" sz="2000" b="1" dirty="0">
              <a:latin typeface="微软雅黑" panose="020B0503020204020204" pitchFamily="34" charset="-122"/>
              <a:ea typeface="微软雅黑" panose="020B0503020204020204" pitchFamily="34" charset="-122"/>
            </a:endParaRPr>
          </a:p>
          <a:p>
            <a:pPr marL="1080000" lvl="2" indent="-360000">
              <a:lnSpc>
                <a:spcPct val="120000"/>
              </a:lnSpc>
              <a:buFont typeface="Wingdings" pitchFamily="2" charset="2"/>
              <a:buChar char="§"/>
            </a:pPr>
            <a:r>
              <a:rPr lang="en-US" altLang="en-US" sz="2000" b="1" dirty="0"/>
              <a:t>Ingredients or properties of an allegedly infringing product </a:t>
            </a:r>
          </a:p>
          <a:p>
            <a:pPr marL="1080000" lvl="2" indent="-360000">
              <a:lnSpc>
                <a:spcPct val="120000"/>
              </a:lnSpc>
              <a:spcBef>
                <a:spcPts val="0"/>
              </a:spcBef>
              <a:spcAft>
                <a:spcPts val="600"/>
              </a:spcAft>
              <a:buFont typeface="Wingdings" pitchFamily="2" charset="2"/>
              <a:buChar char="§"/>
            </a:pPr>
            <a:r>
              <a:rPr lang="zh-CN" altLang="en-US" sz="2000" b="1" dirty="0">
                <a:latin typeface="微软雅黑" panose="020B0503020204020204" pitchFamily="34" charset="-122"/>
                <a:ea typeface="微软雅黑" panose="020B0503020204020204" pitchFamily="34" charset="-122"/>
              </a:rPr>
              <a:t>被控侵权产品的成分或性质</a:t>
            </a:r>
            <a:endParaRPr lang="en-US" altLang="en-US" sz="2000" b="1" dirty="0">
              <a:latin typeface="微软雅黑" panose="020B0503020204020204" pitchFamily="34" charset="-122"/>
              <a:ea typeface="微软雅黑" panose="020B0503020204020204" pitchFamily="34" charset="-122"/>
            </a:endParaRPr>
          </a:p>
          <a:p>
            <a:pPr marL="1080000" lvl="2" indent="-360000">
              <a:lnSpc>
                <a:spcPct val="120000"/>
              </a:lnSpc>
              <a:buFont typeface="Wingdings" pitchFamily="2" charset="2"/>
              <a:buChar char="§"/>
            </a:pPr>
            <a:r>
              <a:rPr lang="en-US" altLang="en-US" sz="2000" b="1" dirty="0"/>
              <a:t>Functioning of an allegedly infringing production process </a:t>
            </a:r>
          </a:p>
          <a:p>
            <a:pPr marL="1080000" lvl="2" indent="-360000">
              <a:lnSpc>
                <a:spcPct val="120000"/>
              </a:lnSpc>
              <a:spcBef>
                <a:spcPts val="0"/>
              </a:spcBef>
              <a:spcAft>
                <a:spcPts val="600"/>
              </a:spcAft>
              <a:buFont typeface="Wingdings" pitchFamily="2" charset="2"/>
              <a:buChar char="§"/>
            </a:pPr>
            <a:r>
              <a:rPr lang="zh-CN" altLang="en-US" sz="2000" b="1" dirty="0">
                <a:latin typeface="微软雅黑" panose="020B0503020204020204" pitchFamily="34" charset="-122"/>
                <a:ea typeface="微软雅黑" panose="020B0503020204020204" pitchFamily="34" charset="-122"/>
              </a:rPr>
              <a:t>被控侵权生产工艺的作用</a:t>
            </a:r>
            <a:endParaRPr lang="en-US" alt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6</a:t>
            </a:fld>
            <a:endParaRPr lang="en-GB" dirty="0"/>
          </a:p>
        </p:txBody>
      </p:sp>
      <p:sp>
        <p:nvSpPr>
          <p:cNvPr id="6" name="Rectangle 3"/>
          <p:cNvSpPr>
            <a:spLocks noGrp="1" noChangeArrowheads="1"/>
          </p:cNvSpPr>
          <p:nvPr>
            <p:ph type="body" idx="4294967295"/>
          </p:nvPr>
        </p:nvSpPr>
        <p:spPr>
          <a:xfrm>
            <a:off x="179512" y="260648"/>
            <a:ext cx="8568952" cy="5688632"/>
          </a:xfrm>
          <a:prstGeom prst="rect">
            <a:avLst/>
          </a:prstGeom>
        </p:spPr>
        <p:txBody>
          <a:bodyPr>
            <a:noAutofit/>
          </a:bodyPr>
          <a:lstStyle/>
          <a:p>
            <a:pPr marL="457200" indent="-457200">
              <a:spcAft>
                <a:spcPts val="600"/>
              </a:spcAft>
              <a:buFont typeface="+mj-lt"/>
              <a:buAutoNum type="arabicPeriod" startAt="4"/>
            </a:pPr>
            <a:r>
              <a:rPr lang="en-GB" sz="1600" b="1" dirty="0">
                <a:cs typeface="Arial" charset="0"/>
              </a:rPr>
              <a:t>Burden of proof </a:t>
            </a:r>
            <a:r>
              <a:rPr lang="zh-CN" altLang="en-US" sz="1600" b="1" dirty="0">
                <a:latin typeface="微软雅黑" panose="020B0503020204020204" pitchFamily="34" charset="-122"/>
                <a:ea typeface="微软雅黑" panose="020B0503020204020204" pitchFamily="34" charset="-122"/>
                <a:cs typeface="Arial" charset="0"/>
              </a:rPr>
              <a:t>举证责任</a:t>
            </a:r>
            <a:endParaRPr lang="en-GB" sz="1600" b="1" dirty="0">
              <a:latin typeface="微软雅黑" panose="020B0503020204020204" pitchFamily="34" charset="-122"/>
              <a:ea typeface="微软雅黑" panose="020B0503020204020204" pitchFamily="34" charset="-122"/>
              <a:cs typeface="Arial" charset="0"/>
            </a:endParaRPr>
          </a:p>
          <a:p>
            <a:pPr marL="720000" lvl="1" indent="-360000">
              <a:spcBef>
                <a:spcPts val="0"/>
              </a:spcBef>
              <a:buFont typeface="Wingdings" pitchFamily="2" charset="2"/>
              <a:buChar char="§"/>
            </a:pPr>
            <a:r>
              <a:rPr lang="en-GB" sz="1600" dirty="0"/>
              <a:t>The burden of proof matters when </a:t>
            </a:r>
            <a:r>
              <a:rPr lang="en-GB" sz="1600" b="1" dirty="0"/>
              <a:t>a fact is disputed and relevant to decide the case. </a:t>
            </a:r>
          </a:p>
          <a:p>
            <a:pPr marL="720000" lvl="1" indent="-360000">
              <a:spcBef>
                <a:spcPts val="0"/>
              </a:spcBef>
              <a:spcAft>
                <a:spcPts val="600"/>
              </a:spcAft>
              <a:buFont typeface="Wingdings" pitchFamily="2" charset="2"/>
              <a:buChar char="§"/>
            </a:pPr>
            <a:r>
              <a:rPr lang="zh-CN" altLang="en-US" sz="1600" b="1" dirty="0">
                <a:latin typeface="微软雅黑" panose="020B0503020204020204" pitchFamily="34" charset="-122"/>
                <a:ea typeface="微软雅黑" panose="020B0503020204020204" pitchFamily="34" charset="-122"/>
              </a:rPr>
              <a:t>事实存在争议且与案件判定相关时，</a:t>
            </a:r>
            <a:r>
              <a:rPr lang="zh-CN" altLang="en-US" sz="1600" dirty="0">
                <a:latin typeface="微软雅黑" panose="020B0503020204020204" pitchFamily="34" charset="-122"/>
                <a:ea typeface="微软雅黑" panose="020B0503020204020204" pitchFamily="34" charset="-122"/>
              </a:rPr>
              <a:t>举证责任事关重大。</a:t>
            </a:r>
            <a:endParaRPr lang="en-GB" sz="1600" dirty="0">
              <a:latin typeface="微软雅黑" panose="020B0503020204020204" pitchFamily="34" charset="-122"/>
              <a:ea typeface="微软雅黑" panose="020B0503020204020204" pitchFamily="34" charset="-122"/>
            </a:endParaRPr>
          </a:p>
          <a:p>
            <a:pPr marL="720000" lvl="1" indent="-360000">
              <a:spcBef>
                <a:spcPts val="0"/>
              </a:spcBef>
              <a:buFont typeface="Wingdings" pitchFamily="2" charset="2"/>
              <a:buChar char="§"/>
            </a:pPr>
            <a:r>
              <a:rPr lang="en-GB" sz="1600" dirty="0"/>
              <a:t>The burden of proof </a:t>
            </a:r>
            <a:r>
              <a:rPr lang="en-GB" sz="1600" b="1" dirty="0"/>
              <a:t>lies with the party invoking a fact.</a:t>
            </a:r>
          </a:p>
          <a:p>
            <a:pPr marL="720000" lvl="1" indent="-360000">
              <a:spcBef>
                <a:spcPts val="0"/>
              </a:spcBef>
              <a:spcAft>
                <a:spcPts val="600"/>
              </a:spcAft>
              <a:buFont typeface="Wingdings" pitchFamily="2" charset="2"/>
              <a:buChar char="§"/>
            </a:pPr>
            <a:r>
              <a:rPr lang="zh-CN" altLang="en-US" sz="1600" b="1" dirty="0">
                <a:latin typeface="微软雅黑" panose="020B0503020204020204" pitchFamily="34" charset="-122"/>
                <a:ea typeface="微软雅黑" panose="020B0503020204020204" pitchFamily="34" charset="-122"/>
              </a:rPr>
              <a:t>援引事实的一方</a:t>
            </a:r>
            <a:r>
              <a:rPr lang="zh-CN" altLang="en-US" sz="1600" dirty="0">
                <a:latin typeface="微软雅黑" panose="020B0503020204020204" pitchFamily="34" charset="-122"/>
                <a:ea typeface="微软雅黑" panose="020B0503020204020204" pitchFamily="34" charset="-122"/>
              </a:rPr>
              <a:t>应负有举证责任。</a:t>
            </a:r>
            <a:endParaRPr lang="en-GB" sz="1600" dirty="0">
              <a:latin typeface="微软雅黑" panose="020B0503020204020204" pitchFamily="34" charset="-122"/>
              <a:ea typeface="微软雅黑" panose="020B0503020204020204" pitchFamily="34" charset="-122"/>
            </a:endParaRPr>
          </a:p>
          <a:p>
            <a:pPr marL="720000" lvl="1" indent="-360000">
              <a:spcBef>
                <a:spcPts val="0"/>
              </a:spcBef>
              <a:buFont typeface="Wingdings" pitchFamily="2" charset="2"/>
              <a:buChar char="§"/>
            </a:pPr>
            <a:r>
              <a:rPr lang="en-GB" sz="1600" b="1" dirty="0"/>
              <a:t>In patent litigation </a:t>
            </a:r>
            <a:r>
              <a:rPr lang="en-GB" sz="1600" dirty="0"/>
              <a:t>the burden of proof with regard to disputed facts relevant to decide on ...</a:t>
            </a:r>
          </a:p>
          <a:p>
            <a:pPr marL="720000" lvl="1" indent="-360000">
              <a:spcBef>
                <a:spcPts val="0"/>
              </a:spcBef>
              <a:spcAft>
                <a:spcPts val="600"/>
              </a:spcAft>
              <a:buFont typeface="Wingdings" pitchFamily="2" charset="2"/>
              <a:buChar char="§"/>
            </a:pPr>
            <a:r>
              <a:rPr lang="zh-CN" altLang="en-US" sz="1600" b="1" dirty="0">
                <a:latin typeface="微软雅黑" panose="020B0503020204020204" pitchFamily="34" charset="-122"/>
                <a:ea typeface="微软雅黑" panose="020B0503020204020204" pitchFamily="34" charset="-122"/>
              </a:rPr>
              <a:t>专利诉讼中</a:t>
            </a:r>
            <a:r>
              <a:rPr lang="zh-CN" altLang="en-US" sz="1600" dirty="0">
                <a:latin typeface="微软雅黑" panose="020B0503020204020204" pitchFamily="34" charset="-122"/>
                <a:ea typeface="微软雅黑" panose="020B0503020204020204" pitchFamily="34" charset="-122"/>
              </a:rPr>
              <a:t>，与涉争事实相关的举证责任由下列当事方承担：</a:t>
            </a:r>
            <a:endParaRPr lang="en-GB" sz="1600" dirty="0">
              <a:latin typeface="微软雅黑" panose="020B0503020204020204" pitchFamily="34" charset="-122"/>
              <a:ea typeface="微软雅黑" panose="020B0503020204020204" pitchFamily="34" charset="-122"/>
            </a:endParaRPr>
          </a:p>
          <a:p>
            <a:pPr marL="1080000" lvl="1" indent="-360000">
              <a:spcBef>
                <a:spcPts val="0"/>
              </a:spcBef>
              <a:buFont typeface="Wingdings" pitchFamily="2" charset="2"/>
              <a:buChar char="§"/>
            </a:pPr>
            <a:r>
              <a:rPr lang="en-GB" sz="1600" b="1" dirty="0"/>
              <a:t>a claim for patent infringement </a:t>
            </a:r>
            <a:r>
              <a:rPr lang="en-GB" sz="1600" dirty="0"/>
              <a:t>lies with </a:t>
            </a:r>
            <a:r>
              <a:rPr lang="en-GB" sz="1600" b="1" dirty="0"/>
              <a:t>the claimant</a:t>
            </a:r>
          </a:p>
          <a:p>
            <a:pPr marL="1080000" lvl="1"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针对专利侵权主张，原告负有举证责任</a:t>
            </a:r>
            <a:endParaRPr lang="en-GB" sz="1600" b="1" dirty="0">
              <a:latin typeface="微软雅黑" panose="020B0503020204020204" pitchFamily="34" charset="-122"/>
              <a:ea typeface="微软雅黑" panose="020B0503020204020204" pitchFamily="34" charset="-122"/>
            </a:endParaRPr>
          </a:p>
          <a:p>
            <a:pPr marL="1480050" lvl="2" indent="-360000">
              <a:spcBef>
                <a:spcPts val="0"/>
              </a:spcBef>
              <a:buFont typeface="Wingdings" pitchFamily="2" charset="2"/>
              <a:buChar char="§"/>
            </a:pPr>
            <a:r>
              <a:rPr lang="en-GB" sz="1600" b="1" dirty="0"/>
              <a:t>e.g. realisation of all features of the patent claim in the allegedly patent infringing product;</a:t>
            </a:r>
          </a:p>
          <a:p>
            <a:pPr marL="1480050" lvl="2"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例如：所有专利权利要求书所载的、并且为被控侵权产品所实现的功能；</a:t>
            </a:r>
            <a:endParaRPr lang="en-GB" sz="1600" b="1" dirty="0">
              <a:latin typeface="微软雅黑" panose="020B0503020204020204" pitchFamily="34" charset="-122"/>
              <a:ea typeface="微软雅黑" panose="020B0503020204020204" pitchFamily="34" charset="-122"/>
            </a:endParaRPr>
          </a:p>
          <a:p>
            <a:pPr marL="1080000" lvl="1" indent="-360000">
              <a:spcBef>
                <a:spcPts val="0"/>
              </a:spcBef>
              <a:buFont typeface="Wingdings" pitchFamily="2" charset="2"/>
              <a:buChar char="§"/>
            </a:pPr>
            <a:r>
              <a:rPr lang="en-GB" sz="1600" b="1" dirty="0"/>
              <a:t>a defence to a claim for infringement </a:t>
            </a:r>
            <a:r>
              <a:rPr lang="en-GB" sz="1600" dirty="0"/>
              <a:t>lies with the</a:t>
            </a:r>
            <a:r>
              <a:rPr lang="en-GB" sz="1600" b="1" dirty="0"/>
              <a:t> defendant</a:t>
            </a:r>
          </a:p>
          <a:p>
            <a:pPr marL="1080000" lvl="1"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针对侵权主张的抗辩，被告负有举证责任</a:t>
            </a:r>
            <a:endParaRPr lang="en-GB" sz="1600" b="1" dirty="0">
              <a:latin typeface="微软雅黑" panose="020B0503020204020204" pitchFamily="34" charset="-122"/>
              <a:ea typeface="微软雅黑" panose="020B0503020204020204" pitchFamily="34" charset="-122"/>
            </a:endParaRPr>
          </a:p>
          <a:p>
            <a:pPr marL="1480050" lvl="2" indent="-360000">
              <a:spcBef>
                <a:spcPts val="0"/>
              </a:spcBef>
              <a:buFont typeface="Wingdings" pitchFamily="2" charset="2"/>
              <a:buChar char="§"/>
            </a:pPr>
            <a:r>
              <a:rPr lang="en-GB" sz="1600" b="1" dirty="0"/>
              <a:t>e.g. prior use of the invention, licence or exhaustion of the patent right; </a:t>
            </a:r>
          </a:p>
          <a:p>
            <a:pPr marL="1480050" lvl="2"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例如，发明的在先使用、专利权的许可或用尽；</a:t>
            </a:r>
            <a:endParaRPr lang="en-GB" sz="1600" b="1" dirty="0">
              <a:latin typeface="微软雅黑" panose="020B0503020204020204" pitchFamily="34" charset="-122"/>
              <a:ea typeface="微软雅黑" panose="020B0503020204020204" pitchFamily="34" charset="-122"/>
            </a:endParaRPr>
          </a:p>
          <a:p>
            <a:pPr marL="1080000" lvl="1" indent="-360000">
              <a:spcBef>
                <a:spcPts val="200"/>
              </a:spcBef>
              <a:buFont typeface="Wingdings" pitchFamily="2" charset="2"/>
              <a:buChar char="§"/>
            </a:pPr>
            <a:r>
              <a:rPr lang="en-GB" sz="1600" b="1" dirty="0"/>
              <a:t>a ground for revocation of a patent </a:t>
            </a:r>
            <a:r>
              <a:rPr lang="en-GB" sz="1600" dirty="0"/>
              <a:t>lies with the</a:t>
            </a:r>
            <a:r>
              <a:rPr lang="en-GB" sz="1600" b="1" dirty="0"/>
              <a:t> claimant</a:t>
            </a:r>
          </a:p>
          <a:p>
            <a:pPr marL="1080000" lvl="1"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针对专利撤销的理由，原告负有举证责任</a:t>
            </a:r>
            <a:endParaRPr lang="en-GB" sz="1600" b="1" dirty="0">
              <a:latin typeface="微软雅黑" panose="020B0503020204020204" pitchFamily="34" charset="-122"/>
              <a:ea typeface="微软雅黑" panose="020B0503020204020204" pitchFamily="34" charset="-122"/>
            </a:endParaRPr>
          </a:p>
          <a:p>
            <a:pPr marL="1480050" lvl="2" indent="-360000">
              <a:buFont typeface="Wingdings" pitchFamily="2" charset="2"/>
              <a:buChar char="§"/>
            </a:pPr>
            <a:r>
              <a:rPr lang="en-GB" sz="1600" b="1" dirty="0"/>
              <a:t>e.g. not novel or obvious because of a public prior use of the invention, Art. 54, 56 EPC;</a:t>
            </a:r>
          </a:p>
          <a:p>
            <a:pPr marL="1480050" lvl="2"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例如，由于公众对发明的在先使用，不具备新颖性，或显而易见（</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欧洲专利公约</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第</a:t>
            </a:r>
            <a:r>
              <a:rPr lang="en-US" altLang="zh-CN" sz="1600" b="1" dirty="0">
                <a:latin typeface="微软雅黑" panose="020B0503020204020204" pitchFamily="34" charset="-122"/>
                <a:ea typeface="微软雅黑" panose="020B0503020204020204" pitchFamily="34" charset="-122"/>
              </a:rPr>
              <a:t>54</a:t>
            </a:r>
            <a:r>
              <a:rPr lang="zh-CN" altLang="en-US" sz="1600" b="1" dirty="0">
                <a:latin typeface="微软雅黑" panose="020B0503020204020204" pitchFamily="34" charset="-122"/>
                <a:ea typeface="微软雅黑" panose="020B0503020204020204" pitchFamily="34" charset="-122"/>
              </a:rPr>
              <a:t>条、第</a:t>
            </a:r>
            <a:r>
              <a:rPr lang="en-US" altLang="zh-CN" sz="1600" b="1" dirty="0">
                <a:latin typeface="微软雅黑" panose="020B0503020204020204" pitchFamily="34" charset="-122"/>
                <a:ea typeface="微软雅黑" panose="020B0503020204020204" pitchFamily="34" charset="-122"/>
              </a:rPr>
              <a:t>56</a:t>
            </a:r>
            <a:r>
              <a:rPr lang="zh-CN" altLang="en-US" sz="1600" b="1" dirty="0">
                <a:latin typeface="微软雅黑" panose="020B0503020204020204" pitchFamily="34" charset="-122"/>
                <a:ea typeface="微软雅黑" panose="020B0503020204020204" pitchFamily="34" charset="-122"/>
              </a:rPr>
              <a:t>条）；</a:t>
            </a:r>
            <a:endParaRPr lang="en-US" altLang="zh-CN" sz="1600" b="1" dirty="0">
              <a:latin typeface="微软雅黑" panose="020B0503020204020204" pitchFamily="34" charset="-122"/>
              <a:ea typeface="微软雅黑" panose="020B0503020204020204" pitchFamily="34" charset="-122"/>
            </a:endParaRPr>
          </a:p>
          <a:p>
            <a:pPr marL="1480050" lvl="2" indent="-360000">
              <a:buFont typeface="Wingdings" pitchFamily="2" charset="2"/>
              <a:buChar char="§"/>
            </a:pPr>
            <a:r>
              <a:rPr lang="en-GB" sz="1600" b="1" dirty="0"/>
              <a:t>a defence to a claim for revocation </a:t>
            </a:r>
            <a:r>
              <a:rPr lang="en-GB" sz="1600" dirty="0"/>
              <a:t>lies with the</a:t>
            </a:r>
            <a:r>
              <a:rPr lang="en-GB" sz="1600" b="1" dirty="0"/>
              <a:t> defendant.</a:t>
            </a:r>
          </a:p>
          <a:p>
            <a:pPr marL="1480050" lvl="2" indent="-360000">
              <a:spcBef>
                <a:spcPts val="0"/>
              </a:spcBef>
              <a:buFont typeface="Wingdings" pitchFamily="2" charset="2"/>
              <a:buChar char="§"/>
            </a:pPr>
            <a:r>
              <a:rPr lang="zh-CN" altLang="en-US" sz="1600" b="1" dirty="0">
                <a:latin typeface="微软雅黑" panose="020B0503020204020204" pitchFamily="34" charset="-122"/>
                <a:ea typeface="微软雅黑" panose="020B0503020204020204" pitchFamily="34" charset="-122"/>
              </a:rPr>
              <a:t>对专利撤销主张的抗辩，被告负有举证责任。</a:t>
            </a:r>
            <a:endParaRPr lang="en-GB" sz="1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7</a:t>
            </a:fld>
            <a:endParaRPr lang="en-GB" dirty="0"/>
          </a:p>
        </p:txBody>
      </p:sp>
      <p:sp>
        <p:nvSpPr>
          <p:cNvPr id="6" name="Rectangle 3"/>
          <p:cNvSpPr>
            <a:spLocks noGrp="1" noChangeArrowheads="1"/>
          </p:cNvSpPr>
          <p:nvPr>
            <p:ph type="body" idx="4294967295"/>
          </p:nvPr>
        </p:nvSpPr>
        <p:spPr>
          <a:xfrm>
            <a:off x="755650" y="2060848"/>
            <a:ext cx="8064822" cy="2160240"/>
          </a:xfrm>
          <a:prstGeom prst="rect">
            <a:avLst/>
          </a:prstGeom>
        </p:spPr>
        <p:txBody>
          <a:bodyPr>
            <a:normAutofit/>
          </a:bodyPr>
          <a:lstStyle/>
          <a:p>
            <a:pPr marL="457200" indent="-457200">
              <a:lnSpc>
                <a:spcPct val="120000"/>
              </a:lnSpc>
              <a:spcAft>
                <a:spcPts val="600"/>
              </a:spcAft>
              <a:buFont typeface="+mj-lt"/>
              <a:buAutoNum type="arabicPeriod" startAt="5"/>
            </a:pPr>
            <a:r>
              <a:rPr lang="en-US" sz="2400" b="1" dirty="0">
                <a:cs typeface="Arial" charset="0"/>
              </a:rPr>
              <a:t>Example case – evidence in patent infringement </a:t>
            </a:r>
          </a:p>
          <a:p>
            <a:pPr marL="0" indent="0" algn="ctr">
              <a:lnSpc>
                <a:spcPct val="120000"/>
              </a:lnSpc>
              <a:spcAft>
                <a:spcPts val="600"/>
              </a:spcAft>
              <a:buNone/>
            </a:pPr>
            <a:r>
              <a:rPr lang="zh-CN" altLang="en-US" sz="2400" b="1" dirty="0">
                <a:latin typeface="微软雅黑" panose="020B0503020204020204" pitchFamily="34" charset="-122"/>
                <a:ea typeface="微软雅黑" panose="020B0503020204020204" pitchFamily="34" charset="-122"/>
                <a:cs typeface="Arial" charset="0"/>
              </a:rPr>
              <a:t>案例</a:t>
            </a:r>
            <a:r>
              <a:rPr lang="en-US" altLang="zh-CN" sz="2400" b="1" dirty="0">
                <a:latin typeface="微软雅黑" panose="020B0503020204020204" pitchFamily="34" charset="-122"/>
                <a:ea typeface="微软雅黑" panose="020B0503020204020204" pitchFamily="34" charset="-122"/>
                <a:cs typeface="Arial" charset="0"/>
              </a:rPr>
              <a:t>——</a:t>
            </a:r>
            <a:r>
              <a:rPr lang="zh-CN" altLang="en-US" sz="2400" b="1" dirty="0">
                <a:latin typeface="微软雅黑" panose="020B0503020204020204" pitchFamily="34" charset="-122"/>
                <a:ea typeface="微软雅黑" panose="020B0503020204020204" pitchFamily="34" charset="-122"/>
                <a:cs typeface="Arial" charset="0"/>
              </a:rPr>
              <a:t>专利诉讼中的证据</a:t>
            </a:r>
            <a:endParaRPr lang="en-US" sz="2400" b="1" dirty="0">
              <a:latin typeface="微软雅黑" panose="020B0503020204020204" pitchFamily="34" charset="-122"/>
              <a:ea typeface="微软雅黑" panose="020B0503020204020204" pitchFamily="34" charset="-122"/>
              <a:cs typeface="Arial" charset="0"/>
            </a:endParaRPr>
          </a:p>
          <a:p>
            <a:pPr marL="720000" lvl="1" indent="-360000">
              <a:spcAft>
                <a:spcPts val="600"/>
              </a:spcAft>
              <a:buFont typeface="Wingdings" pitchFamily="2" charset="2"/>
              <a:buChar char="§"/>
            </a:pPr>
            <a:endParaRPr lang="en-US" sz="2000" b="1" dirty="0"/>
          </a:p>
        </p:txBody>
      </p:sp>
    </p:spTree>
    <p:extLst>
      <p:ext uri="{BB962C8B-B14F-4D97-AF65-F5344CB8AC3E}">
        <p14:creationId xmlns:p14="http://schemas.microsoft.com/office/powerpoint/2010/main" val="375381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8</a:t>
            </a:fld>
            <a:endParaRPr lang="en-GB" dirty="0"/>
          </a:p>
        </p:txBody>
      </p:sp>
      <p:sp>
        <p:nvSpPr>
          <p:cNvPr id="6" name="Rectangle 3"/>
          <p:cNvSpPr>
            <a:spLocks noGrp="1" noChangeArrowheads="1"/>
          </p:cNvSpPr>
          <p:nvPr>
            <p:ph type="body" idx="4294967295"/>
          </p:nvPr>
        </p:nvSpPr>
        <p:spPr>
          <a:xfrm>
            <a:off x="0" y="980728"/>
            <a:ext cx="8693252" cy="5747405"/>
          </a:xfrm>
          <a:prstGeom prst="rect">
            <a:avLst/>
          </a:prstGeom>
        </p:spPr>
        <p:txBody>
          <a:bodyPr>
            <a:normAutofit fontScale="55000" lnSpcReduction="20000"/>
          </a:bodyPr>
          <a:lstStyle/>
          <a:p>
            <a:pPr marL="720000" lvl="1" indent="-360000">
              <a:lnSpc>
                <a:spcPct val="120000"/>
              </a:lnSpc>
              <a:buFont typeface="Wingdings" pitchFamily="2" charset="2"/>
              <a:buChar char="§"/>
            </a:pPr>
            <a:r>
              <a:rPr lang="en-GB" altLang="en-US" dirty="0"/>
              <a:t>Claimant is the owner of a patent protecting </a:t>
            </a:r>
            <a:r>
              <a:rPr lang="en-GB" altLang="en-US" b="1" dirty="0"/>
              <a:t>a tyre sealing preparation.</a:t>
            </a:r>
          </a:p>
          <a:p>
            <a:pPr marL="720000" lvl="1" indent="-360000">
              <a:lnSpc>
                <a:spcPct val="120000"/>
              </a:lnSpc>
              <a:spcBef>
                <a:spcPts val="0"/>
              </a:spcBef>
              <a:buFont typeface="Wingdings" pitchFamily="2" charset="2"/>
              <a:buChar char="§"/>
            </a:pPr>
            <a:r>
              <a:rPr lang="zh-CN" altLang="en-US" dirty="0">
                <a:latin typeface="微软雅黑" panose="020B0503020204020204" pitchFamily="34" charset="-122"/>
                <a:ea typeface="微软雅黑" panose="020B0503020204020204" pitchFamily="34" charset="-122"/>
              </a:rPr>
              <a:t>原告是某</a:t>
            </a:r>
            <a:r>
              <a:rPr lang="zh-CN" altLang="en-US" b="1" dirty="0">
                <a:latin typeface="微软雅黑" panose="020B0503020204020204" pitchFamily="34" charset="-122"/>
                <a:ea typeface="微软雅黑" panose="020B0503020204020204" pitchFamily="34" charset="-122"/>
              </a:rPr>
              <a:t>轮胎密封制剂</a:t>
            </a:r>
            <a:r>
              <a:rPr lang="zh-CN" altLang="en-US" dirty="0">
                <a:latin typeface="微软雅黑" panose="020B0503020204020204" pitchFamily="34" charset="-122"/>
                <a:ea typeface="微软雅黑" panose="020B0503020204020204" pitchFamily="34" charset="-122"/>
              </a:rPr>
              <a:t>的专利权人。</a:t>
            </a:r>
            <a:endParaRPr lang="en-GB" altLang="en-US"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altLang="en-US" dirty="0"/>
              <a:t>The patent claim provides that the preparation contains: </a:t>
            </a:r>
          </a:p>
          <a:p>
            <a:pPr marL="720000" lvl="1" indent="-360000">
              <a:lnSpc>
                <a:spcPct val="120000"/>
              </a:lnSpc>
              <a:spcBef>
                <a:spcPts val="0"/>
              </a:spcBef>
              <a:buFont typeface="Wingdings" pitchFamily="2" charset="2"/>
              <a:buChar char="§"/>
            </a:pPr>
            <a:r>
              <a:rPr lang="zh-CN" altLang="en-US" dirty="0">
                <a:latin typeface="微软雅黑" panose="020B0503020204020204" pitchFamily="34" charset="-122"/>
                <a:ea typeface="微软雅黑" panose="020B0503020204020204" pitchFamily="34" charset="-122"/>
              </a:rPr>
              <a:t>权利要求书规定，该制剂包含：</a:t>
            </a:r>
            <a:endParaRPr lang="en-GB" altLang="en-US" dirty="0">
              <a:latin typeface="微软雅黑" panose="020B0503020204020204" pitchFamily="34" charset="-122"/>
              <a:ea typeface="微软雅黑" panose="020B0503020204020204" pitchFamily="34" charset="-122"/>
            </a:endParaRPr>
          </a:p>
          <a:p>
            <a:pPr lvl="2">
              <a:buFont typeface="Wingdings" pitchFamily="2" charset="2"/>
              <a:buChar char="§"/>
            </a:pPr>
            <a:r>
              <a:rPr lang="en-GB" altLang="en-US" sz="2900" dirty="0"/>
              <a:t>a </a:t>
            </a:r>
            <a:r>
              <a:rPr lang="en-GB" altLang="en-US" sz="2900" b="1" dirty="0"/>
              <a:t>rubber latex </a:t>
            </a:r>
            <a:r>
              <a:rPr lang="en-GB" altLang="en-US" sz="2900" dirty="0"/>
              <a:t>consisting </a:t>
            </a:r>
            <a:r>
              <a:rPr lang="en-GB" altLang="en-US" sz="2900" b="1" dirty="0"/>
              <a:t>substantially only of natural rubber </a:t>
            </a:r>
            <a:r>
              <a:rPr lang="en-GB" altLang="en-US" sz="2900" dirty="0"/>
              <a:t>and</a:t>
            </a:r>
          </a:p>
          <a:p>
            <a:pPr lvl="2">
              <a:buFont typeface="Wingdings" pitchFamily="2" charset="2"/>
              <a:buChar char="§"/>
            </a:pPr>
            <a:r>
              <a:rPr lang="zh-CN" altLang="en-US" sz="2900" dirty="0">
                <a:latin typeface="微软雅黑" panose="020B0503020204020204" pitchFamily="34" charset="-122"/>
                <a:ea typeface="微软雅黑" panose="020B0503020204020204" pitchFamily="34" charset="-122"/>
              </a:rPr>
              <a:t>一种</a:t>
            </a:r>
            <a:r>
              <a:rPr lang="zh-CN" altLang="en-US" sz="2900" b="1" dirty="0">
                <a:latin typeface="微软雅黑" panose="020B0503020204020204" pitchFamily="34" charset="-122"/>
                <a:ea typeface="微软雅黑" panose="020B0503020204020204" pitchFamily="34" charset="-122"/>
              </a:rPr>
              <a:t>主要成分仅为天然橡胶</a:t>
            </a:r>
            <a:r>
              <a:rPr lang="zh-CN" altLang="en-US" sz="2900" dirty="0">
                <a:latin typeface="微软雅黑" panose="020B0503020204020204" pitchFamily="34" charset="-122"/>
                <a:ea typeface="微软雅黑" panose="020B0503020204020204" pitchFamily="34" charset="-122"/>
              </a:rPr>
              <a:t>的</a:t>
            </a:r>
            <a:r>
              <a:rPr lang="zh-CN" altLang="en-US" sz="2900" b="1" dirty="0">
                <a:latin typeface="微软雅黑" panose="020B0503020204020204" pitchFamily="34" charset="-122"/>
                <a:ea typeface="微软雅黑" panose="020B0503020204020204" pitchFamily="34" charset="-122"/>
              </a:rPr>
              <a:t>胶乳</a:t>
            </a:r>
            <a:r>
              <a:rPr lang="zh-CN" altLang="en-US" sz="2900" dirty="0">
                <a:latin typeface="微软雅黑" panose="020B0503020204020204" pitchFamily="34" charset="-122"/>
                <a:ea typeface="微软雅黑" panose="020B0503020204020204" pitchFamily="34" charset="-122"/>
              </a:rPr>
              <a:t>，以及</a:t>
            </a:r>
            <a:endParaRPr lang="en-GB" altLang="en-US" sz="2900" dirty="0">
              <a:latin typeface="微软雅黑" panose="020B0503020204020204" pitchFamily="34" charset="-122"/>
              <a:ea typeface="微软雅黑" panose="020B0503020204020204" pitchFamily="34" charset="-122"/>
            </a:endParaRPr>
          </a:p>
          <a:p>
            <a:pPr lvl="2">
              <a:buFont typeface="Wingdings" pitchFamily="2" charset="2"/>
              <a:buChar char="§"/>
            </a:pPr>
            <a:r>
              <a:rPr lang="en-GB" altLang="en-US" sz="2900" dirty="0"/>
              <a:t>an </a:t>
            </a:r>
            <a:r>
              <a:rPr lang="en-GB" altLang="en-US" sz="2900" b="1" dirty="0"/>
              <a:t>adhesive resin </a:t>
            </a:r>
            <a:r>
              <a:rPr lang="en-GB" altLang="en-US" sz="2900" dirty="0"/>
              <a:t>compatible with the rubber latex</a:t>
            </a:r>
          </a:p>
          <a:p>
            <a:pPr lvl="2">
              <a:spcBef>
                <a:spcPts val="0"/>
              </a:spcBef>
              <a:buFont typeface="Wingdings" pitchFamily="2" charset="2"/>
              <a:buChar char="§"/>
            </a:pPr>
            <a:r>
              <a:rPr lang="zh-CN" altLang="en-US" sz="2900" dirty="0">
                <a:latin typeface="微软雅黑" panose="020B0503020204020204" pitchFamily="34" charset="-122"/>
                <a:ea typeface="微软雅黑" panose="020B0503020204020204" pitchFamily="34" charset="-122"/>
              </a:rPr>
              <a:t>一种与该胶乳相容的</a:t>
            </a:r>
            <a:r>
              <a:rPr lang="zh-CN" altLang="en-US" sz="2900" b="1" dirty="0">
                <a:latin typeface="微软雅黑" panose="020B0503020204020204" pitchFamily="34" charset="-122"/>
                <a:ea typeface="微软雅黑" panose="020B0503020204020204" pitchFamily="34" charset="-122"/>
              </a:rPr>
              <a:t>树脂粘接剂</a:t>
            </a:r>
            <a:endParaRPr lang="en-GB" altLang="en-US" sz="2900" b="1"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altLang="en-US" dirty="0"/>
              <a:t>Claimant sues defendant for infringement of the patent before a Regional Court that has jurisdiction on patent infringement cases.</a:t>
            </a:r>
          </a:p>
          <a:p>
            <a:pPr marL="720000" lvl="1" indent="-360000">
              <a:lnSpc>
                <a:spcPct val="120000"/>
              </a:lnSpc>
              <a:spcBef>
                <a:spcPts val="0"/>
              </a:spcBef>
              <a:buFont typeface="Wingdings" pitchFamily="2" charset="2"/>
              <a:buChar char="§"/>
            </a:pPr>
            <a:r>
              <a:rPr lang="zh-CN" altLang="en-US" dirty="0">
                <a:latin typeface="微软雅黑" panose="020B0503020204020204" pitchFamily="34" charset="-122"/>
                <a:ea typeface="微软雅黑" panose="020B0503020204020204" pitchFamily="34" charset="-122"/>
              </a:rPr>
              <a:t>原告在对专利侵权案件有管辖权的地区法院起诉被告专利侵犯。</a:t>
            </a:r>
            <a:endParaRPr lang="en-GB" altLang="en-US"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altLang="en-US" dirty="0"/>
              <a:t>Claimant’s statement of claim relies on </a:t>
            </a:r>
            <a:r>
              <a:rPr lang="en-GB" altLang="en-US" b="1" dirty="0"/>
              <a:t>an</a:t>
            </a:r>
            <a:r>
              <a:rPr lang="en-GB" altLang="en-US" dirty="0"/>
              <a:t> </a:t>
            </a:r>
            <a:r>
              <a:rPr lang="en-GB" altLang="en-US" b="1" dirty="0"/>
              <a:t>expert report </a:t>
            </a:r>
            <a:r>
              <a:rPr lang="en-GB" altLang="en-US" dirty="0"/>
              <a:t>that the attacked product contains </a:t>
            </a:r>
            <a:r>
              <a:rPr lang="en-GB" altLang="en-US" b="1" dirty="0"/>
              <a:t>85 % of natural rubber latex</a:t>
            </a:r>
          </a:p>
          <a:p>
            <a:pPr marL="720000" lvl="1" indent="-360000">
              <a:lnSpc>
                <a:spcPct val="120000"/>
              </a:lnSpc>
              <a:spcBef>
                <a:spcPts val="0"/>
              </a:spcBef>
              <a:buFont typeface="Wingdings" pitchFamily="2" charset="2"/>
              <a:buChar char="§"/>
            </a:pPr>
            <a:r>
              <a:rPr lang="zh-CN" altLang="en-US" dirty="0">
                <a:latin typeface="微软雅黑" panose="020B0503020204020204" pitchFamily="34" charset="-122"/>
                <a:ea typeface="微软雅黑" panose="020B0503020204020204" pitchFamily="34" charset="-122"/>
              </a:rPr>
              <a:t>原告的主张声明以</a:t>
            </a:r>
            <a:r>
              <a:rPr lang="zh-CN" altLang="en-US" b="1" dirty="0">
                <a:latin typeface="微软雅黑" panose="020B0503020204020204" pitchFamily="34" charset="-122"/>
                <a:ea typeface="微软雅黑" panose="020B0503020204020204" pitchFamily="34" charset="-122"/>
              </a:rPr>
              <a:t>一份专家报告</a:t>
            </a:r>
            <a:r>
              <a:rPr lang="zh-CN" altLang="en-US" dirty="0">
                <a:latin typeface="微软雅黑" panose="020B0503020204020204" pitchFamily="34" charset="-122"/>
                <a:ea typeface="微软雅黑" panose="020B0503020204020204" pitchFamily="34" charset="-122"/>
              </a:rPr>
              <a:t>为依据，该报告指出被控产品</a:t>
            </a:r>
            <a:r>
              <a:rPr lang="zh-CN" altLang="en-US" b="1" dirty="0">
                <a:latin typeface="微软雅黑" panose="020B0503020204020204" pitchFamily="34" charset="-122"/>
                <a:ea typeface="微软雅黑" panose="020B0503020204020204" pitchFamily="34" charset="-122"/>
              </a:rPr>
              <a:t>包含</a:t>
            </a:r>
            <a:r>
              <a:rPr lang="en-US" altLang="zh-CN" b="1" dirty="0">
                <a:latin typeface="微软雅黑" panose="020B0503020204020204" pitchFamily="34" charset="-122"/>
                <a:ea typeface="微软雅黑" panose="020B0503020204020204" pitchFamily="34" charset="-122"/>
              </a:rPr>
              <a:t>85%</a:t>
            </a:r>
            <a:r>
              <a:rPr lang="zh-CN" altLang="en-US" b="1" dirty="0">
                <a:latin typeface="微软雅黑" panose="020B0503020204020204" pitchFamily="34" charset="-122"/>
                <a:ea typeface="微软雅黑" panose="020B0503020204020204" pitchFamily="34" charset="-122"/>
              </a:rPr>
              <a:t>的天然胶乳</a:t>
            </a:r>
            <a:r>
              <a:rPr lang="zh-CN" altLang="en-US" dirty="0">
                <a:latin typeface="微软雅黑" panose="020B0503020204020204" pitchFamily="34" charset="-122"/>
                <a:ea typeface="微软雅黑" panose="020B0503020204020204" pitchFamily="34" charset="-122"/>
              </a:rPr>
              <a:t>。</a:t>
            </a:r>
            <a:endParaRPr lang="en-GB" altLang="en-US" dirty="0"/>
          </a:p>
          <a:p>
            <a:pPr marL="720000" lvl="1" indent="-360000">
              <a:lnSpc>
                <a:spcPct val="120000"/>
              </a:lnSpc>
              <a:buFont typeface="Wingdings" pitchFamily="2" charset="2"/>
              <a:buChar char="§"/>
            </a:pPr>
            <a:r>
              <a:rPr lang="en-GB" altLang="en-US" dirty="0"/>
              <a:t>Defendant submits with his defence </a:t>
            </a:r>
            <a:r>
              <a:rPr lang="en-GB" altLang="en-US" b="1" dirty="0"/>
              <a:t>an expert report </a:t>
            </a:r>
            <a:r>
              <a:rPr lang="en-GB" altLang="en-US" dirty="0"/>
              <a:t>that the attacked product contains </a:t>
            </a:r>
            <a:r>
              <a:rPr lang="en-GB" altLang="en-US" b="1" dirty="0"/>
              <a:t>only 55 % of natural rubber latex</a:t>
            </a:r>
            <a:r>
              <a:rPr lang="en-GB" altLang="en-US" dirty="0"/>
              <a:t> </a:t>
            </a:r>
          </a:p>
          <a:p>
            <a:pPr marL="720000" lvl="1" indent="-360000">
              <a:lnSpc>
                <a:spcPct val="120000"/>
              </a:lnSpc>
              <a:spcBef>
                <a:spcPts val="0"/>
              </a:spcBef>
              <a:buFont typeface="Wingdings" pitchFamily="2" charset="2"/>
              <a:buChar char="§"/>
            </a:pPr>
            <a:r>
              <a:rPr lang="zh-CN" altLang="en-US" dirty="0">
                <a:latin typeface="微软雅黑" panose="020B0503020204020204" pitchFamily="34" charset="-122"/>
                <a:ea typeface="微软雅黑" panose="020B0503020204020204" pitchFamily="34" charset="-122"/>
              </a:rPr>
              <a:t>被告的抗辩附带</a:t>
            </a:r>
            <a:r>
              <a:rPr lang="zh-CN" altLang="en-US" b="1" dirty="0">
                <a:latin typeface="微软雅黑" panose="020B0503020204020204" pitchFamily="34" charset="-122"/>
                <a:ea typeface="微软雅黑" panose="020B0503020204020204" pitchFamily="34" charset="-122"/>
              </a:rPr>
              <a:t>一份专家报告</a:t>
            </a:r>
            <a:r>
              <a:rPr lang="zh-CN" altLang="en-US" dirty="0">
                <a:latin typeface="微软雅黑" panose="020B0503020204020204" pitchFamily="34" charset="-122"/>
                <a:ea typeface="微软雅黑" panose="020B0503020204020204" pitchFamily="34" charset="-122"/>
              </a:rPr>
              <a:t>，该报告指出被控产品</a:t>
            </a:r>
            <a:r>
              <a:rPr lang="zh-CN" altLang="en-US" b="1" dirty="0">
                <a:latin typeface="微软雅黑" panose="020B0503020204020204" pitchFamily="34" charset="-122"/>
                <a:ea typeface="微软雅黑" panose="020B0503020204020204" pitchFamily="34" charset="-122"/>
              </a:rPr>
              <a:t>仅包含</a:t>
            </a:r>
            <a:r>
              <a:rPr lang="en-US" altLang="zh-CN" b="1" dirty="0">
                <a:latin typeface="微软雅黑" panose="020B0503020204020204" pitchFamily="34" charset="-122"/>
                <a:ea typeface="微软雅黑" panose="020B0503020204020204" pitchFamily="34" charset="-122"/>
              </a:rPr>
              <a:t>55%</a:t>
            </a:r>
            <a:r>
              <a:rPr lang="zh-CN" altLang="en-US" b="1" dirty="0">
                <a:latin typeface="微软雅黑" panose="020B0503020204020204" pitchFamily="34" charset="-122"/>
                <a:ea typeface="微软雅黑" panose="020B0503020204020204" pitchFamily="34" charset="-122"/>
              </a:rPr>
              <a:t>的天然胶乳</a:t>
            </a:r>
            <a:r>
              <a:rPr lang="zh-CN" altLang="en-US" dirty="0">
                <a:latin typeface="微软雅黑" panose="020B0503020204020204" pitchFamily="34" charset="-122"/>
                <a:ea typeface="微软雅黑" panose="020B0503020204020204" pitchFamily="34" charset="-122"/>
              </a:rPr>
              <a:t>。</a:t>
            </a:r>
            <a:endParaRPr lang="en-GB" altLang="en-US" dirty="0">
              <a:latin typeface="微软雅黑" panose="020B0503020204020204" pitchFamily="34" charset="-122"/>
              <a:ea typeface="微软雅黑" panose="020B0503020204020204" pitchFamily="34" charset="-122"/>
            </a:endParaRPr>
          </a:p>
          <a:p>
            <a:pPr marL="720000" lvl="1" indent="-360000">
              <a:lnSpc>
                <a:spcPct val="120000"/>
              </a:lnSpc>
              <a:buFont typeface="Wingdings" pitchFamily="2" charset="2"/>
              <a:buChar char="§"/>
            </a:pPr>
            <a:r>
              <a:rPr lang="en-GB" altLang="en-US" dirty="0"/>
              <a:t>Claimant insists that his report is right but also that even on the assumption that defendant’s report is correct the product is infringing since 55 % of natural rubber latex is a </a:t>
            </a:r>
            <a:r>
              <a:rPr lang="en-GB" altLang="en-US" b="1" dirty="0"/>
              <a:t>“substantial” </a:t>
            </a:r>
            <a:r>
              <a:rPr lang="en-GB" altLang="en-US" dirty="0"/>
              <a:t>amount of the preparation</a:t>
            </a:r>
          </a:p>
          <a:p>
            <a:pPr marL="720000" lvl="1" indent="-360000">
              <a:lnSpc>
                <a:spcPct val="120000"/>
              </a:lnSpc>
              <a:spcBef>
                <a:spcPts val="0"/>
              </a:spcBef>
              <a:buFont typeface="Wingdings" pitchFamily="2" charset="2"/>
              <a:buChar char="§"/>
            </a:pPr>
            <a:r>
              <a:rPr lang="zh-CN" altLang="en-US" sz="2700" dirty="0">
                <a:latin typeface="微软雅黑" panose="020B0503020204020204" pitchFamily="34" charset="-122"/>
                <a:ea typeface="微软雅黑" panose="020B0503020204020204" pitchFamily="34" charset="-122"/>
              </a:rPr>
              <a:t>原告坚持其报告正确，同时指出即便假定被告报告正确，被控产品依然侵权，因为</a:t>
            </a:r>
            <a:r>
              <a:rPr lang="en-US" altLang="zh-CN" sz="2700" dirty="0">
                <a:latin typeface="微软雅黑" panose="020B0503020204020204" pitchFamily="34" charset="-122"/>
                <a:ea typeface="微软雅黑" panose="020B0503020204020204" pitchFamily="34" charset="-122"/>
              </a:rPr>
              <a:t>55%</a:t>
            </a:r>
            <a:r>
              <a:rPr lang="zh-CN" altLang="en-US" sz="2700" dirty="0">
                <a:latin typeface="微软雅黑" panose="020B0503020204020204" pitchFamily="34" charset="-122"/>
                <a:ea typeface="微软雅黑" panose="020B0503020204020204" pitchFamily="34" charset="-122"/>
              </a:rPr>
              <a:t>的天然胶乳同样构成该制剂的“</a:t>
            </a:r>
            <a:r>
              <a:rPr lang="zh-CN" altLang="en-US" sz="2700" b="1" dirty="0">
                <a:latin typeface="微软雅黑" panose="020B0503020204020204" pitchFamily="34" charset="-122"/>
                <a:ea typeface="微软雅黑" panose="020B0503020204020204" pitchFamily="34" charset="-122"/>
              </a:rPr>
              <a:t>主要</a:t>
            </a:r>
            <a:r>
              <a:rPr lang="zh-CN" altLang="en-US" sz="2700" dirty="0">
                <a:latin typeface="微软雅黑" panose="020B0503020204020204" pitchFamily="34" charset="-122"/>
                <a:ea typeface="微软雅黑" panose="020B0503020204020204" pitchFamily="34" charset="-122"/>
              </a:rPr>
              <a:t>”成分</a:t>
            </a:r>
            <a:endParaRPr lang="en-US" sz="2000" b="1" dirty="0"/>
          </a:p>
        </p:txBody>
      </p:sp>
      <p:pic>
        <p:nvPicPr>
          <p:cNvPr id="5" name="Picture 7"/>
          <p:cNvPicPr>
            <a:picLocks noChangeAspect="1" noChangeArrowheads="1"/>
          </p:cNvPicPr>
          <p:nvPr/>
        </p:nvPicPr>
        <p:blipFill>
          <a:blip r:embed="rId3" cstate="print"/>
          <a:srcRect/>
          <a:stretch>
            <a:fillRect/>
          </a:stretch>
        </p:blipFill>
        <p:spPr bwMode="auto">
          <a:xfrm>
            <a:off x="6516216" y="14759"/>
            <a:ext cx="2569851" cy="1440000"/>
          </a:xfrm>
          <a:prstGeom prst="rect">
            <a:avLst/>
          </a:prstGeom>
          <a:noFill/>
          <a:ln w="9525">
            <a:noFill/>
            <a:miter lim="800000"/>
            <a:headEnd/>
            <a:tailEnd/>
          </a:ln>
        </p:spPr>
      </p:pic>
    </p:spTree>
    <p:extLst>
      <p:ext uri="{BB962C8B-B14F-4D97-AF65-F5344CB8AC3E}">
        <p14:creationId xmlns:p14="http://schemas.microsoft.com/office/powerpoint/2010/main" val="2914897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9EFE69-C633-4EED-ACD0-C4EE97CFEF13}" type="slidenum">
              <a:rPr lang="en-GB" smtClean="0"/>
              <a:pPr/>
              <a:t>9</a:t>
            </a:fld>
            <a:endParaRPr lang="en-GB" dirty="0"/>
          </a:p>
        </p:txBody>
      </p:sp>
      <p:sp>
        <p:nvSpPr>
          <p:cNvPr id="6" name="Rectangle 3"/>
          <p:cNvSpPr>
            <a:spLocks noGrp="1" noChangeArrowheads="1"/>
          </p:cNvSpPr>
          <p:nvPr>
            <p:ph type="body" idx="4294967295"/>
          </p:nvPr>
        </p:nvSpPr>
        <p:spPr>
          <a:xfrm>
            <a:off x="755650" y="2564904"/>
            <a:ext cx="8064822" cy="3672408"/>
          </a:xfrm>
          <a:prstGeom prst="rect">
            <a:avLst/>
          </a:prstGeom>
        </p:spPr>
        <p:txBody>
          <a:bodyPr>
            <a:normAutofit/>
          </a:bodyPr>
          <a:lstStyle/>
          <a:p>
            <a:pPr marL="720000" lvl="1" indent="-360000">
              <a:buFont typeface="Wingdings" pitchFamily="2" charset="2"/>
              <a:buChar char="§"/>
            </a:pPr>
            <a:r>
              <a:rPr lang="en-GB" altLang="en-US" sz="2000" b="1" dirty="0"/>
              <a:t>What should the court do?</a:t>
            </a:r>
          </a:p>
          <a:p>
            <a:pPr marL="720000" lvl="1" indent="-360000">
              <a:buFont typeface="Wingdings" pitchFamily="2" charset="2"/>
              <a:buChar char="§"/>
            </a:pPr>
            <a:r>
              <a:rPr lang="zh-CN" altLang="en-US" sz="2000" b="1" dirty="0">
                <a:latin typeface="微软雅黑" panose="020B0503020204020204" pitchFamily="34" charset="-122"/>
                <a:ea typeface="微软雅黑" panose="020B0503020204020204" pitchFamily="34" charset="-122"/>
              </a:rPr>
              <a:t>法院应该怎么做？</a:t>
            </a:r>
            <a:endParaRPr 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538109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265</TotalTime>
  <Words>3403</Words>
  <Application>Microsoft Macintosh PowerPoint</Application>
  <PresentationFormat>全屏显示(4:3)</PresentationFormat>
  <Paragraphs>222</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微软雅黑</vt:lpstr>
      <vt:lpstr>Arial</vt:lpstr>
      <vt:lpstr>Calibri</vt:lpstr>
      <vt:lpstr>Courier New</vt:lpstr>
      <vt:lpstr>Microsoft Sans Serif</vt:lpstr>
      <vt:lpstr>Wingdings</vt:lpstr>
      <vt:lpstr>Larissa-Design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Microsoft</dc:creator>
  <cp:keywords>FOR OFFICIAL USE ONLY</cp:keywords>
  <cp:lastModifiedBy>Wang Yanbo</cp:lastModifiedBy>
  <cp:revision>192</cp:revision>
  <cp:lastPrinted>2020-08-21T16:48:37Z</cp:lastPrinted>
  <dcterms:created xsi:type="dcterms:W3CDTF">2016-06-15T15:44:40Z</dcterms:created>
  <dcterms:modified xsi:type="dcterms:W3CDTF">2021-09-21T08:47:37Z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b215921f-6f5f-4e34-a041-561f5b97f1aa</vt:lpwstr>
  </property>
  <property fmtid="{D5CDD505-2E9C-101B-9397-08002B2CF9AE}" pid="3" name="Classification">
    <vt:lpwstr>For Official Use Only</vt:lpwstr>
  </property>
  <property fmtid="{D5CDD505-2E9C-101B-9397-08002B2CF9AE}" pid="4" name="VisualMarkings">
    <vt:lpwstr>None</vt:lpwstr>
  </property>
  <property fmtid="{D5CDD505-2E9C-101B-9397-08002B2CF9AE}" pid="5" name="Alignment">
    <vt:lpwstr>Centre</vt:lpwstr>
  </property>
  <property fmtid="{D5CDD505-2E9C-101B-9397-08002B2CF9AE}" pid="6" name="Language">
    <vt:lpwstr>English</vt:lpwstr>
  </property>
</Properties>
</file>